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46" r:id="rId3"/>
    <p:sldId id="350" r:id="rId4"/>
    <p:sldId id="351" r:id="rId5"/>
    <p:sldId id="352" r:id="rId6"/>
    <p:sldId id="353" r:id="rId7"/>
    <p:sldId id="305" r:id="rId8"/>
    <p:sldId id="355" r:id="rId9"/>
    <p:sldId id="376" r:id="rId10"/>
    <p:sldId id="373" r:id="rId11"/>
    <p:sldId id="308" r:id="rId12"/>
    <p:sldId id="354" r:id="rId13"/>
    <p:sldId id="356" r:id="rId14"/>
    <p:sldId id="357" r:id="rId15"/>
    <p:sldId id="361" r:id="rId16"/>
    <p:sldId id="377" r:id="rId17"/>
    <p:sldId id="371" r:id="rId18"/>
    <p:sldId id="362" r:id="rId19"/>
    <p:sldId id="363" r:id="rId20"/>
    <p:sldId id="358" r:id="rId21"/>
    <p:sldId id="359" r:id="rId22"/>
    <p:sldId id="360" r:id="rId23"/>
    <p:sldId id="378" r:id="rId24"/>
    <p:sldId id="379" r:id="rId25"/>
    <p:sldId id="365" r:id="rId26"/>
    <p:sldId id="366" r:id="rId27"/>
    <p:sldId id="368" r:id="rId28"/>
    <p:sldId id="369" r:id="rId29"/>
    <p:sldId id="347" r:id="rId30"/>
    <p:sldId id="37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Shannon" initials="PS" lastIdx="4" clrIdx="0">
    <p:extLst>
      <p:ext uri="{19B8F6BF-5375-455C-9EA6-DF929625EA0E}">
        <p15:presenceInfo xmlns:p15="http://schemas.microsoft.com/office/powerpoint/2012/main" userId="S-1-5-21-842925246-1078145449-725345543-175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712" autoAdjust="0"/>
  </p:normalViewPr>
  <p:slideViewPr>
    <p:cSldViewPr snapToGrid="0">
      <p:cViewPr varScale="1">
        <p:scale>
          <a:sx n="104" d="100"/>
          <a:sy n="104" d="100"/>
        </p:scale>
        <p:origin x="6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CB138-2C8C-4C5E-88FC-742E4E4C6764}" type="datetimeFigureOut">
              <a:rPr lang="en-US" smtClean="0"/>
              <a:t>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14624-7769-47C6-B375-200F2494216D}" type="slidenum">
              <a:rPr lang="en-US" smtClean="0"/>
              <a:t>‹#›</a:t>
            </a:fld>
            <a:endParaRPr lang="en-US"/>
          </a:p>
        </p:txBody>
      </p:sp>
    </p:spTree>
    <p:extLst>
      <p:ext uri="{BB962C8B-B14F-4D97-AF65-F5344CB8AC3E}">
        <p14:creationId xmlns:p14="http://schemas.microsoft.com/office/powerpoint/2010/main" val="354751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7" rIns="96653" bIns="48327"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77AA5E4-E40E-4C00-AAFB-5D652606DEA8}" type="slidenum">
              <a:rPr lang="en-US" altLang="en-US" b="0">
                <a:latin typeface="Arial" panose="020B0604020202020204" pitchFamily="34" charset="0"/>
                <a:cs typeface="Arial" panose="020B0604020202020204" pitchFamily="34" charset="0"/>
              </a:rPr>
              <a:pPr algn="r" eaLnBrk="1" hangingPunct="1">
                <a:spcBef>
                  <a:spcPct val="0"/>
                </a:spcBef>
              </a:pPr>
              <a:t>10</a:t>
            </a:fld>
            <a:endParaRPr lang="en-US" altLang="en-US" b="0">
              <a:latin typeface="Arial" panose="020B0604020202020204" pitchFamily="34" charset="0"/>
              <a:cs typeface="Arial" panose="020B0604020202020204" pitchFamily="34" charset="0"/>
            </a:endParaRPr>
          </a:p>
        </p:txBody>
      </p:sp>
      <p:sp>
        <p:nvSpPr>
          <p:cNvPr id="109571" name="Rectangle 2"/>
          <p:cNvSpPr>
            <a:spLocks noGrp="1" noRot="1" noChangeAspect="1" noChangeArrowheads="1" noTextEdit="1"/>
          </p:cNvSpPr>
          <p:nvPr>
            <p:ph type="sldImg"/>
          </p:nvPr>
        </p:nvSpPr>
        <p:spPr>
          <a:xfrm>
            <a:off x="457200" y="719138"/>
            <a:ext cx="6400800" cy="3600450"/>
          </a:xfrm>
          <a:ln/>
        </p:spPr>
      </p:sp>
      <p:sp>
        <p:nvSpPr>
          <p:cNvPr id="109572" name="Rectangle 3"/>
          <p:cNvSpPr>
            <a:spLocks noGrp="1" noChangeArrowheads="1"/>
          </p:cNvSpPr>
          <p:nvPr>
            <p:ph type="body" idx="1"/>
          </p:nvPr>
        </p:nvSpPr>
        <p:spPr>
          <a:xfrm>
            <a:off x="731838" y="4560888"/>
            <a:ext cx="5851525" cy="4321175"/>
          </a:xfrm>
          <a:noFill/>
        </p:spPr>
        <p:txBody>
          <a:bodyPr lIns="96653" tIns="48327" rIns="96653" bIns="48327"/>
          <a:lstStyle/>
          <a:p>
            <a:r>
              <a:rPr lang="en-US" altLang="en-US"/>
              <a:t>To quote a licensee on their experience with developing relationships with EMAs:</a:t>
            </a:r>
          </a:p>
          <a:p>
            <a:endParaRPr lang="en-US" altLang="en-US"/>
          </a:p>
          <a:p>
            <a:r>
              <a:rPr lang="en-US" altLang="en-US"/>
              <a:t>Working together builds relationships; having relationships improves coordination; coordination saves time; saving time in an emergency saves lives</a:t>
            </a:r>
          </a:p>
          <a:p>
            <a:endParaRPr lang="en-US" altLang="en-US"/>
          </a:p>
          <a:p>
            <a:r>
              <a:rPr lang="en-US" altLang="en-US"/>
              <a:t>So why coordinate?  It is critical that essential EMA’s fully understand their responsibilities during emergencies.</a:t>
            </a:r>
          </a:p>
        </p:txBody>
      </p:sp>
    </p:spTree>
    <p:extLst>
      <p:ext uri="{BB962C8B-B14F-4D97-AF65-F5344CB8AC3E}">
        <p14:creationId xmlns:p14="http://schemas.microsoft.com/office/powerpoint/2010/main" val="372197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9C9F83-1697-4578-A58E-99F1F330202E}"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EA0AE-DB7C-48C4-8705-AAB5DE210DDA}" type="slidenum">
              <a:rPr lang="en-US" smtClean="0"/>
              <a:t>‹#›</a:t>
            </a:fld>
            <a:endParaRPr lang="en-US"/>
          </a:p>
        </p:txBody>
      </p:sp>
    </p:spTree>
    <p:extLst>
      <p:ext uri="{BB962C8B-B14F-4D97-AF65-F5344CB8AC3E}">
        <p14:creationId xmlns:p14="http://schemas.microsoft.com/office/powerpoint/2010/main" val="2434391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9C9F83-1697-4578-A58E-99F1F330202E}"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EA0AE-DB7C-48C4-8705-AAB5DE210DDA}" type="slidenum">
              <a:rPr lang="en-US" smtClean="0"/>
              <a:t>‹#›</a:t>
            </a:fld>
            <a:endParaRPr lang="en-US"/>
          </a:p>
        </p:txBody>
      </p:sp>
    </p:spTree>
    <p:extLst>
      <p:ext uri="{BB962C8B-B14F-4D97-AF65-F5344CB8AC3E}">
        <p14:creationId xmlns:p14="http://schemas.microsoft.com/office/powerpoint/2010/main" val="205625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9C9F83-1697-4578-A58E-99F1F330202E}"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EA0AE-DB7C-48C4-8705-AAB5DE210DDA}" type="slidenum">
              <a:rPr lang="en-US" smtClean="0"/>
              <a:t>‹#›</a:t>
            </a:fld>
            <a:endParaRPr lang="en-US"/>
          </a:p>
        </p:txBody>
      </p:sp>
    </p:spTree>
    <p:extLst>
      <p:ext uri="{BB962C8B-B14F-4D97-AF65-F5344CB8AC3E}">
        <p14:creationId xmlns:p14="http://schemas.microsoft.com/office/powerpoint/2010/main" val="35949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9C9F83-1697-4578-A58E-99F1F330202E}"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EA0AE-DB7C-48C4-8705-AAB5DE210DDA}" type="slidenum">
              <a:rPr lang="en-US" smtClean="0"/>
              <a:t>‹#›</a:t>
            </a:fld>
            <a:endParaRPr lang="en-US"/>
          </a:p>
        </p:txBody>
      </p:sp>
    </p:spTree>
    <p:extLst>
      <p:ext uri="{BB962C8B-B14F-4D97-AF65-F5344CB8AC3E}">
        <p14:creationId xmlns:p14="http://schemas.microsoft.com/office/powerpoint/2010/main" val="146215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9C9F83-1697-4578-A58E-99F1F330202E}"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EA0AE-DB7C-48C4-8705-AAB5DE210DDA}" type="slidenum">
              <a:rPr lang="en-US" smtClean="0"/>
              <a:t>‹#›</a:t>
            </a:fld>
            <a:endParaRPr lang="en-US"/>
          </a:p>
        </p:txBody>
      </p:sp>
    </p:spTree>
    <p:extLst>
      <p:ext uri="{BB962C8B-B14F-4D97-AF65-F5344CB8AC3E}">
        <p14:creationId xmlns:p14="http://schemas.microsoft.com/office/powerpoint/2010/main" val="299274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9C9F83-1697-4578-A58E-99F1F330202E}"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EA0AE-DB7C-48C4-8705-AAB5DE210DDA}" type="slidenum">
              <a:rPr lang="en-US" smtClean="0"/>
              <a:t>‹#›</a:t>
            </a:fld>
            <a:endParaRPr lang="en-US"/>
          </a:p>
        </p:txBody>
      </p:sp>
    </p:spTree>
    <p:extLst>
      <p:ext uri="{BB962C8B-B14F-4D97-AF65-F5344CB8AC3E}">
        <p14:creationId xmlns:p14="http://schemas.microsoft.com/office/powerpoint/2010/main" val="60299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9C9F83-1697-4578-A58E-99F1F330202E}" type="datetimeFigureOut">
              <a:rPr lang="en-US" smtClean="0"/>
              <a:t>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EA0AE-DB7C-48C4-8705-AAB5DE210DDA}" type="slidenum">
              <a:rPr lang="en-US" smtClean="0"/>
              <a:t>‹#›</a:t>
            </a:fld>
            <a:endParaRPr lang="en-US"/>
          </a:p>
        </p:txBody>
      </p:sp>
    </p:spTree>
    <p:extLst>
      <p:ext uri="{BB962C8B-B14F-4D97-AF65-F5344CB8AC3E}">
        <p14:creationId xmlns:p14="http://schemas.microsoft.com/office/powerpoint/2010/main" val="138214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9C9F83-1697-4578-A58E-99F1F330202E}" type="datetimeFigureOut">
              <a:rPr lang="en-US" smtClean="0"/>
              <a:t>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EA0AE-DB7C-48C4-8705-AAB5DE210DDA}" type="slidenum">
              <a:rPr lang="en-US" smtClean="0"/>
              <a:t>‹#›</a:t>
            </a:fld>
            <a:endParaRPr lang="en-US"/>
          </a:p>
        </p:txBody>
      </p:sp>
    </p:spTree>
    <p:extLst>
      <p:ext uri="{BB962C8B-B14F-4D97-AF65-F5344CB8AC3E}">
        <p14:creationId xmlns:p14="http://schemas.microsoft.com/office/powerpoint/2010/main" val="311583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C9F83-1697-4578-A58E-99F1F330202E}" type="datetimeFigureOut">
              <a:rPr lang="en-US" smtClean="0"/>
              <a:t>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EA0AE-DB7C-48C4-8705-AAB5DE210DDA}" type="slidenum">
              <a:rPr lang="en-US" smtClean="0"/>
              <a:t>‹#›</a:t>
            </a:fld>
            <a:endParaRPr lang="en-US"/>
          </a:p>
        </p:txBody>
      </p:sp>
    </p:spTree>
    <p:extLst>
      <p:ext uri="{BB962C8B-B14F-4D97-AF65-F5344CB8AC3E}">
        <p14:creationId xmlns:p14="http://schemas.microsoft.com/office/powerpoint/2010/main" val="63017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9C9F83-1697-4578-A58E-99F1F330202E}"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EA0AE-DB7C-48C4-8705-AAB5DE210DDA}" type="slidenum">
              <a:rPr lang="en-US" smtClean="0"/>
              <a:t>‹#›</a:t>
            </a:fld>
            <a:endParaRPr lang="en-US"/>
          </a:p>
        </p:txBody>
      </p:sp>
    </p:spTree>
    <p:extLst>
      <p:ext uri="{BB962C8B-B14F-4D97-AF65-F5344CB8AC3E}">
        <p14:creationId xmlns:p14="http://schemas.microsoft.com/office/powerpoint/2010/main" val="427638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9C9F83-1697-4578-A58E-99F1F330202E}"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EA0AE-DB7C-48C4-8705-AAB5DE210DDA}" type="slidenum">
              <a:rPr lang="en-US" smtClean="0"/>
              <a:t>‹#›</a:t>
            </a:fld>
            <a:endParaRPr lang="en-US"/>
          </a:p>
        </p:txBody>
      </p:sp>
    </p:spTree>
    <p:extLst>
      <p:ext uri="{BB962C8B-B14F-4D97-AF65-F5344CB8AC3E}">
        <p14:creationId xmlns:p14="http://schemas.microsoft.com/office/powerpoint/2010/main" val="168478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C9F83-1697-4578-A58E-99F1F330202E}" type="datetimeFigureOut">
              <a:rPr lang="en-US" smtClean="0"/>
              <a:t>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EA0AE-DB7C-48C4-8705-AAB5DE210DDA}" type="slidenum">
              <a:rPr lang="en-US" smtClean="0"/>
              <a:t>‹#›</a:t>
            </a:fld>
            <a:endParaRPr lang="en-US"/>
          </a:p>
        </p:txBody>
      </p:sp>
    </p:spTree>
    <p:extLst>
      <p:ext uri="{BB962C8B-B14F-4D97-AF65-F5344CB8AC3E}">
        <p14:creationId xmlns:p14="http://schemas.microsoft.com/office/powerpoint/2010/main" val="187367155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906838"/>
            <a:ext cx="9144000" cy="1655762"/>
          </a:xfrm>
        </p:spPr>
        <p:txBody>
          <a:bodyPr>
            <a:normAutofit lnSpcReduction="10000"/>
          </a:bodyPr>
          <a:lstStyle/>
          <a:p>
            <a:r>
              <a:rPr lang="en-US" dirty="0"/>
              <a:t>By:</a:t>
            </a:r>
          </a:p>
          <a:p>
            <a:r>
              <a:rPr lang="en-US" dirty="0"/>
              <a:t>Jeff Holloway, </a:t>
            </a:r>
          </a:p>
          <a:p>
            <a:r>
              <a:rPr lang="en-US" dirty="0"/>
              <a:t>Branch Chief</a:t>
            </a:r>
          </a:p>
          <a:p>
            <a:r>
              <a:rPr lang="en-US" dirty="0"/>
              <a:t>FERC, Division of Dam Safety and Inspections, Atlanta Regional Office</a:t>
            </a:r>
          </a:p>
        </p:txBody>
      </p:sp>
      <p:pic>
        <p:nvPicPr>
          <p:cNvPr id="4" name="Picture 3" descr="Department of Energy Federal Energy Regulatory Commission Seal"/>
          <p:cNvPicPr>
            <a:picLocks noChangeAspect="1"/>
          </p:cNvPicPr>
          <p:nvPr/>
        </p:nvPicPr>
        <p:blipFill>
          <a:blip r:embed="rId2"/>
          <a:stretch>
            <a:fillRect/>
          </a:stretch>
        </p:blipFill>
        <p:spPr>
          <a:xfrm>
            <a:off x="10634297" y="58042"/>
            <a:ext cx="1255885" cy="1261981"/>
          </a:xfrm>
          <a:prstGeom prst="rect">
            <a:avLst/>
          </a:prstGeom>
        </p:spPr>
      </p:pic>
      <p:sp>
        <p:nvSpPr>
          <p:cNvPr id="2" name="Title 1"/>
          <p:cNvSpPr>
            <a:spLocks noGrp="1"/>
          </p:cNvSpPr>
          <p:nvPr>
            <p:ph type="ctrTitle"/>
          </p:nvPr>
        </p:nvSpPr>
        <p:spPr>
          <a:xfrm>
            <a:off x="782300" y="1458271"/>
            <a:ext cx="11107882" cy="1796617"/>
          </a:xfrm>
        </p:spPr>
        <p:txBody>
          <a:bodyPr>
            <a:normAutofit/>
          </a:bodyPr>
          <a:lstStyle/>
          <a:p>
            <a:r>
              <a:rPr lang="en-US" sz="5400" dirty="0"/>
              <a:t>Federal Energy Regulatory Commission</a:t>
            </a:r>
            <a:br>
              <a:rPr lang="en-US" sz="5400" dirty="0"/>
            </a:br>
            <a:r>
              <a:rPr lang="en-US" sz="5400" dirty="0"/>
              <a:t>Information Sharing Guidelines</a:t>
            </a:r>
          </a:p>
        </p:txBody>
      </p:sp>
    </p:spTree>
    <p:extLst>
      <p:ext uri="{BB962C8B-B14F-4D97-AF65-F5344CB8AC3E}">
        <p14:creationId xmlns:p14="http://schemas.microsoft.com/office/powerpoint/2010/main" val="1883011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2298700" y="1905001"/>
            <a:ext cx="7556500" cy="3394075"/>
          </a:xfrm>
        </p:spPr>
        <p:txBody>
          <a:bodyPr vert="horz" lIns="91440" tIns="45720" rIns="91440" bIns="45720" rtlCol="0">
            <a:normAutofit/>
          </a:bodyPr>
          <a:lstStyle/>
          <a:p>
            <a:pPr marL="514350" indent="-514350">
              <a:buFont typeface="+mj-lt"/>
              <a:buAutoNum type="arabicPeriod"/>
              <a:defRPr/>
            </a:pPr>
            <a:r>
              <a:rPr lang="en-US" dirty="0"/>
              <a:t>Working together builds relationships</a:t>
            </a:r>
          </a:p>
          <a:p>
            <a:pPr marL="514350" indent="-514350">
              <a:buFont typeface="+mj-lt"/>
              <a:buAutoNum type="arabicPeriod"/>
              <a:defRPr/>
            </a:pPr>
            <a:r>
              <a:rPr lang="en-US" dirty="0"/>
              <a:t>Having relationships improves coordination</a:t>
            </a:r>
          </a:p>
          <a:p>
            <a:pPr marL="514350" indent="-514350">
              <a:buFont typeface="+mj-lt"/>
              <a:buAutoNum type="arabicPeriod"/>
              <a:defRPr/>
            </a:pPr>
            <a:r>
              <a:rPr lang="en-US" dirty="0"/>
              <a:t>Coordination saves time</a:t>
            </a:r>
          </a:p>
          <a:p>
            <a:pPr marL="514350" indent="-514350">
              <a:buFont typeface="+mj-lt"/>
              <a:buAutoNum type="arabicPeriod"/>
              <a:defRPr/>
            </a:pPr>
            <a:r>
              <a:rPr lang="en-US" dirty="0"/>
              <a:t>Saving time in an emergency saves LIVES</a:t>
            </a:r>
          </a:p>
          <a:p>
            <a:pPr>
              <a:lnSpc>
                <a:spcPct val="90000"/>
              </a:lnSpc>
              <a:buFontTx/>
              <a:buNone/>
              <a:defRPr/>
            </a:pPr>
            <a:endParaRPr lang="en-US" b="1" dirty="0">
              <a:solidFill>
                <a:srgbClr val="FEFE00"/>
              </a:solidFill>
              <a:effectLst>
                <a:outerShdw blurRad="38100" dist="38100" dir="2700000" algn="tl">
                  <a:srgbClr val="000000"/>
                </a:outerShdw>
              </a:effectLst>
            </a:endParaRPr>
          </a:p>
        </p:txBody>
      </p:sp>
      <p:sp>
        <p:nvSpPr>
          <p:cNvPr id="108548" name="Line 4">
            <a:extLst>
              <a:ext uri="{C183D7F6-B498-43B3-948B-1728B52AA6E4}">
                <adec:decorative xmlns:adec="http://schemas.microsoft.com/office/drawing/2017/decorative" val="1"/>
              </a:ext>
            </a:extLst>
          </p:cNvPr>
          <p:cNvSpPr>
            <a:spLocks noChangeShapeType="1"/>
          </p:cNvSpPr>
          <p:nvPr/>
        </p:nvSpPr>
        <p:spPr bwMode="auto">
          <a:xfrm>
            <a:off x="1828800" y="1219200"/>
            <a:ext cx="8496300" cy="0"/>
          </a:xfrm>
          <a:prstGeom prst="line">
            <a:avLst/>
          </a:prstGeom>
          <a:ln w="38100">
            <a:solidFill>
              <a:schemeClr val="tx1"/>
            </a:solidFill>
            <a:headEnd/>
            <a:tailEnd/>
          </a:ln>
          <a:extLst>
            <a:ext uri="{909E8E84-426E-40DD-AFC4-6F175D3DCCD1}">
              <a14:hiddenFill xmlns:a14="http://schemas.microsoft.com/office/drawing/2010/main">
                <a:noFill/>
              </a14:hiddenFill>
            </a:ext>
          </a:extLst>
        </p:spPr>
        <p:style>
          <a:lnRef idx="1">
            <a:schemeClr val="accent3"/>
          </a:lnRef>
          <a:fillRef idx="0">
            <a:schemeClr val="accent3"/>
          </a:fillRef>
          <a:effectRef idx="0">
            <a:schemeClr val="accent3"/>
          </a:effectRef>
          <a:fontRef idx="minor">
            <a:schemeClr val="tx1"/>
          </a:fontRef>
        </p:style>
        <p:txBody>
          <a:bodyPr wrap="none" anchor="ctr"/>
          <a:lstStyle/>
          <a:p>
            <a:endParaRPr lang="en-US"/>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08754" y="116722"/>
            <a:ext cx="1255885" cy="1261981"/>
          </a:xfrm>
          <a:prstGeom prst="rect">
            <a:avLst/>
          </a:prstGeom>
        </p:spPr>
      </p:pic>
      <p:sp>
        <p:nvSpPr>
          <p:cNvPr id="15362" name="Title 1"/>
          <p:cNvSpPr>
            <a:spLocks noGrp="1" noChangeArrowheads="1"/>
          </p:cNvSpPr>
          <p:nvPr>
            <p:ph type="title" idx="4294967295"/>
          </p:nvPr>
        </p:nvSpPr>
        <p:spPr>
          <a:xfrm>
            <a:off x="2362200" y="228601"/>
            <a:ext cx="7340600" cy="1038225"/>
          </a:xfrm>
        </p:spPr>
        <p:txBody>
          <a:bodyPr vert="horz" lIns="91440" tIns="45720" rIns="91440" bIns="45720" rtlCol="0" anchor="ctr" anchorCtr="1">
            <a:normAutofit/>
          </a:bodyPr>
          <a:lstStyle/>
          <a:p>
            <a:pPr>
              <a:defRPr/>
            </a:pPr>
            <a:r>
              <a:rPr lang="en-US" dirty="0"/>
              <a:t> WHY COORDINATE?</a:t>
            </a:r>
          </a:p>
        </p:txBody>
      </p:sp>
    </p:spTree>
    <p:extLst>
      <p:ext uri="{BB962C8B-B14F-4D97-AF65-F5344CB8AC3E}">
        <p14:creationId xmlns:p14="http://schemas.microsoft.com/office/powerpoint/2010/main" val="2361471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5363">
                                            <p:txEl>
                                              <p:pRg st="0" end="0"/>
                                            </p:txEl>
                                          </p:spTgt>
                                        </p:tgtEl>
                                        <p:attrNameLst>
                                          <p:attrName>ppt_x</p:attrName>
                                        </p:attrNameLst>
                                      </p:cBhvr>
                                    </p:anim>
                                    <p:anim from="0" to="-1.0" calcmode="lin" valueType="num">
                                      <p:cBhvr>
                                        <p:cTn id="8" dur="200" decel="50000" autoRev="1" fill="hold">
                                          <p:stCondLst>
                                            <p:cond delay="600"/>
                                          </p:stCondLst>
                                        </p:cTn>
                                        <p:tgtEl>
                                          <p:spTgt spid="15363">
                                            <p:txEl>
                                              <p:pRg st="0" end="0"/>
                                            </p:txEl>
                                          </p:spTgt>
                                        </p:tgtEl>
                                        <p:attrNameLst>
                                          <p:attrName>xshear</p:attrName>
                                        </p:attrNameLst>
                                      </p:cBhvr>
                                    </p:anim>
                                    <p:animScale>
                                      <p:cBhvr>
                                        <p:cTn id="9" dur="200" decel="100000" autoRev="1" fill="hold">
                                          <p:stCondLst>
                                            <p:cond delay="600"/>
                                          </p:stCondLst>
                                        </p:cTn>
                                        <p:tgtEl>
                                          <p:spTgt spid="15363">
                                            <p:txEl>
                                              <p:pRg st="0" end="0"/>
                                            </p:txEl>
                                          </p:spTgt>
                                        </p:tgtEl>
                                      </p:cBhvr>
                                      <p:from x="100000" y="100000"/>
                                      <p:to x="80000" y="100000"/>
                                    </p:animScale>
                                    <p:anim by="(#ppt_h/3+#ppt_w*0.1)" calcmode="lin" valueType="num">
                                      <p:cBhvr additive="sum">
                                        <p:cTn id="10" dur="200" decel="100000" autoRev="1" fill="hold">
                                          <p:stCondLst>
                                            <p:cond delay="600"/>
                                          </p:stCondLst>
                                        </p:cTn>
                                        <p:tgtEl>
                                          <p:spTgt spid="15363">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15363">
                                            <p:txEl>
                                              <p:pRg st="1" end="1"/>
                                            </p:txEl>
                                          </p:spTgt>
                                        </p:tgtEl>
                                        <p:attrNameLst>
                                          <p:attrName>ppt_x</p:attrName>
                                        </p:attrNameLst>
                                      </p:cBhvr>
                                    </p:anim>
                                    <p:anim from="0" to="-1.0" calcmode="lin" valueType="num">
                                      <p:cBhvr>
                                        <p:cTn id="16" dur="200" decel="50000" autoRev="1" fill="hold">
                                          <p:stCondLst>
                                            <p:cond delay="600"/>
                                          </p:stCondLst>
                                        </p:cTn>
                                        <p:tgtEl>
                                          <p:spTgt spid="15363">
                                            <p:txEl>
                                              <p:pRg st="1" end="1"/>
                                            </p:txEl>
                                          </p:spTgt>
                                        </p:tgtEl>
                                        <p:attrNameLst>
                                          <p:attrName>xshear</p:attrName>
                                        </p:attrNameLst>
                                      </p:cBhvr>
                                    </p:anim>
                                    <p:animScale>
                                      <p:cBhvr>
                                        <p:cTn id="17" dur="200" decel="100000" autoRev="1" fill="hold">
                                          <p:stCondLst>
                                            <p:cond delay="600"/>
                                          </p:stCondLst>
                                        </p:cTn>
                                        <p:tgtEl>
                                          <p:spTgt spid="15363">
                                            <p:txEl>
                                              <p:pRg st="1" end="1"/>
                                            </p:txEl>
                                          </p:spTgt>
                                        </p:tgtEl>
                                      </p:cBhvr>
                                      <p:from x="100000" y="100000"/>
                                      <p:to x="80000" y="100000"/>
                                    </p:animScale>
                                    <p:anim by="(#ppt_h/3+#ppt_w*0.1)" calcmode="lin" valueType="num">
                                      <p:cBhvr additive="sum">
                                        <p:cTn id="18" dur="200" decel="100000" autoRev="1" fill="hold">
                                          <p:stCondLst>
                                            <p:cond delay="600"/>
                                          </p:stCondLst>
                                        </p:cTn>
                                        <p:tgtEl>
                                          <p:spTgt spid="15363">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1536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15363">
                                            <p:txEl>
                                              <p:pRg st="2" end="2"/>
                                            </p:txEl>
                                          </p:spTgt>
                                        </p:tgtEl>
                                        <p:attrNameLst>
                                          <p:attrName>ppt_x</p:attrName>
                                        </p:attrNameLst>
                                      </p:cBhvr>
                                    </p:anim>
                                    <p:anim from="0" to="-1.0" calcmode="lin" valueType="num">
                                      <p:cBhvr>
                                        <p:cTn id="24" dur="200" decel="50000" autoRev="1" fill="hold">
                                          <p:stCondLst>
                                            <p:cond delay="600"/>
                                          </p:stCondLst>
                                        </p:cTn>
                                        <p:tgtEl>
                                          <p:spTgt spid="15363">
                                            <p:txEl>
                                              <p:pRg st="2" end="2"/>
                                            </p:txEl>
                                          </p:spTgt>
                                        </p:tgtEl>
                                        <p:attrNameLst>
                                          <p:attrName>xshear</p:attrName>
                                        </p:attrNameLst>
                                      </p:cBhvr>
                                    </p:anim>
                                    <p:animScale>
                                      <p:cBhvr>
                                        <p:cTn id="25" dur="200" decel="100000" autoRev="1" fill="hold">
                                          <p:stCondLst>
                                            <p:cond delay="600"/>
                                          </p:stCondLst>
                                        </p:cTn>
                                        <p:tgtEl>
                                          <p:spTgt spid="15363">
                                            <p:txEl>
                                              <p:pRg st="2" end="2"/>
                                            </p:txEl>
                                          </p:spTgt>
                                        </p:tgtEl>
                                      </p:cBhvr>
                                      <p:from x="100000" y="100000"/>
                                      <p:to x="80000" y="100000"/>
                                    </p:animScale>
                                    <p:anim by="(#ppt_h/3+#ppt_w*0.1)" calcmode="lin" valueType="num">
                                      <p:cBhvr additive="sum">
                                        <p:cTn id="26" dur="200" decel="100000" autoRev="1" fill="hold">
                                          <p:stCondLst>
                                            <p:cond delay="600"/>
                                          </p:stCondLst>
                                        </p:cTn>
                                        <p:tgtEl>
                                          <p:spTgt spid="15363">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nodeType="clickEffect">
                                  <p:stCondLst>
                                    <p:cond delay="0"/>
                                  </p:stCondLst>
                                  <p:childTnLst>
                                    <p:set>
                                      <p:cBhvr>
                                        <p:cTn id="30" dur="1" fill="hold">
                                          <p:stCondLst>
                                            <p:cond delay="0"/>
                                          </p:stCondLst>
                                        </p:cTn>
                                        <p:tgtEl>
                                          <p:spTgt spid="1536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15363">
                                            <p:txEl>
                                              <p:pRg st="3" end="3"/>
                                            </p:txEl>
                                          </p:spTgt>
                                        </p:tgtEl>
                                        <p:attrNameLst>
                                          <p:attrName>ppt_x</p:attrName>
                                        </p:attrNameLst>
                                      </p:cBhvr>
                                    </p:anim>
                                    <p:anim from="0" to="-1.0" calcmode="lin" valueType="num">
                                      <p:cBhvr>
                                        <p:cTn id="32" dur="200" decel="50000" autoRev="1" fill="hold">
                                          <p:stCondLst>
                                            <p:cond delay="600"/>
                                          </p:stCondLst>
                                        </p:cTn>
                                        <p:tgtEl>
                                          <p:spTgt spid="15363">
                                            <p:txEl>
                                              <p:pRg st="3" end="3"/>
                                            </p:txEl>
                                          </p:spTgt>
                                        </p:tgtEl>
                                        <p:attrNameLst>
                                          <p:attrName>xshear</p:attrName>
                                        </p:attrNameLst>
                                      </p:cBhvr>
                                    </p:anim>
                                    <p:animScale>
                                      <p:cBhvr>
                                        <p:cTn id="33" dur="200" decel="100000" autoRev="1" fill="hold">
                                          <p:stCondLst>
                                            <p:cond delay="600"/>
                                          </p:stCondLst>
                                        </p:cTn>
                                        <p:tgtEl>
                                          <p:spTgt spid="15363">
                                            <p:txEl>
                                              <p:pRg st="3" end="3"/>
                                            </p:txEl>
                                          </p:spTgt>
                                        </p:tgtEl>
                                      </p:cBhvr>
                                      <p:from x="100000" y="100000"/>
                                      <p:to x="80000" y="100000"/>
                                    </p:animScale>
                                    <p:anim by="(#ppt_h/3+#ppt_w*0.1)" calcmode="lin" valueType="num">
                                      <p:cBhvr additive="sum">
                                        <p:cTn id="34" dur="200" decel="100000" autoRev="1" fill="hold">
                                          <p:stCondLst>
                                            <p:cond delay="600"/>
                                          </p:stCondLst>
                                        </p:cTn>
                                        <p:tgtEl>
                                          <p:spTgt spid="15363">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3348"/>
            <a:ext cx="10515600" cy="4880446"/>
          </a:xfrm>
        </p:spPr>
        <p:txBody>
          <a:bodyPr>
            <a:normAutofit/>
          </a:bodyPr>
          <a:lstStyle/>
          <a:p>
            <a:r>
              <a:rPr lang="en-US" sz="2400" dirty="0"/>
              <a:t>While developing the EAP the licensee should coordinate with local Emergency Response Agencies (EMAs) to:</a:t>
            </a:r>
          </a:p>
          <a:p>
            <a:pPr lvl="1"/>
            <a:r>
              <a:rPr lang="en-US" dirty="0"/>
              <a:t>Increase effectiveness of plan.</a:t>
            </a:r>
          </a:p>
          <a:p>
            <a:pPr lvl="1"/>
            <a:r>
              <a:rPr lang="en-US" dirty="0"/>
              <a:t>Ensure EMAs have the EAP information needed to facilitate the implementation of their local Emergency Operations Plan or a Warning and Evacuation Plan. </a:t>
            </a:r>
          </a:p>
          <a:p>
            <a:pPr lvl="1"/>
            <a:r>
              <a:rPr lang="en-US" dirty="0"/>
              <a:t>Allow the tasks and responsibilities of the licensee and the emergency management authorities that would be implemented during a dam emergency incident to be clearly stated and as compatible as possible.</a:t>
            </a:r>
          </a:p>
          <a:p>
            <a:pPr lvl="1"/>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05100" y="365125"/>
            <a:ext cx="1255885" cy="1261981"/>
          </a:xfrm>
          <a:prstGeom prst="rect">
            <a:avLst/>
          </a:prstGeom>
        </p:spPr>
      </p:pic>
      <p:sp>
        <p:nvSpPr>
          <p:cNvPr id="2" name="Title 1"/>
          <p:cNvSpPr>
            <a:spLocks noGrp="1"/>
          </p:cNvSpPr>
          <p:nvPr>
            <p:ph type="title"/>
          </p:nvPr>
        </p:nvSpPr>
        <p:spPr>
          <a:xfrm>
            <a:off x="313850" y="367785"/>
            <a:ext cx="10515600" cy="1325563"/>
          </a:xfrm>
        </p:spPr>
        <p:txBody>
          <a:bodyPr>
            <a:normAutofit/>
          </a:bodyPr>
          <a:lstStyle/>
          <a:p>
            <a:pPr algn="ctr"/>
            <a:r>
              <a:rPr lang="en-US" dirty="0"/>
              <a:t>Information Sharing with EMAs</a:t>
            </a:r>
          </a:p>
        </p:txBody>
      </p:sp>
    </p:spTree>
    <p:extLst>
      <p:ext uri="{BB962C8B-B14F-4D97-AF65-F5344CB8AC3E}">
        <p14:creationId xmlns:p14="http://schemas.microsoft.com/office/powerpoint/2010/main" val="2573791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90773"/>
            <a:ext cx="10515600" cy="5083021"/>
          </a:xfrm>
        </p:spPr>
        <p:txBody>
          <a:bodyPr>
            <a:normAutofit fontScale="85000" lnSpcReduction="20000"/>
          </a:bodyPr>
          <a:lstStyle/>
          <a:p>
            <a:r>
              <a:rPr lang="en-US" sz="3600" dirty="0"/>
              <a:t>Plan Development(</a:t>
            </a:r>
            <a:r>
              <a:rPr lang="en-US" sz="3600" dirty="0" err="1"/>
              <a:t>cont</a:t>
            </a:r>
            <a:r>
              <a:rPr lang="en-US" sz="3600" dirty="0"/>
              <a:t>)</a:t>
            </a:r>
          </a:p>
          <a:p>
            <a:pPr lvl="1"/>
            <a:r>
              <a:rPr lang="en-US" sz="3200" dirty="0"/>
              <a:t>Enhance EMA confidence in using the EAP and in the accuracy of its components.</a:t>
            </a:r>
          </a:p>
          <a:p>
            <a:pPr lvl="1"/>
            <a:r>
              <a:rPr lang="en-US" sz="3200" dirty="0"/>
              <a:t>Enhances the development of adequate recovery plans.</a:t>
            </a:r>
          </a:p>
          <a:p>
            <a:pPr lvl="1"/>
            <a:r>
              <a:rPr lang="en-US" sz="3200" dirty="0"/>
              <a:t>Enhances communications . </a:t>
            </a:r>
          </a:p>
          <a:p>
            <a:pPr lvl="1"/>
            <a:r>
              <a:rPr lang="en-US" sz="3200" dirty="0"/>
              <a:t>Ensure proper division of critical responsibilities to groups or individuals best equipped to handle them.</a:t>
            </a:r>
          </a:p>
          <a:p>
            <a:pPr lvl="1"/>
            <a:r>
              <a:rPr lang="en-US" sz="3200" dirty="0"/>
              <a:t>Sharing of inundation maps is required by FERC guidelines to improve warning and evacuation plans.  Inundation maps should be digital if local authorities have GIS capabilities.</a:t>
            </a:r>
          </a:p>
          <a:p>
            <a:pPr lvl="1"/>
            <a:r>
              <a:rPr lang="en-US" sz="3200" dirty="0"/>
              <a:t>Include information on maps that is most useful to authorities responsible for evacuation (flood crest elevations, local road names, etc.)</a:t>
            </a:r>
          </a:p>
          <a:p>
            <a:pPr lvl="1"/>
            <a:r>
              <a:rPr lang="en-US" sz="3200" dirty="0"/>
              <a:t>EAPs should include procedures for communicating with EMAs during dam emergencies to expedite response.</a:t>
            </a:r>
          </a:p>
          <a:p>
            <a:pPr lvl="1"/>
            <a:endParaRPr lang="en-US" sz="3200" dirty="0"/>
          </a:p>
          <a:p>
            <a:pPr lvl="1"/>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05100" y="365125"/>
            <a:ext cx="1255885" cy="1261981"/>
          </a:xfrm>
          <a:prstGeom prst="rect">
            <a:avLst/>
          </a:prstGeom>
        </p:spPr>
      </p:pic>
      <p:sp>
        <p:nvSpPr>
          <p:cNvPr id="2" name="Title 1"/>
          <p:cNvSpPr>
            <a:spLocks noGrp="1"/>
          </p:cNvSpPr>
          <p:nvPr>
            <p:ph type="title"/>
          </p:nvPr>
        </p:nvSpPr>
        <p:spPr>
          <a:xfrm>
            <a:off x="313850" y="265168"/>
            <a:ext cx="10515600" cy="1325563"/>
          </a:xfrm>
        </p:spPr>
        <p:txBody>
          <a:bodyPr>
            <a:normAutofit/>
          </a:bodyPr>
          <a:lstStyle/>
          <a:p>
            <a:pPr algn="ctr"/>
            <a:r>
              <a:rPr lang="en-US" dirty="0"/>
              <a:t>Information Sharing with EMAs 2</a:t>
            </a:r>
          </a:p>
        </p:txBody>
      </p:sp>
    </p:spTree>
    <p:extLst>
      <p:ext uri="{BB962C8B-B14F-4D97-AF65-F5344CB8AC3E}">
        <p14:creationId xmlns:p14="http://schemas.microsoft.com/office/powerpoint/2010/main" val="4904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883106"/>
          </a:xfrm>
        </p:spPr>
        <p:txBody>
          <a:bodyPr>
            <a:normAutofit/>
          </a:bodyPr>
          <a:lstStyle/>
          <a:p>
            <a:r>
              <a:rPr lang="en-US" sz="2400" dirty="0"/>
              <a:t>Plan Development(</a:t>
            </a:r>
            <a:r>
              <a:rPr lang="en-US" sz="2400" dirty="0" err="1"/>
              <a:t>cont</a:t>
            </a:r>
            <a:r>
              <a:rPr lang="en-US" sz="2400" dirty="0"/>
              <a:t>)</a:t>
            </a:r>
          </a:p>
          <a:p>
            <a:pPr lvl="1"/>
            <a:r>
              <a:rPr lang="en-US" dirty="0"/>
              <a:t>FERC guidelines recommend making the EAP a controlled document and limit sharing of technical details.  Different versions of EAPs can be developed, so that only needed information is shared with EMAs.</a:t>
            </a:r>
          </a:p>
          <a:p>
            <a:pPr lvl="1"/>
            <a:endParaRPr lang="en-US" sz="3200" dirty="0"/>
          </a:p>
          <a:p>
            <a:pPr lvl="1"/>
            <a:endParaRPr lang="en-US" sz="3200" dirty="0"/>
          </a:p>
          <a:p>
            <a:pPr lvl="1"/>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05100" y="365125"/>
            <a:ext cx="1255885" cy="1261981"/>
          </a:xfrm>
          <a:prstGeom prst="rect">
            <a:avLst/>
          </a:prstGeom>
        </p:spPr>
      </p:pic>
      <p:sp>
        <p:nvSpPr>
          <p:cNvPr id="2" name="Title 1"/>
          <p:cNvSpPr>
            <a:spLocks noGrp="1"/>
          </p:cNvSpPr>
          <p:nvPr>
            <p:ph type="title"/>
          </p:nvPr>
        </p:nvSpPr>
        <p:spPr>
          <a:xfrm>
            <a:off x="313850" y="301543"/>
            <a:ext cx="10515600" cy="1325563"/>
          </a:xfrm>
        </p:spPr>
        <p:txBody>
          <a:bodyPr>
            <a:normAutofit/>
          </a:bodyPr>
          <a:lstStyle/>
          <a:p>
            <a:pPr algn="ctr"/>
            <a:r>
              <a:rPr lang="en-US" dirty="0"/>
              <a:t>Information Sharing with EMAs 3</a:t>
            </a:r>
          </a:p>
        </p:txBody>
      </p:sp>
    </p:spTree>
    <p:extLst>
      <p:ext uri="{BB962C8B-B14F-4D97-AF65-F5344CB8AC3E}">
        <p14:creationId xmlns:p14="http://schemas.microsoft.com/office/powerpoint/2010/main" val="2533334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01091"/>
            <a:ext cx="10515600" cy="4772703"/>
          </a:xfrm>
        </p:spPr>
        <p:txBody>
          <a:bodyPr>
            <a:normAutofit/>
          </a:bodyPr>
          <a:lstStyle/>
          <a:p>
            <a:r>
              <a:rPr lang="en-US" sz="2400" dirty="0"/>
              <a:t>Notification Flow Charts</a:t>
            </a:r>
          </a:p>
          <a:p>
            <a:pPr lvl="1"/>
            <a:r>
              <a:rPr lang="en-US" dirty="0"/>
              <a:t>Flow charts should be developed that clearly designate the responsible party for each contact.</a:t>
            </a:r>
          </a:p>
          <a:p>
            <a:pPr lvl="1"/>
            <a:r>
              <a:rPr lang="en-US" dirty="0"/>
              <a:t>Flow charts are developed for 4 different emergency levels.</a:t>
            </a:r>
          </a:p>
          <a:p>
            <a:pPr lvl="1"/>
            <a:endParaRPr lang="en-US" sz="3200" dirty="0"/>
          </a:p>
          <a:p>
            <a:pPr lvl="1"/>
            <a:endParaRPr lang="en-US" sz="3200" dirty="0"/>
          </a:p>
          <a:p>
            <a:pPr lvl="1"/>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05100" y="365125"/>
            <a:ext cx="1255885" cy="1261981"/>
          </a:xfrm>
          <a:prstGeom prst="rect">
            <a:avLst/>
          </a:prstGeom>
        </p:spPr>
      </p:pic>
      <p:sp>
        <p:nvSpPr>
          <p:cNvPr id="2" name="Title 1"/>
          <p:cNvSpPr>
            <a:spLocks noGrp="1"/>
          </p:cNvSpPr>
          <p:nvPr>
            <p:ph type="title"/>
          </p:nvPr>
        </p:nvSpPr>
        <p:spPr>
          <a:xfrm>
            <a:off x="313850" y="317255"/>
            <a:ext cx="10515600" cy="1325563"/>
          </a:xfrm>
        </p:spPr>
        <p:txBody>
          <a:bodyPr>
            <a:normAutofit/>
          </a:bodyPr>
          <a:lstStyle/>
          <a:p>
            <a:pPr algn="ctr"/>
            <a:r>
              <a:rPr lang="en-US" dirty="0"/>
              <a:t>Information Sharing with EMAs 4</a:t>
            </a:r>
          </a:p>
        </p:txBody>
      </p:sp>
    </p:spTree>
    <p:extLst>
      <p:ext uri="{BB962C8B-B14F-4D97-AF65-F5344CB8AC3E}">
        <p14:creationId xmlns:p14="http://schemas.microsoft.com/office/powerpoint/2010/main" val="175338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90773"/>
            <a:ext cx="10515600" cy="5083021"/>
          </a:xfrm>
        </p:spPr>
        <p:txBody>
          <a:bodyPr>
            <a:normAutofit/>
          </a:bodyPr>
          <a:lstStyle/>
          <a:p>
            <a:r>
              <a:rPr lang="en-US" sz="3600" dirty="0"/>
              <a:t>Plan Exercises</a:t>
            </a:r>
          </a:p>
          <a:p>
            <a:r>
              <a:rPr lang="en-US" dirty="0"/>
              <a:t>FERC’s EAP Exercise Program includes:  </a:t>
            </a:r>
          </a:p>
          <a:p>
            <a:pPr marL="742950" lvl="1" indent="-285750"/>
            <a:r>
              <a:rPr lang="en-US" dirty="0"/>
              <a:t>Seminar		</a:t>
            </a:r>
          </a:p>
          <a:p>
            <a:pPr marL="742950" lvl="1" indent="-285750"/>
            <a:r>
              <a:rPr lang="en-US" dirty="0"/>
              <a:t>Drill				</a:t>
            </a:r>
          </a:p>
          <a:p>
            <a:pPr marL="742950" lvl="1" indent="-285750"/>
            <a:r>
              <a:rPr lang="en-US" dirty="0"/>
              <a:t>Tabletop Exercise</a:t>
            </a:r>
          </a:p>
          <a:p>
            <a:pPr marL="742950" lvl="1" indent="-285750"/>
            <a:r>
              <a:rPr lang="en-US" dirty="0"/>
              <a:t>Functional Exercise</a:t>
            </a:r>
          </a:p>
          <a:p>
            <a:pPr marL="742950" lvl="1" indent="-285750"/>
            <a:r>
              <a:rPr lang="en-US" dirty="0"/>
              <a:t>Full Scale Exercise</a:t>
            </a:r>
          </a:p>
          <a:p>
            <a:pPr marL="742950" lvl="1" indent="-285750"/>
            <a:endParaRPr lang="en-US" dirty="0"/>
          </a:p>
          <a:p>
            <a:endParaRPr lang="en-US" dirty="0"/>
          </a:p>
          <a:p>
            <a:pPr lvl="1"/>
            <a:endParaRPr lang="en-US" sz="3200" dirty="0"/>
          </a:p>
          <a:p>
            <a:pPr lvl="1"/>
            <a:endParaRPr lang="en-US" sz="3200" dirty="0"/>
          </a:p>
          <a:p>
            <a:pPr lvl="1"/>
            <a:endParaRPr lang="en-US" sz="3200" dirty="0"/>
          </a:p>
          <a:p>
            <a:pPr lvl="1"/>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05100" y="365125"/>
            <a:ext cx="1255885" cy="1261981"/>
          </a:xfrm>
          <a:prstGeom prst="rect">
            <a:avLst/>
          </a:prstGeom>
        </p:spPr>
      </p:pic>
      <p:sp>
        <p:nvSpPr>
          <p:cNvPr id="2" name="Title 1"/>
          <p:cNvSpPr>
            <a:spLocks noGrp="1"/>
          </p:cNvSpPr>
          <p:nvPr>
            <p:ph type="title"/>
          </p:nvPr>
        </p:nvSpPr>
        <p:spPr>
          <a:xfrm>
            <a:off x="88556" y="287727"/>
            <a:ext cx="10515600" cy="1325563"/>
          </a:xfrm>
        </p:spPr>
        <p:txBody>
          <a:bodyPr>
            <a:normAutofit/>
          </a:bodyPr>
          <a:lstStyle/>
          <a:p>
            <a:pPr algn="ctr"/>
            <a:r>
              <a:rPr lang="en-US" dirty="0"/>
              <a:t>Information Sharing with EMAs 5</a:t>
            </a:r>
          </a:p>
        </p:txBody>
      </p:sp>
    </p:spTree>
    <p:extLst>
      <p:ext uri="{BB962C8B-B14F-4D97-AF65-F5344CB8AC3E}">
        <p14:creationId xmlns:p14="http://schemas.microsoft.com/office/powerpoint/2010/main" val="3595657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eat map showcasing the interconnectivity and differences between Tabletop exercises and full scale. ">
            <a:extLst>
              <a:ext uri="{FF2B5EF4-FFF2-40B4-BE49-F238E27FC236}">
                <a16:creationId xmlns:a16="http://schemas.microsoft.com/office/drawing/2014/main" id="{5B0E5983-17A5-4C40-8CCC-4E19C5C4C236}"/>
              </a:ext>
            </a:extLst>
          </p:cNvPr>
          <p:cNvPicPr>
            <a:picLocks noChangeAspect="1"/>
          </p:cNvPicPr>
          <p:nvPr/>
        </p:nvPicPr>
        <p:blipFill>
          <a:blip r:embed="rId2"/>
          <a:stretch>
            <a:fillRect/>
          </a:stretch>
        </p:blipFill>
        <p:spPr>
          <a:xfrm>
            <a:off x="2284698" y="1102546"/>
            <a:ext cx="8004742" cy="5499069"/>
          </a:xfrm>
          <a:prstGeom prst="rect">
            <a:avLst/>
          </a:prstGeom>
        </p:spPr>
      </p:pic>
      <p:pic>
        <p:nvPicPr>
          <p:cNvPr id="4" name="Picture 3">
            <a:extLst>
              <a:ext uri="{FF2B5EF4-FFF2-40B4-BE49-F238E27FC236}">
                <a16:creationId xmlns:a16="http://schemas.microsoft.com/office/drawing/2014/main" id="{EC2D3BDE-A9D3-47E7-B8AD-A0A3B8923F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53381" y="305495"/>
            <a:ext cx="1255885" cy="1261981"/>
          </a:xfrm>
          <a:prstGeom prst="rect">
            <a:avLst/>
          </a:prstGeom>
        </p:spPr>
      </p:pic>
      <p:sp>
        <p:nvSpPr>
          <p:cNvPr id="2" name="Title 1">
            <a:extLst>
              <a:ext uri="{FF2B5EF4-FFF2-40B4-BE49-F238E27FC236}">
                <a16:creationId xmlns:a16="http://schemas.microsoft.com/office/drawing/2014/main" id="{4A714BA6-7902-4548-8BE5-8F282621285B}"/>
              </a:ext>
            </a:extLst>
          </p:cNvPr>
          <p:cNvSpPr>
            <a:spLocks noGrp="1"/>
          </p:cNvSpPr>
          <p:nvPr>
            <p:ph type="title"/>
          </p:nvPr>
        </p:nvSpPr>
        <p:spPr>
          <a:xfrm>
            <a:off x="838200" y="31947"/>
            <a:ext cx="10515600" cy="1325563"/>
          </a:xfrm>
        </p:spPr>
        <p:txBody>
          <a:bodyPr/>
          <a:lstStyle/>
          <a:p>
            <a:pPr lvl="0" algn="ctr">
              <a:lnSpc>
                <a:spcPct val="100000"/>
              </a:lnSpc>
            </a:pPr>
            <a:r>
              <a:rPr lang="en-US" altLang="en-US" sz="4000" dirty="0">
                <a:solidFill>
                  <a:prstClr val="white"/>
                </a:solidFill>
                <a:latin typeface="Calibri" panose="020F0502020204030204"/>
                <a:ea typeface="+mn-ea"/>
                <a:cs typeface="+mn-cs"/>
              </a:rPr>
              <a:t>EXERCISE PROGRAM</a:t>
            </a:r>
          </a:p>
        </p:txBody>
      </p:sp>
    </p:spTree>
    <p:extLst>
      <p:ext uri="{BB962C8B-B14F-4D97-AF65-F5344CB8AC3E}">
        <p14:creationId xmlns:p14="http://schemas.microsoft.com/office/powerpoint/2010/main" val="106488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90773"/>
            <a:ext cx="10515600" cy="5083021"/>
          </a:xfrm>
        </p:spPr>
        <p:txBody>
          <a:bodyPr>
            <a:normAutofit lnSpcReduction="10000"/>
          </a:bodyPr>
          <a:lstStyle/>
          <a:p>
            <a:pPr marL="285750" indent="-285750"/>
            <a:r>
              <a:rPr lang="en-US" dirty="0"/>
              <a:t>Exercises should be coordinated with</a:t>
            </a:r>
          </a:p>
          <a:p>
            <a:pPr lvl="1">
              <a:defRPr/>
            </a:pPr>
            <a:r>
              <a:rPr lang="en-US" dirty="0"/>
              <a:t>Emergency Management</a:t>
            </a:r>
          </a:p>
          <a:p>
            <a:pPr lvl="1">
              <a:defRPr/>
            </a:pPr>
            <a:r>
              <a:rPr lang="en-US" dirty="0"/>
              <a:t>City/County Management</a:t>
            </a:r>
          </a:p>
          <a:p>
            <a:pPr lvl="1">
              <a:defRPr/>
            </a:pPr>
            <a:r>
              <a:rPr lang="en-US" dirty="0"/>
              <a:t>Police/Fire</a:t>
            </a:r>
          </a:p>
          <a:p>
            <a:pPr lvl="1">
              <a:defRPr/>
            </a:pPr>
            <a:r>
              <a:rPr lang="en-US" dirty="0"/>
              <a:t>Red Cross Shelters</a:t>
            </a:r>
          </a:p>
          <a:p>
            <a:pPr lvl="1">
              <a:defRPr/>
            </a:pPr>
            <a:r>
              <a:rPr lang="en-US" dirty="0"/>
              <a:t>National Weather Service – Issue Flood Warnings</a:t>
            </a:r>
          </a:p>
          <a:p>
            <a:pPr lvl="1">
              <a:defRPr/>
            </a:pPr>
            <a:r>
              <a:rPr lang="en-US" dirty="0"/>
              <a:t>911 Staff or Operators</a:t>
            </a:r>
          </a:p>
          <a:p>
            <a:pPr lvl="1">
              <a:defRPr/>
            </a:pPr>
            <a:r>
              <a:rPr lang="en-US" dirty="0"/>
              <a:t>Public Works </a:t>
            </a:r>
          </a:p>
          <a:p>
            <a:pPr lvl="1">
              <a:defRPr/>
            </a:pPr>
            <a:r>
              <a:rPr lang="en-US" dirty="0"/>
              <a:t>Health Department</a:t>
            </a:r>
          </a:p>
          <a:p>
            <a:pPr lvl="1">
              <a:defRPr/>
            </a:pPr>
            <a:r>
              <a:rPr lang="en-US" dirty="0"/>
              <a:t>Public Information Office (Media)</a:t>
            </a:r>
          </a:p>
          <a:p>
            <a:pPr lvl="1">
              <a:defRPr/>
            </a:pPr>
            <a:r>
              <a:rPr lang="en-US" dirty="0"/>
              <a:t>Environmental Protection</a:t>
            </a:r>
          </a:p>
          <a:p>
            <a:pPr lvl="1">
              <a:defRPr/>
            </a:pPr>
            <a:r>
              <a:rPr lang="en-US" dirty="0"/>
              <a:t>FEMA</a:t>
            </a:r>
          </a:p>
          <a:p>
            <a:pPr lvl="1">
              <a:defRPr/>
            </a:pPr>
            <a:r>
              <a:rPr lang="en-US" dirty="0"/>
              <a:t>Others</a:t>
            </a:r>
          </a:p>
          <a:p>
            <a:pPr lvl="1">
              <a:defRPr/>
            </a:pPr>
            <a:endParaRPr lang="en-US" b="1" dirty="0">
              <a:effectLst>
                <a:outerShdw blurRad="38100" dist="38100" dir="2700000" algn="tl">
                  <a:srgbClr val="000000"/>
                </a:outerShdw>
              </a:effectLst>
            </a:endParaRPr>
          </a:p>
          <a:p>
            <a:endParaRPr lang="en-US" dirty="0"/>
          </a:p>
          <a:p>
            <a:pPr lvl="1"/>
            <a:endParaRPr lang="en-US" sz="3200" dirty="0"/>
          </a:p>
          <a:p>
            <a:pPr lvl="1"/>
            <a:endParaRPr lang="en-US" sz="3200" dirty="0"/>
          </a:p>
          <a:p>
            <a:pPr lvl="1"/>
            <a:endParaRPr lang="en-US" sz="3200" dirty="0"/>
          </a:p>
          <a:p>
            <a:pPr lvl="1"/>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05100" y="365125"/>
            <a:ext cx="1255885" cy="1261981"/>
          </a:xfrm>
          <a:prstGeom prst="rect">
            <a:avLst/>
          </a:prstGeom>
        </p:spPr>
      </p:pic>
      <p:sp>
        <p:nvSpPr>
          <p:cNvPr id="2" name="Title 1"/>
          <p:cNvSpPr>
            <a:spLocks noGrp="1"/>
          </p:cNvSpPr>
          <p:nvPr>
            <p:ph type="title"/>
          </p:nvPr>
        </p:nvSpPr>
        <p:spPr>
          <a:xfrm>
            <a:off x="88556" y="287727"/>
            <a:ext cx="10515600" cy="1325563"/>
          </a:xfrm>
        </p:spPr>
        <p:txBody>
          <a:bodyPr>
            <a:normAutofit/>
          </a:bodyPr>
          <a:lstStyle/>
          <a:p>
            <a:pPr algn="ctr"/>
            <a:r>
              <a:rPr lang="en-US" dirty="0"/>
              <a:t>Information Sharing with EMAs 6</a:t>
            </a:r>
          </a:p>
        </p:txBody>
      </p:sp>
    </p:spTree>
    <p:extLst>
      <p:ext uri="{BB962C8B-B14F-4D97-AF65-F5344CB8AC3E}">
        <p14:creationId xmlns:p14="http://schemas.microsoft.com/office/powerpoint/2010/main" val="125744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90773"/>
            <a:ext cx="10515600" cy="5083021"/>
          </a:xfrm>
        </p:spPr>
        <p:txBody>
          <a:bodyPr>
            <a:normAutofit/>
          </a:bodyPr>
          <a:lstStyle/>
          <a:p>
            <a:r>
              <a:rPr lang="en-US" sz="2400" dirty="0"/>
              <a:t>Plan Exercises</a:t>
            </a:r>
          </a:p>
          <a:p>
            <a:pPr lvl="1"/>
            <a:r>
              <a:rPr lang="en-US" dirty="0"/>
              <a:t>Licensee lead in development of exercises for their projects.</a:t>
            </a:r>
          </a:p>
          <a:p>
            <a:pPr lvl="1"/>
            <a:r>
              <a:rPr lang="en-US" dirty="0"/>
              <a:t>Exercises should be coordinated with local EMAs to maximize the benefit for EAP users</a:t>
            </a:r>
          </a:p>
          <a:p>
            <a:pPr lvl="1"/>
            <a:r>
              <a:rPr lang="en-US" dirty="0"/>
              <a:t>Evaluation of the exercise is required and a report on the results is submitted to FERC.</a:t>
            </a:r>
          </a:p>
          <a:p>
            <a:endParaRPr lang="en-US" dirty="0"/>
          </a:p>
          <a:p>
            <a:pPr lvl="1"/>
            <a:endParaRPr lang="en-US" sz="3200" dirty="0"/>
          </a:p>
          <a:p>
            <a:pPr lvl="1"/>
            <a:endParaRPr lang="en-US" sz="3200" dirty="0"/>
          </a:p>
          <a:p>
            <a:pPr lvl="1"/>
            <a:endParaRPr lang="en-US" sz="3200" dirty="0"/>
          </a:p>
          <a:p>
            <a:pPr lvl="1"/>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05100" y="365125"/>
            <a:ext cx="1255885" cy="1261981"/>
          </a:xfrm>
          <a:prstGeom prst="rect">
            <a:avLst/>
          </a:prstGeom>
        </p:spPr>
      </p:pic>
      <p:sp>
        <p:nvSpPr>
          <p:cNvPr id="2" name="Title 1"/>
          <p:cNvSpPr>
            <a:spLocks noGrp="1"/>
          </p:cNvSpPr>
          <p:nvPr>
            <p:ph type="title"/>
          </p:nvPr>
        </p:nvSpPr>
        <p:spPr>
          <a:xfrm>
            <a:off x="313850" y="333333"/>
            <a:ext cx="10515600" cy="1325563"/>
          </a:xfrm>
        </p:spPr>
        <p:txBody>
          <a:bodyPr>
            <a:normAutofit/>
          </a:bodyPr>
          <a:lstStyle/>
          <a:p>
            <a:pPr algn="ctr"/>
            <a:r>
              <a:rPr lang="en-US" dirty="0"/>
              <a:t>Information Sharing with EMAs 7</a:t>
            </a:r>
          </a:p>
        </p:txBody>
      </p:sp>
    </p:spTree>
    <p:extLst>
      <p:ext uri="{BB962C8B-B14F-4D97-AF65-F5344CB8AC3E}">
        <p14:creationId xmlns:p14="http://schemas.microsoft.com/office/powerpoint/2010/main" val="380520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35205"/>
            <a:ext cx="10515600" cy="4938589"/>
          </a:xfrm>
        </p:spPr>
        <p:txBody>
          <a:bodyPr>
            <a:normAutofit/>
          </a:bodyPr>
          <a:lstStyle/>
          <a:p>
            <a:r>
              <a:rPr lang="en-US" sz="2400" dirty="0"/>
              <a:t>Plan Exercises</a:t>
            </a:r>
          </a:p>
          <a:p>
            <a:pPr lvl="1"/>
            <a:r>
              <a:rPr lang="en-US" dirty="0"/>
              <a:t>Exercises provide opportunities to update contact information</a:t>
            </a:r>
          </a:p>
          <a:p>
            <a:pPr lvl="1"/>
            <a:r>
              <a:rPr lang="en-US" dirty="0"/>
              <a:t>Exercises test licensee staff and local EMA knowledge of roles and responsibilities during an emergency situation.</a:t>
            </a:r>
          </a:p>
          <a:p>
            <a:pPr lvl="1"/>
            <a:r>
              <a:rPr lang="en-US" dirty="0"/>
              <a:t>Goal of exercise is to improve the EAP.</a:t>
            </a:r>
          </a:p>
          <a:p>
            <a:endParaRPr lang="en-US" dirty="0"/>
          </a:p>
          <a:p>
            <a:pPr lvl="1"/>
            <a:endParaRPr lang="en-US" sz="3200" dirty="0"/>
          </a:p>
          <a:p>
            <a:pPr lvl="1"/>
            <a:endParaRPr lang="en-US" sz="3200" dirty="0"/>
          </a:p>
          <a:p>
            <a:pPr lvl="1"/>
            <a:endParaRPr lang="en-US" sz="3200" dirty="0"/>
          </a:p>
          <a:p>
            <a:pPr lvl="1"/>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05100" y="365125"/>
            <a:ext cx="1255885" cy="1261981"/>
          </a:xfrm>
          <a:prstGeom prst="rect">
            <a:avLst/>
          </a:prstGeom>
        </p:spPr>
      </p:pic>
      <p:sp>
        <p:nvSpPr>
          <p:cNvPr id="2" name="Title 1"/>
          <p:cNvSpPr>
            <a:spLocks noGrp="1"/>
          </p:cNvSpPr>
          <p:nvPr>
            <p:ph type="title"/>
          </p:nvPr>
        </p:nvSpPr>
        <p:spPr>
          <a:xfrm>
            <a:off x="313850" y="357026"/>
            <a:ext cx="10515600" cy="1325563"/>
          </a:xfrm>
        </p:spPr>
        <p:txBody>
          <a:bodyPr>
            <a:normAutofit/>
          </a:bodyPr>
          <a:lstStyle/>
          <a:p>
            <a:pPr algn="ctr"/>
            <a:r>
              <a:rPr lang="en-US" dirty="0"/>
              <a:t>Information Sharing with EMAs 8</a:t>
            </a:r>
          </a:p>
        </p:txBody>
      </p:sp>
    </p:spTree>
    <p:extLst>
      <p:ext uri="{BB962C8B-B14F-4D97-AF65-F5344CB8AC3E}">
        <p14:creationId xmlns:p14="http://schemas.microsoft.com/office/powerpoint/2010/main" val="314902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General Information Sharing Procedures</a:t>
            </a:r>
          </a:p>
          <a:p>
            <a:r>
              <a:rPr lang="en-US" dirty="0"/>
              <a:t>Document Filing</a:t>
            </a:r>
          </a:p>
          <a:p>
            <a:r>
              <a:rPr lang="en-US" dirty="0"/>
              <a:t>Document Labeling</a:t>
            </a:r>
          </a:p>
          <a:p>
            <a:r>
              <a:rPr lang="en-US" dirty="0"/>
              <a:t>Sharing Risk Information</a:t>
            </a:r>
          </a:p>
          <a:p>
            <a:r>
              <a:rPr lang="en-US" dirty="0"/>
              <a:t>Information Sharing with EMAs</a:t>
            </a:r>
          </a:p>
          <a:p>
            <a:r>
              <a:rPr lang="en-US" dirty="0"/>
              <a:t>Public Education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097915" y="230188"/>
            <a:ext cx="1255885" cy="1261981"/>
          </a:xfrm>
          <a:prstGeom prst="rect">
            <a:avLst/>
          </a:prstGeom>
        </p:spPr>
      </p:pic>
      <p:sp>
        <p:nvSpPr>
          <p:cNvPr id="2" name="Title 1"/>
          <p:cNvSpPr>
            <a:spLocks noGrp="1"/>
          </p:cNvSpPr>
          <p:nvPr>
            <p:ph type="title"/>
          </p:nvPr>
        </p:nvSpPr>
        <p:spPr/>
        <p:txBody>
          <a:bodyPr/>
          <a:lstStyle/>
          <a:p>
            <a:pPr algn="ctr"/>
            <a:r>
              <a:rPr lang="en-US" dirty="0"/>
              <a:t>Presentation Outline</a:t>
            </a:r>
          </a:p>
        </p:txBody>
      </p:sp>
    </p:spTree>
    <p:extLst>
      <p:ext uri="{BB962C8B-B14F-4D97-AF65-F5344CB8AC3E}">
        <p14:creationId xmlns:p14="http://schemas.microsoft.com/office/powerpoint/2010/main" val="198129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7106"/>
            <a:ext cx="10515600" cy="4946688"/>
          </a:xfrm>
        </p:spPr>
        <p:txBody>
          <a:bodyPr>
            <a:normAutofit/>
          </a:bodyPr>
          <a:lstStyle/>
          <a:p>
            <a:r>
              <a:rPr lang="en-US" sz="2400" dirty="0"/>
              <a:t>Plan Implementation</a:t>
            </a:r>
          </a:p>
          <a:p>
            <a:pPr lvl="1"/>
            <a:r>
              <a:rPr lang="en-US" dirty="0"/>
              <a:t>Important to coordinate with EMAs and resource agencies on any pre-flood releases to draw down reservoir to provide additional storage.</a:t>
            </a:r>
          </a:p>
          <a:p>
            <a:pPr lvl="1"/>
            <a:r>
              <a:rPr lang="en-US" dirty="0"/>
              <a:t>Notifications should be coordinated with National Weather Service to allow flood watches and warnings to be issued as needed.</a:t>
            </a:r>
          </a:p>
          <a:p>
            <a:pPr lvl="1"/>
            <a:r>
              <a:rPr lang="en-US" dirty="0"/>
              <a:t>Licensees should provide as much information as possible to assist local authorities with the difficult call of declaring public emergencies during potential dam failure scenarios.</a:t>
            </a:r>
          </a:p>
          <a:p>
            <a:pPr lvl="1"/>
            <a:endParaRPr lang="en-US" sz="3200" dirty="0"/>
          </a:p>
          <a:p>
            <a:pPr lvl="1"/>
            <a:endParaRPr lang="en-US" sz="3200" dirty="0"/>
          </a:p>
          <a:p>
            <a:pPr lvl="1"/>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05100" y="365125"/>
            <a:ext cx="1255885" cy="1261981"/>
          </a:xfrm>
          <a:prstGeom prst="rect">
            <a:avLst/>
          </a:prstGeom>
        </p:spPr>
      </p:pic>
      <p:sp>
        <p:nvSpPr>
          <p:cNvPr id="2" name="Title 1"/>
          <p:cNvSpPr>
            <a:spLocks noGrp="1"/>
          </p:cNvSpPr>
          <p:nvPr>
            <p:ph type="title"/>
          </p:nvPr>
        </p:nvSpPr>
        <p:spPr>
          <a:xfrm>
            <a:off x="313850" y="333333"/>
            <a:ext cx="10515600" cy="1325563"/>
          </a:xfrm>
        </p:spPr>
        <p:txBody>
          <a:bodyPr>
            <a:normAutofit/>
          </a:bodyPr>
          <a:lstStyle/>
          <a:p>
            <a:pPr algn="ctr"/>
            <a:r>
              <a:rPr lang="en-US" dirty="0"/>
              <a:t>Information Sharing with EMAs 9</a:t>
            </a:r>
          </a:p>
        </p:txBody>
      </p:sp>
    </p:spTree>
    <p:extLst>
      <p:ext uri="{BB962C8B-B14F-4D97-AF65-F5344CB8AC3E}">
        <p14:creationId xmlns:p14="http://schemas.microsoft.com/office/powerpoint/2010/main" val="2013832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883106"/>
          </a:xfrm>
        </p:spPr>
        <p:txBody>
          <a:bodyPr>
            <a:normAutofit/>
          </a:bodyPr>
          <a:lstStyle/>
          <a:p>
            <a:r>
              <a:rPr lang="en-US" sz="2400" dirty="0"/>
              <a:t>Plan Implementation</a:t>
            </a:r>
          </a:p>
          <a:p>
            <a:pPr lvl="1"/>
            <a:r>
              <a:rPr lang="en-US" dirty="0"/>
              <a:t>After an emergency has ended the licensee is responsible for notifying authorities the condition at the dam has stabilized and provide enough information for authorities to determine when to declare an end to the emergency.</a:t>
            </a:r>
          </a:p>
          <a:p>
            <a:pPr lvl="1"/>
            <a:r>
              <a:rPr lang="en-US" dirty="0"/>
              <a:t>The licensee should lead in the development of an after action evaluation of the emergency response.  Local EMAs should be involved in the evaluation to provide input on the process and needed improvements.</a:t>
            </a:r>
          </a:p>
          <a:p>
            <a:pPr lvl="1"/>
            <a:endParaRPr lang="en-US" sz="3200" dirty="0"/>
          </a:p>
          <a:p>
            <a:pPr lvl="1"/>
            <a:endParaRPr lang="en-US" sz="3200" dirty="0"/>
          </a:p>
          <a:p>
            <a:pPr lvl="1"/>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05100" y="365125"/>
            <a:ext cx="1255885" cy="1261981"/>
          </a:xfrm>
          <a:prstGeom prst="rect">
            <a:avLst/>
          </a:prstGeom>
        </p:spPr>
      </p:pic>
      <p:sp>
        <p:nvSpPr>
          <p:cNvPr id="2" name="Title 1"/>
          <p:cNvSpPr>
            <a:spLocks noGrp="1"/>
          </p:cNvSpPr>
          <p:nvPr>
            <p:ph type="title"/>
          </p:nvPr>
        </p:nvSpPr>
        <p:spPr>
          <a:xfrm>
            <a:off x="-67962" y="265168"/>
            <a:ext cx="10515600" cy="1325563"/>
          </a:xfrm>
        </p:spPr>
        <p:txBody>
          <a:bodyPr>
            <a:normAutofit/>
          </a:bodyPr>
          <a:lstStyle/>
          <a:p>
            <a:pPr algn="ctr"/>
            <a:r>
              <a:rPr lang="en-US" dirty="0"/>
              <a:t>Information Sharing with EMAs 10</a:t>
            </a:r>
          </a:p>
        </p:txBody>
      </p:sp>
    </p:spTree>
    <p:extLst>
      <p:ext uri="{BB962C8B-B14F-4D97-AF65-F5344CB8AC3E}">
        <p14:creationId xmlns:p14="http://schemas.microsoft.com/office/powerpoint/2010/main" val="3686438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wo cartoon men speaking, with one recording the other through the use of a recording dev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8559" y="2009775"/>
            <a:ext cx="297973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736436"/>
            <a:ext cx="7053470" cy="4837358"/>
          </a:xfrm>
        </p:spPr>
        <p:txBody>
          <a:bodyPr>
            <a:normAutofit/>
          </a:bodyPr>
          <a:lstStyle/>
          <a:p>
            <a:r>
              <a:rPr lang="en-US" sz="2400" dirty="0"/>
              <a:t>Plan Implementation</a:t>
            </a:r>
          </a:p>
          <a:p>
            <a:pPr lvl="1"/>
            <a:r>
              <a:rPr lang="en-US" dirty="0"/>
              <a:t>We recommend interaction with media during an emergency be implemented in coordination with local authorities (Joint Information Center).  Licensees should work with the local authorities to provide up to date accurate information.</a:t>
            </a:r>
          </a:p>
          <a:p>
            <a:pPr lvl="1"/>
            <a:endParaRPr lang="en-US" sz="3200" dirty="0"/>
          </a:p>
          <a:p>
            <a:pPr lvl="1"/>
            <a:endParaRPr lang="en-US" sz="3200" dirty="0"/>
          </a:p>
          <a:p>
            <a:pPr lvl="1"/>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05100" y="365125"/>
            <a:ext cx="1255885" cy="1261981"/>
          </a:xfrm>
          <a:prstGeom prst="rect">
            <a:avLst/>
          </a:prstGeom>
        </p:spPr>
      </p:pic>
      <p:sp>
        <p:nvSpPr>
          <p:cNvPr id="2" name="Title 1"/>
          <p:cNvSpPr>
            <a:spLocks noGrp="1"/>
          </p:cNvSpPr>
          <p:nvPr>
            <p:ph type="title"/>
          </p:nvPr>
        </p:nvSpPr>
        <p:spPr>
          <a:xfrm>
            <a:off x="154459" y="176108"/>
            <a:ext cx="10515600" cy="1325563"/>
          </a:xfrm>
        </p:spPr>
        <p:txBody>
          <a:bodyPr>
            <a:normAutofit/>
          </a:bodyPr>
          <a:lstStyle/>
          <a:p>
            <a:pPr algn="ctr"/>
            <a:r>
              <a:rPr lang="en-US" dirty="0"/>
              <a:t>Information Sharing with EMAs 11</a:t>
            </a:r>
          </a:p>
        </p:txBody>
      </p:sp>
    </p:spTree>
    <p:extLst>
      <p:ext uri="{BB962C8B-B14F-4D97-AF65-F5344CB8AC3E}">
        <p14:creationId xmlns:p14="http://schemas.microsoft.com/office/powerpoint/2010/main" val="503077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Screenshot of Reverse 911 system to contact people for EAPs.">
            <a:extLst>
              <a:ext uri="{FF2B5EF4-FFF2-40B4-BE49-F238E27FC236}">
                <a16:creationId xmlns:a16="http://schemas.microsoft.com/office/drawing/2014/main" id="{EA713AD1-C396-4E6D-9EBE-3A4CBE636A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4694" y="1622853"/>
            <a:ext cx="5317306" cy="397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D1CD10A-4E9B-4BC3-9E73-3AB90E3904EE}"/>
              </a:ext>
            </a:extLst>
          </p:cNvPr>
          <p:cNvSpPr/>
          <p:nvPr/>
        </p:nvSpPr>
        <p:spPr>
          <a:xfrm>
            <a:off x="167671" y="1076939"/>
            <a:ext cx="6707023" cy="5232202"/>
          </a:xfrm>
          <a:prstGeom prst="rect">
            <a:avLst/>
          </a:prstGeom>
        </p:spPr>
        <p:txBody>
          <a:bodyPr wrap="square">
            <a:spAutoFit/>
          </a:bodyPr>
          <a:lstStyle/>
          <a:p>
            <a:r>
              <a:rPr lang="en-US" sz="2000" dirty="0"/>
              <a:t>Licensees should coordinate with emergency management authorities to minimize the response times when there is inadequate time to warn downstream residents of a dam failure. Possible Emergency Management Authority Mitigations include:</a:t>
            </a:r>
          </a:p>
          <a:p>
            <a:pPr marL="285750" indent="-285750">
              <a:buFont typeface="Arial" panose="020B0604020202020204" pitchFamily="34" charset="0"/>
              <a:buChar char="•"/>
            </a:pPr>
            <a:r>
              <a:rPr lang="en-US" sz="2000" dirty="0"/>
              <a:t>Use Reverse 911 system to notify residents.</a:t>
            </a:r>
          </a:p>
          <a:p>
            <a:pPr marL="285750" indent="-285750">
              <a:buFont typeface="Arial" panose="020B0604020202020204" pitchFamily="34" charset="0"/>
              <a:buChar char="•"/>
            </a:pPr>
            <a:r>
              <a:rPr lang="en-US" sz="2000" dirty="0"/>
              <a:t>Prepare pre-scripted message for Reverse 911 system that explain what residents should do.</a:t>
            </a:r>
          </a:p>
          <a:p>
            <a:pPr marL="285750" indent="-285750">
              <a:buFont typeface="Arial" panose="020B0604020202020204" pitchFamily="34" charset="0"/>
              <a:buChar char="•"/>
            </a:pPr>
            <a:r>
              <a:rPr lang="en-US" sz="2000" dirty="0"/>
              <a:t>Use automatic alert system that sends text messages to residents.</a:t>
            </a:r>
          </a:p>
          <a:p>
            <a:pPr marL="285750" indent="-285750">
              <a:buFont typeface="Arial" panose="020B0604020202020204" pitchFamily="34" charset="0"/>
              <a:buChar char="•"/>
            </a:pPr>
            <a:r>
              <a:rPr lang="en-US" sz="2000" dirty="0"/>
              <a:t>Install sirens.</a:t>
            </a:r>
          </a:p>
          <a:p>
            <a:pPr marL="285750" indent="-285750">
              <a:buFont typeface="Arial" panose="020B0604020202020204" pitchFamily="34" charset="0"/>
              <a:buChar char="•"/>
            </a:pPr>
            <a:r>
              <a:rPr lang="en-US" sz="2000" dirty="0"/>
              <a:t>Provide NOAA radios to residents.</a:t>
            </a:r>
          </a:p>
          <a:p>
            <a:pPr marL="285750" indent="-285750">
              <a:buFont typeface="Arial" panose="020B0604020202020204" pitchFamily="34" charset="0"/>
              <a:buChar char="•"/>
            </a:pPr>
            <a:r>
              <a:rPr lang="en-US" sz="2000" dirty="0"/>
              <a:t>Have dam owner warn residents directly (upon agreement with emergency management authority).</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0F83F3A9-EA66-4B5B-9E12-7D4274DB132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08683" y="187331"/>
            <a:ext cx="1255885" cy="1261981"/>
          </a:xfrm>
          <a:prstGeom prst="rect">
            <a:avLst/>
          </a:prstGeom>
        </p:spPr>
      </p:pic>
      <p:sp>
        <p:nvSpPr>
          <p:cNvPr id="2" name="Title 1">
            <a:extLst>
              <a:ext uri="{FF2B5EF4-FFF2-40B4-BE49-F238E27FC236}">
                <a16:creationId xmlns:a16="http://schemas.microsoft.com/office/drawing/2014/main" id="{007CBBA7-E232-46BE-A20B-726ED70C73A3}"/>
              </a:ext>
            </a:extLst>
          </p:cNvPr>
          <p:cNvSpPr>
            <a:spLocks noGrp="1"/>
          </p:cNvSpPr>
          <p:nvPr>
            <p:ph type="title"/>
          </p:nvPr>
        </p:nvSpPr>
        <p:spPr>
          <a:xfrm>
            <a:off x="167671" y="-104976"/>
            <a:ext cx="10515600" cy="1325563"/>
          </a:xfrm>
        </p:spPr>
        <p:txBody>
          <a:bodyPr>
            <a:normAutofit/>
          </a:bodyPr>
          <a:lstStyle/>
          <a:p>
            <a:pPr lvl="0" algn="ctr">
              <a:lnSpc>
                <a:spcPct val="100000"/>
              </a:lnSpc>
              <a:spcBef>
                <a:spcPts val="0"/>
              </a:spcBef>
            </a:pPr>
            <a:r>
              <a:rPr lang="en-US" dirty="0">
                <a:solidFill>
                  <a:prstClr val="white"/>
                </a:solidFill>
                <a:latin typeface="Calibri" panose="020F0502020204030204"/>
                <a:ea typeface="+mn-ea"/>
                <a:cs typeface="+mn-cs"/>
              </a:rPr>
              <a:t>Time Sensitive EAPs</a:t>
            </a:r>
            <a:endParaRPr lang="en-US" dirty="0"/>
          </a:p>
        </p:txBody>
      </p:sp>
    </p:spTree>
    <p:extLst>
      <p:ext uri="{BB962C8B-B14F-4D97-AF65-F5344CB8AC3E}">
        <p14:creationId xmlns:p14="http://schemas.microsoft.com/office/powerpoint/2010/main" val="2600269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creen shot of FAQ webpage.&#10;&#10;Who's Impacted? The impact zone includes areas in Prince William County and Fairfax County located immediately adjacent to the Occoquan River from the Town of Occoquan to Belmont Bay. This includes the town, marinas, Occoquan Regional Park, and other residences and businesses adjacent to the river.&#10;&#10;What does the siren sound like? The siren is a loud whooping noise. You can hear what it sounds like by clicking here. There will be a test of the siren on Thursday, Dec. 13, at 10 am! This is only a test. &#10;&#10;How do I know if I'm in the impact zone? Just because you hear the siren does not mean you are in the impact zone. Find out whether or not you are in the impact zone of the noise zone by clicking here.&#10;&#10;What should I do? If you hear the siren and are in the impact zone, seek higher ground immediately! If you are not in the impact zone, no actual is necessary. Questions about the sirens can be submitted to Fairfax Water by email. Please click here to submit a question.">
            <a:extLst>
              <a:ext uri="{FF2B5EF4-FFF2-40B4-BE49-F238E27FC236}">
                <a16:creationId xmlns:a16="http://schemas.microsoft.com/office/drawing/2014/main" id="{70D6FE20-2FAC-4E39-880A-24E9791F8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9256" y="3314234"/>
            <a:ext cx="4618766" cy="334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descr="Green siren next to a road, surrounded by trees.">
            <a:extLst>
              <a:ext uri="{FF2B5EF4-FFF2-40B4-BE49-F238E27FC236}">
                <a16:creationId xmlns:a16="http://schemas.microsoft.com/office/drawing/2014/main" id="{A471A3C7-D8DB-4E3D-B2CB-2D037C1E9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90" y="1326292"/>
            <a:ext cx="267652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shot of Home Page with banner saying &quot;If the Siren Sounds, Seek Higher Ground&quot;. There are multiple navigation options &quot;Home&quot;, &quot;Map&quot;, &quot;Siren Info&quot;, and &quot;Q and A's&quot;. ">
            <a:extLst>
              <a:ext uri="{FF2B5EF4-FFF2-40B4-BE49-F238E27FC236}">
                <a16:creationId xmlns:a16="http://schemas.microsoft.com/office/drawing/2014/main" id="{CC9ACBFE-1810-4760-B89C-341CFDB21A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1365" y="84555"/>
            <a:ext cx="5477274" cy="2909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a:extLst>
              <a:ext uri="{FF2B5EF4-FFF2-40B4-BE49-F238E27FC236}">
                <a16:creationId xmlns:a16="http://schemas.microsoft.com/office/drawing/2014/main" id="{B39542D8-8194-4FB6-AA9F-BF98A4FE1052}"/>
              </a:ext>
            </a:extLst>
          </p:cNvPr>
          <p:cNvSpPr>
            <a:spLocks noGrp="1"/>
          </p:cNvSpPr>
          <p:nvPr>
            <p:ph type="title"/>
          </p:nvPr>
        </p:nvSpPr>
        <p:spPr/>
        <p:txBody>
          <a:bodyPr/>
          <a:lstStyle/>
          <a:p>
            <a:r>
              <a:rPr lang="en-US" dirty="0"/>
              <a:t>Public Education In Action</a:t>
            </a:r>
          </a:p>
        </p:txBody>
      </p:sp>
    </p:spTree>
    <p:extLst>
      <p:ext uri="{BB962C8B-B14F-4D97-AF65-F5344CB8AC3E}">
        <p14:creationId xmlns:p14="http://schemas.microsoft.com/office/powerpoint/2010/main" val="2188367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lood evacuation sign on billboa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611762" y="1983142"/>
            <a:ext cx="4231073" cy="42624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230377" y="899058"/>
            <a:ext cx="6837688" cy="6217087"/>
          </a:xfrm>
          <a:prstGeom prst="rect">
            <a:avLst/>
          </a:prstGeom>
        </p:spPr>
        <p:txBody>
          <a:bodyPr wrap="square">
            <a:spAutoFit/>
          </a:bodyPr>
          <a:lstStyle/>
          <a:p>
            <a:r>
              <a:rPr lang="en-US" sz="2000" dirty="0"/>
              <a:t>The licensee should coordinate with the local emergency management authorities to develop and provide public education to critical downstream areas explaining what actions people should take during an emergency with the dam.  It is recommended to provide annual public education to any residents within areas having a +15 minute excess response time or less.  </a:t>
            </a:r>
          </a:p>
          <a:p>
            <a:endParaRPr lang="en-US" sz="2000" dirty="0"/>
          </a:p>
          <a:p>
            <a:r>
              <a:rPr lang="en-US" sz="2000" dirty="0"/>
              <a:t>The following are examples of how to provide public education:</a:t>
            </a:r>
          </a:p>
          <a:p>
            <a:pPr marL="285750" indent="-285750">
              <a:buFont typeface="Arial" panose="020B0604020202020204" pitchFamily="34" charset="0"/>
              <a:buChar char="•"/>
            </a:pPr>
            <a:r>
              <a:rPr lang="en-US" sz="2000" dirty="0"/>
              <a:t>Letters</a:t>
            </a:r>
          </a:p>
          <a:p>
            <a:pPr marL="285750" indent="-285750">
              <a:buFont typeface="Arial" panose="020B0604020202020204" pitchFamily="34" charset="0"/>
              <a:buChar char="•"/>
            </a:pPr>
            <a:r>
              <a:rPr lang="en-US" sz="2000" dirty="0"/>
              <a:t>Calendars with emergency information in front</a:t>
            </a:r>
          </a:p>
          <a:p>
            <a:pPr marL="285750" indent="-285750">
              <a:buFont typeface="Arial" panose="020B0604020202020204" pitchFamily="34" charset="0"/>
              <a:buChar char="•"/>
            </a:pPr>
            <a:r>
              <a:rPr lang="en-US" sz="2000" dirty="0"/>
              <a:t>Articles in community newsletters</a:t>
            </a:r>
          </a:p>
          <a:p>
            <a:pPr marL="285750" indent="-285750">
              <a:buFont typeface="Arial" panose="020B0604020202020204" pitchFamily="34" charset="0"/>
              <a:buChar char="•"/>
            </a:pPr>
            <a:r>
              <a:rPr lang="en-US" sz="2000" dirty="0"/>
              <a:t>Coordination through neighborhood volunteer liaisons</a:t>
            </a:r>
          </a:p>
          <a:p>
            <a:pPr marL="285750" indent="-285750">
              <a:buFont typeface="Arial" panose="020B0604020202020204" pitchFamily="34" charset="0"/>
              <a:buChar char="•"/>
            </a:pPr>
            <a:r>
              <a:rPr lang="en-US" sz="2000" dirty="0"/>
              <a:t>Public meetings (these are most effective following an incident that affects the community – such as the installation of a new siren or after a flood)</a:t>
            </a:r>
          </a:p>
          <a:p>
            <a:pPr marL="285750" indent="-285750">
              <a:buFont typeface="Arial" panose="020B0604020202020204" pitchFamily="34" charset="0"/>
              <a:buChar char="•"/>
            </a:pPr>
            <a:r>
              <a:rPr lang="en-US" sz="2000" dirty="0"/>
              <a:t>Signs showing evacuation routes (campgrounds/recreation areas)</a:t>
            </a:r>
          </a:p>
          <a:p>
            <a:pPr marL="285750" indent="-285750">
              <a:buFont typeface="Arial" panose="020B0604020202020204" pitchFamily="34" charset="0"/>
              <a:buChar char="•"/>
            </a:pPr>
            <a:r>
              <a:rPr lang="en-US" sz="2000" dirty="0"/>
              <a:t>Brochures/posters at campgrounds/recreation areas</a:t>
            </a:r>
          </a:p>
          <a:p>
            <a:pPr marL="285750" indent="-285750">
              <a:buFont typeface="Arial" panose="020B0604020202020204" pitchFamily="34" charset="0"/>
              <a:buChar char="•"/>
            </a:pPr>
            <a:endParaRPr lang="en-US"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08683" y="187331"/>
            <a:ext cx="1255885" cy="1261981"/>
          </a:xfrm>
          <a:prstGeom prst="rect">
            <a:avLst/>
          </a:prstGeom>
        </p:spPr>
      </p:pic>
      <p:sp>
        <p:nvSpPr>
          <p:cNvPr id="6" name="Title 5">
            <a:extLst>
              <a:ext uri="{FF2B5EF4-FFF2-40B4-BE49-F238E27FC236}">
                <a16:creationId xmlns:a16="http://schemas.microsoft.com/office/drawing/2014/main" id="{E5D18128-A867-4677-9F12-1E5D03CBCEF4}"/>
              </a:ext>
            </a:extLst>
          </p:cNvPr>
          <p:cNvSpPr>
            <a:spLocks noGrp="1"/>
          </p:cNvSpPr>
          <p:nvPr>
            <p:ph type="title"/>
          </p:nvPr>
        </p:nvSpPr>
        <p:spPr>
          <a:xfrm>
            <a:off x="230377" y="0"/>
            <a:ext cx="10515600" cy="1325563"/>
          </a:xfrm>
        </p:spPr>
        <p:txBody>
          <a:bodyPr/>
          <a:lstStyle/>
          <a:p>
            <a:pPr algn="ctr"/>
            <a:r>
              <a:rPr lang="en-US" sz="5400" dirty="0">
                <a:solidFill>
                  <a:prstClr val="white"/>
                </a:solidFill>
                <a:latin typeface="Calibri" panose="020F0502020204030204"/>
              </a:rPr>
              <a:t>Public Education</a:t>
            </a:r>
            <a:endParaRPr lang="en-US" dirty="0"/>
          </a:p>
        </p:txBody>
      </p:sp>
    </p:spTree>
    <p:extLst>
      <p:ext uri="{BB962C8B-B14F-4D97-AF65-F5344CB8AC3E}">
        <p14:creationId xmlns:p14="http://schemas.microsoft.com/office/powerpoint/2010/main" val="390515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377" y="1080500"/>
            <a:ext cx="10800521" cy="5386090"/>
          </a:xfrm>
          <a:prstGeom prst="rect">
            <a:avLst/>
          </a:prstGeom>
        </p:spPr>
        <p:txBody>
          <a:bodyPr wrap="square">
            <a:spAutoFit/>
          </a:bodyPr>
          <a:lstStyle/>
          <a:p>
            <a:r>
              <a:rPr lang="en-US" sz="2000" dirty="0"/>
              <a:t>The following are issues typically addressed with public education:</a:t>
            </a:r>
          </a:p>
          <a:p>
            <a:endParaRPr lang="en-US" sz="2000" dirty="0"/>
          </a:p>
          <a:p>
            <a:pPr marL="285750" indent="-285750">
              <a:buFont typeface="Arial" panose="020B0604020202020204" pitchFamily="34" charset="0"/>
              <a:buChar char="•"/>
            </a:pPr>
            <a:r>
              <a:rPr lang="en-US" sz="2000" dirty="0"/>
              <a:t>What people should do if they notice the river unexpectedly high and rising or they notice a problem with the dam.</a:t>
            </a:r>
          </a:p>
          <a:p>
            <a:pPr marL="285750" indent="-285750">
              <a:buFont typeface="Arial" panose="020B0604020202020204" pitchFamily="34" charset="0"/>
              <a:buChar char="•"/>
            </a:pPr>
            <a:r>
              <a:rPr lang="en-US" sz="2000" dirty="0"/>
              <a:t>What are signs that a problem is developing at the dam. (This is applicable primarily for residents that live within view of a remote structure.)</a:t>
            </a:r>
          </a:p>
          <a:p>
            <a:pPr marL="285750" indent="-285750">
              <a:buFont typeface="Arial" panose="020B0604020202020204" pitchFamily="34" charset="0"/>
              <a:buChar char="•"/>
            </a:pPr>
            <a:r>
              <a:rPr lang="en-US" sz="2000" dirty="0"/>
              <a:t>Where people could go to be out of the inundation zone.</a:t>
            </a:r>
          </a:p>
          <a:p>
            <a:pPr marL="285750" indent="-285750">
              <a:buFont typeface="Arial" panose="020B0604020202020204" pitchFamily="34" charset="0"/>
              <a:buChar char="•"/>
            </a:pPr>
            <a:r>
              <a:rPr lang="en-US" sz="2000" dirty="0"/>
              <a:t>How people should treat moving or deep standing water.</a:t>
            </a:r>
          </a:p>
          <a:p>
            <a:pPr marL="285750" indent="-285750">
              <a:buFont typeface="Arial" panose="020B0604020202020204" pitchFamily="34" charset="0"/>
              <a:buChar char="•"/>
            </a:pPr>
            <a:r>
              <a:rPr lang="en-US" sz="2000" dirty="0"/>
              <a:t>What residents should do if they are trapped in their house.</a:t>
            </a:r>
          </a:p>
          <a:p>
            <a:pPr marL="285750" indent="-285750">
              <a:buFont typeface="Arial" panose="020B0604020202020204" pitchFamily="34" charset="0"/>
              <a:buChar char="•"/>
            </a:pPr>
            <a:r>
              <a:rPr lang="en-US" sz="2000" dirty="0"/>
              <a:t>What people should do if they hear a siren or get a Reverse 911 call.</a:t>
            </a:r>
          </a:p>
          <a:p>
            <a:pPr marL="285750" indent="-285750">
              <a:buFont typeface="Arial" panose="020B0604020202020204" pitchFamily="34" charset="0"/>
              <a:buChar char="•"/>
            </a:pPr>
            <a:r>
              <a:rPr lang="en-US" sz="2000" dirty="0"/>
              <a:t>Who people should contact if they have questions.</a:t>
            </a:r>
          </a:p>
          <a:p>
            <a:endParaRPr lang="en-US" sz="2000" dirty="0"/>
          </a:p>
          <a:p>
            <a:r>
              <a:rPr lang="en-US" sz="2000" b="1" dirty="0"/>
              <a:t>It is up to both the licensee and the emergency management authority to reach a consensus on what information needs to be provided to the public.  The licensee typically provides information about the area that could be inundated from a dam failure and describes what would indicate a problem with the dam.  The emergency management authority typically provides information about how residents should respond to an emergency</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08683" y="187331"/>
            <a:ext cx="1255885" cy="1261981"/>
          </a:xfrm>
          <a:prstGeom prst="rect">
            <a:avLst/>
          </a:prstGeom>
        </p:spPr>
      </p:pic>
      <p:sp>
        <p:nvSpPr>
          <p:cNvPr id="5" name="Title 4">
            <a:extLst>
              <a:ext uri="{FF2B5EF4-FFF2-40B4-BE49-F238E27FC236}">
                <a16:creationId xmlns:a16="http://schemas.microsoft.com/office/drawing/2014/main" id="{4A5C0904-299F-4E43-A79C-05B88D233369}"/>
              </a:ext>
            </a:extLst>
          </p:cNvPr>
          <p:cNvSpPr>
            <a:spLocks noGrp="1"/>
          </p:cNvSpPr>
          <p:nvPr>
            <p:ph type="title"/>
          </p:nvPr>
        </p:nvSpPr>
        <p:spPr>
          <a:xfrm>
            <a:off x="230377" y="36568"/>
            <a:ext cx="10515600" cy="1325563"/>
          </a:xfrm>
        </p:spPr>
        <p:txBody>
          <a:bodyPr/>
          <a:lstStyle/>
          <a:p>
            <a:pPr lvl="0" algn="ctr">
              <a:lnSpc>
                <a:spcPct val="100000"/>
              </a:lnSpc>
              <a:spcBef>
                <a:spcPts val="0"/>
              </a:spcBef>
            </a:pPr>
            <a:r>
              <a:rPr lang="en-US" sz="5400" dirty="0">
                <a:solidFill>
                  <a:prstClr val="white"/>
                </a:solidFill>
                <a:latin typeface="Calibri" panose="020F0502020204030204"/>
                <a:ea typeface="+mn-ea"/>
                <a:cs typeface="+mn-cs"/>
              </a:rPr>
              <a:t>Public Education Continued</a:t>
            </a:r>
          </a:p>
        </p:txBody>
      </p:sp>
    </p:spTree>
    <p:extLst>
      <p:ext uri="{BB962C8B-B14F-4D97-AF65-F5344CB8AC3E}">
        <p14:creationId xmlns:p14="http://schemas.microsoft.com/office/powerpoint/2010/main" val="2066982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iving Below a Dam Brochure Screen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054" y="1060234"/>
            <a:ext cx="9341708" cy="551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89893" y="157395"/>
            <a:ext cx="1255885" cy="1261981"/>
          </a:xfrm>
          <a:prstGeom prst="rect">
            <a:avLst/>
          </a:prstGeom>
        </p:spPr>
      </p:pic>
      <p:sp>
        <p:nvSpPr>
          <p:cNvPr id="4" name="Title 3" hidden="1">
            <a:extLst>
              <a:ext uri="{FF2B5EF4-FFF2-40B4-BE49-F238E27FC236}">
                <a16:creationId xmlns:a16="http://schemas.microsoft.com/office/drawing/2014/main" id="{4C159495-AFD6-4771-86C3-99F30E5C400B}"/>
              </a:ext>
            </a:extLst>
          </p:cNvPr>
          <p:cNvSpPr>
            <a:spLocks noGrp="1"/>
          </p:cNvSpPr>
          <p:nvPr>
            <p:ph type="title"/>
          </p:nvPr>
        </p:nvSpPr>
        <p:spPr>
          <a:xfrm>
            <a:off x="838200" y="0"/>
            <a:ext cx="10515600" cy="1325563"/>
          </a:xfrm>
        </p:spPr>
        <p:txBody>
          <a:bodyPr/>
          <a:lstStyle/>
          <a:p>
            <a:r>
              <a:rPr lang="en-US" dirty="0"/>
              <a:t>Living Below A Dam Brochure Example</a:t>
            </a:r>
          </a:p>
        </p:txBody>
      </p:sp>
    </p:spTree>
    <p:extLst>
      <p:ext uri="{BB962C8B-B14F-4D97-AF65-F5344CB8AC3E}">
        <p14:creationId xmlns:p14="http://schemas.microsoft.com/office/powerpoint/2010/main" val="19977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ntinued screenshot of the brochure. Be Aware, Be Prepared, Make a 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426" y="986739"/>
            <a:ext cx="842010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74563" y="164285"/>
            <a:ext cx="1255885" cy="1261981"/>
          </a:xfrm>
          <a:prstGeom prst="rect">
            <a:avLst/>
          </a:prstGeom>
        </p:spPr>
      </p:pic>
      <p:sp>
        <p:nvSpPr>
          <p:cNvPr id="6" name="Title 5" hidden="1">
            <a:extLst>
              <a:ext uri="{FF2B5EF4-FFF2-40B4-BE49-F238E27FC236}">
                <a16:creationId xmlns:a16="http://schemas.microsoft.com/office/drawing/2014/main" id="{851202FE-567A-4EBB-A9CE-F56F87D7CE75}"/>
              </a:ext>
            </a:extLst>
          </p:cNvPr>
          <p:cNvSpPr>
            <a:spLocks noGrp="1"/>
          </p:cNvSpPr>
          <p:nvPr>
            <p:ph type="title"/>
          </p:nvPr>
        </p:nvSpPr>
        <p:spPr>
          <a:xfrm>
            <a:off x="854676" y="0"/>
            <a:ext cx="10515600" cy="1325563"/>
          </a:xfrm>
        </p:spPr>
        <p:txBody>
          <a:bodyPr>
            <a:normAutofit/>
          </a:bodyPr>
          <a:lstStyle/>
          <a:p>
            <a:r>
              <a:rPr lang="en-US" sz="4000" dirty="0"/>
              <a:t>Be Aware, Be Prepared, Make a Plan Brochure</a:t>
            </a:r>
          </a:p>
        </p:txBody>
      </p:sp>
    </p:spTree>
    <p:extLst>
      <p:ext uri="{BB962C8B-B14F-4D97-AF65-F5344CB8AC3E}">
        <p14:creationId xmlns:p14="http://schemas.microsoft.com/office/powerpoint/2010/main" val="729301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RC Webpage screenshot with the link to D2SI EAP Guidance highlighted in red box. "/>
          <p:cNvPicPr>
            <a:picLocks noChangeAspect="1"/>
          </p:cNvPicPr>
          <p:nvPr/>
        </p:nvPicPr>
        <p:blipFill>
          <a:blip r:embed="rId2"/>
          <a:stretch>
            <a:fillRect/>
          </a:stretch>
        </p:blipFill>
        <p:spPr>
          <a:xfrm>
            <a:off x="7158681" y="1627106"/>
            <a:ext cx="4953424" cy="4134585"/>
          </a:xfrm>
          <a:prstGeom prst="rect">
            <a:avLst/>
          </a:prstGeom>
        </p:spPr>
      </p:pic>
      <p:sp>
        <p:nvSpPr>
          <p:cNvPr id="3" name="Content Placeholder 2"/>
          <p:cNvSpPr>
            <a:spLocks noGrp="1"/>
          </p:cNvSpPr>
          <p:nvPr>
            <p:ph idx="1"/>
          </p:nvPr>
        </p:nvSpPr>
        <p:spPr>
          <a:xfrm>
            <a:off x="461818" y="1413733"/>
            <a:ext cx="6179128" cy="4814072"/>
          </a:xfrm>
        </p:spPr>
        <p:txBody>
          <a:bodyPr>
            <a:normAutofit/>
          </a:bodyPr>
          <a:lstStyle/>
          <a:p>
            <a:r>
              <a:rPr lang="en-US" sz="2400" dirty="0"/>
              <a:t>Chapter 6 of the FERC Engineering Guidelines provides guidance to licensee on the development, exercise and use of EAPs</a:t>
            </a:r>
          </a:p>
          <a:p>
            <a:r>
              <a:rPr lang="en-US" sz="2400" dirty="0"/>
              <a:t>Located here: https://www.ferc.gov/industries/hydropower/safety/guidelines/eng-guide/chap6.PDF</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97915" y="230188"/>
            <a:ext cx="1255885" cy="1261981"/>
          </a:xfrm>
          <a:prstGeom prst="rect">
            <a:avLst/>
          </a:prstGeom>
        </p:spPr>
      </p:pic>
      <p:sp>
        <p:nvSpPr>
          <p:cNvPr id="2" name="Title 1"/>
          <p:cNvSpPr>
            <a:spLocks noGrp="1"/>
          </p:cNvSpPr>
          <p:nvPr>
            <p:ph type="title"/>
          </p:nvPr>
        </p:nvSpPr>
        <p:spPr>
          <a:xfrm>
            <a:off x="461818" y="147783"/>
            <a:ext cx="10891982" cy="1542906"/>
          </a:xfrm>
        </p:spPr>
        <p:txBody>
          <a:bodyPr/>
          <a:lstStyle/>
          <a:p>
            <a:pPr algn="ctr"/>
            <a:r>
              <a:rPr lang="en-US" dirty="0"/>
              <a:t>D2SI EAP Guidance</a:t>
            </a:r>
          </a:p>
        </p:txBody>
      </p:sp>
    </p:spTree>
    <p:extLst>
      <p:ext uri="{BB962C8B-B14F-4D97-AF65-F5344CB8AC3E}">
        <p14:creationId xmlns:p14="http://schemas.microsoft.com/office/powerpoint/2010/main" val="211599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909" y="1705327"/>
            <a:ext cx="10590177" cy="3888166"/>
          </a:xfrm>
        </p:spPr>
        <p:txBody>
          <a:bodyPr>
            <a:normAutofit/>
          </a:bodyPr>
          <a:lstStyle/>
          <a:p>
            <a:r>
              <a:rPr lang="en-US" dirty="0"/>
              <a:t>Handling of sensitive information governed by National Archives and Records Administration procedures (81 FR 63323), which provides guidance for labeling and handling of information.</a:t>
            </a:r>
          </a:p>
          <a:p>
            <a:r>
              <a:rPr lang="en-US" dirty="0"/>
              <a:t>FERC follows procedures governing controlled unclassified information (CUI)</a:t>
            </a:r>
          </a:p>
          <a:p>
            <a:pPr marL="457200" lvl="1" indent="0">
              <a:buNone/>
            </a:pPr>
            <a:endParaRPr lang="en-US" dirty="0"/>
          </a:p>
          <a:p>
            <a:pPr lvl="1"/>
            <a:endParaRPr lang="en-US" dirty="0"/>
          </a:p>
          <a:p>
            <a:endParaRPr lang="en-US" dirty="0"/>
          </a:p>
          <a:p>
            <a:pPr lvl="1"/>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19911" y="238426"/>
            <a:ext cx="1255885" cy="1261981"/>
          </a:xfrm>
          <a:prstGeom prst="rect">
            <a:avLst/>
          </a:prstGeom>
        </p:spPr>
      </p:pic>
      <p:sp>
        <p:nvSpPr>
          <p:cNvPr id="2" name="Title 1"/>
          <p:cNvSpPr>
            <a:spLocks noGrp="1"/>
          </p:cNvSpPr>
          <p:nvPr>
            <p:ph type="title"/>
          </p:nvPr>
        </p:nvSpPr>
        <p:spPr>
          <a:xfrm>
            <a:off x="198145" y="443345"/>
            <a:ext cx="10515600" cy="1088852"/>
          </a:xfrm>
        </p:spPr>
        <p:txBody>
          <a:bodyPr/>
          <a:lstStyle/>
          <a:p>
            <a:pPr algn="ctr"/>
            <a:r>
              <a:rPr lang="en-US" dirty="0"/>
              <a:t>General Information Handling Procedures</a:t>
            </a:r>
          </a:p>
        </p:txBody>
      </p:sp>
    </p:spTree>
    <p:extLst>
      <p:ext uri="{BB962C8B-B14F-4D97-AF65-F5344CB8AC3E}">
        <p14:creationId xmlns:p14="http://schemas.microsoft.com/office/powerpoint/2010/main" val="381086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188531" y="447757"/>
            <a:ext cx="1255885" cy="1261981"/>
          </a:xfrm>
          <a:prstGeom prst="rect">
            <a:avLst/>
          </a:prstGeom>
        </p:spPr>
      </p:pic>
      <p:sp>
        <p:nvSpPr>
          <p:cNvPr id="2" name="Title 1"/>
          <p:cNvSpPr>
            <a:spLocks noGrp="1"/>
          </p:cNvSpPr>
          <p:nvPr>
            <p:ph type="title"/>
          </p:nvPr>
        </p:nvSpPr>
        <p:spPr>
          <a:xfrm>
            <a:off x="700045" y="1952367"/>
            <a:ext cx="10515600" cy="1679232"/>
          </a:xfrm>
        </p:spPr>
        <p:txBody>
          <a:bodyPr/>
          <a:lstStyle/>
          <a:p>
            <a:pPr algn="ctr"/>
            <a:r>
              <a:rPr lang="en-US" dirty="0"/>
              <a:t>Questions</a:t>
            </a:r>
          </a:p>
        </p:txBody>
      </p:sp>
    </p:spTree>
    <p:extLst>
      <p:ext uri="{BB962C8B-B14F-4D97-AF65-F5344CB8AC3E}">
        <p14:creationId xmlns:p14="http://schemas.microsoft.com/office/powerpoint/2010/main" val="2127933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054" y="1224263"/>
            <a:ext cx="10515600" cy="5242440"/>
          </a:xfrm>
        </p:spPr>
        <p:txBody>
          <a:bodyPr>
            <a:normAutofit/>
          </a:bodyPr>
          <a:lstStyle/>
          <a:p>
            <a:r>
              <a:rPr lang="en-US" dirty="0"/>
              <a:t>All Division of Dam Safety and Inspections (D2SI) documents are electronically filed to our </a:t>
            </a:r>
            <a:r>
              <a:rPr lang="en-US" dirty="0" err="1"/>
              <a:t>eLibrary</a:t>
            </a:r>
            <a:r>
              <a:rPr lang="en-US" dirty="0"/>
              <a:t> system.  This includes documents developed and submitted by the licensee and by D2SI</a:t>
            </a:r>
          </a:p>
          <a:p>
            <a:pPr lvl="1"/>
            <a:r>
              <a:rPr lang="en-US" dirty="0"/>
              <a:t>Commission issuances, such as orders, licenses, license amendments, etc.</a:t>
            </a:r>
          </a:p>
          <a:p>
            <a:pPr lvl="1"/>
            <a:r>
              <a:rPr lang="en-US" dirty="0"/>
              <a:t>Letters to and from licensees</a:t>
            </a:r>
          </a:p>
          <a:p>
            <a:pPr lvl="1"/>
            <a:r>
              <a:rPr lang="en-US" dirty="0"/>
              <a:t>D2SI Inspection reports</a:t>
            </a:r>
          </a:p>
          <a:p>
            <a:pPr lvl="1"/>
            <a:r>
              <a:rPr lang="en-US" dirty="0"/>
              <a:t>Technical studies, i.e. design and construction documents, analyses, etc. developed by the licensee or their consultant</a:t>
            </a:r>
          </a:p>
          <a:p>
            <a:pPr lvl="1"/>
            <a:r>
              <a:rPr lang="en-US" dirty="0"/>
              <a:t>Supporting technical information</a:t>
            </a:r>
          </a:p>
          <a:p>
            <a:pPr lvl="1"/>
            <a:r>
              <a:rPr lang="en-US" dirty="0"/>
              <a:t>Emergency action plans </a:t>
            </a:r>
          </a:p>
          <a:p>
            <a:pPr marL="457200" lvl="1" indent="0">
              <a:buNone/>
            </a:pPr>
            <a:endParaRPr lang="en-US" dirty="0"/>
          </a:p>
          <a:p>
            <a:pPr lvl="1"/>
            <a:endParaRPr lang="en-US" dirty="0"/>
          </a:p>
          <a:p>
            <a:endParaRPr lang="en-US" dirty="0"/>
          </a:p>
          <a:p>
            <a:pPr lvl="1"/>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25857" y="116828"/>
            <a:ext cx="1255885" cy="1261981"/>
          </a:xfrm>
          <a:prstGeom prst="rect">
            <a:avLst/>
          </a:prstGeom>
        </p:spPr>
      </p:pic>
      <p:sp>
        <p:nvSpPr>
          <p:cNvPr id="2" name="Title 1"/>
          <p:cNvSpPr>
            <a:spLocks noGrp="1"/>
          </p:cNvSpPr>
          <p:nvPr>
            <p:ph type="title"/>
          </p:nvPr>
        </p:nvSpPr>
        <p:spPr>
          <a:xfrm>
            <a:off x="838200" y="85038"/>
            <a:ext cx="10515600" cy="1325563"/>
          </a:xfrm>
        </p:spPr>
        <p:txBody>
          <a:bodyPr/>
          <a:lstStyle/>
          <a:p>
            <a:pPr algn="ctr"/>
            <a:r>
              <a:rPr lang="en-US" dirty="0"/>
              <a:t>Document Filing</a:t>
            </a:r>
          </a:p>
        </p:txBody>
      </p:sp>
    </p:spTree>
    <p:extLst>
      <p:ext uri="{BB962C8B-B14F-4D97-AF65-F5344CB8AC3E}">
        <p14:creationId xmlns:p14="http://schemas.microsoft.com/office/powerpoint/2010/main" val="155422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054" y="1224263"/>
            <a:ext cx="10515600" cy="5242440"/>
          </a:xfrm>
        </p:spPr>
        <p:txBody>
          <a:bodyPr>
            <a:normAutofit/>
          </a:bodyPr>
          <a:lstStyle/>
          <a:p>
            <a:r>
              <a:rPr lang="en-US" dirty="0"/>
              <a:t>All D2SI issued documents are labeled as follows:</a:t>
            </a:r>
          </a:p>
          <a:p>
            <a:pPr lvl="1"/>
            <a:r>
              <a:rPr lang="en-US" dirty="0"/>
              <a:t>Documents containing Critical Energy/Electric Infrastructure Information (CEII), see 18 C.F. R. § 388.113, are labeled CUI//CEII</a:t>
            </a:r>
          </a:p>
          <a:p>
            <a:pPr lvl="1"/>
            <a:r>
              <a:rPr lang="en-US" dirty="0"/>
              <a:t>Documents containing information defined as privileged (see 18 C.F. R. § 388.112) is labeled CUI/PRIV.</a:t>
            </a:r>
          </a:p>
          <a:p>
            <a:pPr lvl="1"/>
            <a:r>
              <a:rPr lang="en-US" dirty="0"/>
              <a:t>Documents containing multiple information types contain all applicable label types.</a:t>
            </a:r>
          </a:p>
          <a:p>
            <a:pPr lvl="1"/>
            <a:r>
              <a:rPr lang="en-US" dirty="0"/>
              <a:t>CEII and Privileged information is segregated from CUI information before filing, i.e. on letters to licensee CEII is filed as a separate enclosure along with the cover letter labeled as CUI.</a:t>
            </a:r>
          </a:p>
          <a:p>
            <a:pPr marL="457200" lvl="1" indent="0">
              <a:buNone/>
            </a:pPr>
            <a:endParaRPr lang="en-US" dirty="0"/>
          </a:p>
          <a:p>
            <a:pPr lvl="1"/>
            <a:endParaRPr lang="en-US" dirty="0"/>
          </a:p>
          <a:p>
            <a:endParaRPr lang="en-US" dirty="0"/>
          </a:p>
          <a:p>
            <a:pPr lvl="1"/>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95623" y="148620"/>
            <a:ext cx="1255885" cy="1261981"/>
          </a:xfrm>
          <a:prstGeom prst="rect">
            <a:avLst/>
          </a:prstGeom>
        </p:spPr>
      </p:pic>
      <p:sp>
        <p:nvSpPr>
          <p:cNvPr id="2" name="Title 1"/>
          <p:cNvSpPr>
            <a:spLocks noGrp="1"/>
          </p:cNvSpPr>
          <p:nvPr>
            <p:ph type="title"/>
          </p:nvPr>
        </p:nvSpPr>
        <p:spPr>
          <a:xfrm>
            <a:off x="838200" y="85038"/>
            <a:ext cx="10515600" cy="1325563"/>
          </a:xfrm>
        </p:spPr>
        <p:txBody>
          <a:bodyPr/>
          <a:lstStyle/>
          <a:p>
            <a:pPr algn="ctr"/>
            <a:r>
              <a:rPr lang="en-US" dirty="0"/>
              <a:t>Document Labeling</a:t>
            </a:r>
          </a:p>
        </p:txBody>
      </p:sp>
    </p:spTree>
    <p:extLst>
      <p:ext uri="{BB962C8B-B14F-4D97-AF65-F5344CB8AC3E}">
        <p14:creationId xmlns:p14="http://schemas.microsoft.com/office/powerpoint/2010/main" val="124297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0006" y="1474183"/>
            <a:ext cx="10515600" cy="5242440"/>
          </a:xfrm>
        </p:spPr>
        <p:txBody>
          <a:bodyPr>
            <a:normAutofit/>
          </a:bodyPr>
          <a:lstStyle/>
          <a:p>
            <a:r>
              <a:rPr lang="en-US" dirty="0"/>
              <a:t>For licensee submitted documents, the licensee determines what is CEII and labels the document as such</a:t>
            </a:r>
          </a:p>
          <a:p>
            <a:r>
              <a:rPr lang="en-US" dirty="0"/>
              <a:t>For D2SI documents the employee who develops the document determines the correct label.</a:t>
            </a:r>
          </a:p>
          <a:p>
            <a:pPr marL="457200" lvl="1" indent="0">
              <a:buNone/>
            </a:pPr>
            <a:endParaRPr lang="en-US" dirty="0"/>
          </a:p>
          <a:p>
            <a:pPr lvl="1"/>
            <a:endParaRPr lang="en-US" dirty="0"/>
          </a:p>
          <a:p>
            <a:endParaRPr lang="en-US" dirty="0"/>
          </a:p>
          <a:p>
            <a:pPr lvl="1"/>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41613" y="148620"/>
            <a:ext cx="1255885" cy="1261981"/>
          </a:xfrm>
          <a:prstGeom prst="rect">
            <a:avLst/>
          </a:prstGeom>
        </p:spPr>
      </p:pic>
      <p:sp>
        <p:nvSpPr>
          <p:cNvPr id="2" name="Title 1"/>
          <p:cNvSpPr>
            <a:spLocks noGrp="1"/>
          </p:cNvSpPr>
          <p:nvPr>
            <p:ph type="title"/>
          </p:nvPr>
        </p:nvSpPr>
        <p:spPr>
          <a:xfrm>
            <a:off x="838200" y="85038"/>
            <a:ext cx="10515600" cy="1325563"/>
          </a:xfrm>
        </p:spPr>
        <p:txBody>
          <a:bodyPr/>
          <a:lstStyle/>
          <a:p>
            <a:pPr algn="ctr"/>
            <a:r>
              <a:rPr lang="en-US" dirty="0"/>
              <a:t>Document Labeling Continued</a:t>
            </a:r>
          </a:p>
        </p:txBody>
      </p:sp>
    </p:spTree>
    <p:extLst>
      <p:ext uri="{BB962C8B-B14F-4D97-AF65-F5344CB8AC3E}">
        <p14:creationId xmlns:p14="http://schemas.microsoft.com/office/powerpoint/2010/main" val="418844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Emergency Action Plans (EAP) are the primary documents that communicate risk and risk management information at FERC regulated dams.</a:t>
            </a:r>
          </a:p>
          <a:p>
            <a:r>
              <a:rPr lang="en-US" dirty="0"/>
              <a:t>D2SI considers EAP documents CEII</a:t>
            </a:r>
          </a:p>
          <a:p>
            <a:r>
              <a:rPr lang="en-US" dirty="0"/>
              <a:t>EAPs are developed by licensees and the licensee can decide how much of the information to release to the public and cooperating emergency response agencies.</a:t>
            </a:r>
          </a:p>
          <a:p>
            <a:r>
              <a:rPr lang="en-US" dirty="0"/>
              <a:t>Public access to CEII information on </a:t>
            </a:r>
            <a:r>
              <a:rPr lang="en-US" dirty="0" err="1"/>
              <a:t>eLibrary</a:t>
            </a:r>
            <a:r>
              <a:rPr lang="en-US" dirty="0"/>
              <a:t> is restricted, but information can be obtained by making a request and signing a non-disclosure agreement.</a:t>
            </a:r>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097915" y="230188"/>
            <a:ext cx="1255885" cy="1261981"/>
          </a:xfrm>
          <a:prstGeom prst="rect">
            <a:avLst/>
          </a:prstGeom>
        </p:spPr>
      </p:pic>
      <p:sp>
        <p:nvSpPr>
          <p:cNvPr id="2" name="Title 1"/>
          <p:cNvSpPr>
            <a:spLocks noGrp="1"/>
          </p:cNvSpPr>
          <p:nvPr>
            <p:ph type="title"/>
          </p:nvPr>
        </p:nvSpPr>
        <p:spPr/>
        <p:txBody>
          <a:bodyPr/>
          <a:lstStyle/>
          <a:p>
            <a:pPr algn="ctr"/>
            <a:r>
              <a:rPr lang="en-US" dirty="0"/>
              <a:t>Sharing Risk Information</a:t>
            </a:r>
          </a:p>
        </p:txBody>
      </p:sp>
    </p:spTree>
    <p:extLst>
      <p:ext uri="{BB962C8B-B14F-4D97-AF65-F5344CB8AC3E}">
        <p14:creationId xmlns:p14="http://schemas.microsoft.com/office/powerpoint/2010/main" val="350379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EAP information is generally shared with:</a:t>
            </a:r>
          </a:p>
          <a:p>
            <a:pPr lvl="1"/>
            <a:r>
              <a:rPr lang="en-US" dirty="0"/>
              <a:t>Local Emergency Response Agencies (EMAs).</a:t>
            </a:r>
          </a:p>
          <a:p>
            <a:pPr lvl="1"/>
            <a:r>
              <a:rPr lang="en-US" dirty="0"/>
              <a:t>National Weather Service</a:t>
            </a:r>
          </a:p>
          <a:p>
            <a:pPr lvl="1"/>
            <a:r>
              <a:rPr lang="en-US" dirty="0"/>
              <a:t>Other plan holders (i.e. federal and state agencies, upstream and downstream dam owners, </a:t>
            </a:r>
            <a:r>
              <a:rPr lang="en-US" dirty="0" err="1"/>
              <a:t>etc</a:t>
            </a:r>
            <a:r>
              <a:rPr lang="en-US" dirty="0"/>
              <a:t>)</a:t>
            </a:r>
          </a:p>
          <a:p>
            <a:pPr lvl="1"/>
            <a:r>
              <a:rPr lang="en-US" dirty="0"/>
              <a:t>Public (limited to primarily education)</a:t>
            </a:r>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097915" y="230188"/>
            <a:ext cx="1255885" cy="1261981"/>
          </a:xfrm>
          <a:prstGeom prst="rect">
            <a:avLst/>
          </a:prstGeom>
        </p:spPr>
      </p:pic>
      <p:sp>
        <p:nvSpPr>
          <p:cNvPr id="2" name="Title 1"/>
          <p:cNvSpPr>
            <a:spLocks noGrp="1"/>
          </p:cNvSpPr>
          <p:nvPr>
            <p:ph type="title"/>
          </p:nvPr>
        </p:nvSpPr>
        <p:spPr/>
        <p:txBody>
          <a:bodyPr/>
          <a:lstStyle/>
          <a:p>
            <a:pPr algn="ctr"/>
            <a:r>
              <a:rPr lang="en-US" dirty="0"/>
              <a:t>Sharing Risk Information 2</a:t>
            </a:r>
          </a:p>
        </p:txBody>
      </p:sp>
    </p:spTree>
    <p:extLst>
      <p:ext uri="{BB962C8B-B14F-4D97-AF65-F5344CB8AC3E}">
        <p14:creationId xmlns:p14="http://schemas.microsoft.com/office/powerpoint/2010/main" val="1205936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7" descr="Arrow pointing from Licensee to Agencies">
            <a:extLst>
              <a:ext uri="{FF2B5EF4-FFF2-40B4-BE49-F238E27FC236}">
                <a16:creationId xmlns:a16="http://schemas.microsoft.com/office/drawing/2014/main" id="{1C3E68B0-013E-46CB-ADB3-B4517BEADE5C}"/>
              </a:ext>
              <a:ext uri="{C183D7F6-B498-43B3-948B-1728B52AA6E4}">
                <adec:decorative xmlns:adec="http://schemas.microsoft.com/office/drawing/2017/decorative" val="0"/>
              </a:ext>
            </a:extLst>
          </p:cNvPr>
          <p:cNvSpPr>
            <a:spLocks noChangeShapeType="1"/>
          </p:cNvSpPr>
          <p:nvPr/>
        </p:nvSpPr>
        <p:spPr bwMode="auto">
          <a:xfrm flipH="1">
            <a:off x="4343400" y="2971800"/>
            <a:ext cx="1447800" cy="2438400"/>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 name="Line 8" descr="Arrow pointing from Agencies to Licensee">
            <a:extLst>
              <a:ext uri="{FF2B5EF4-FFF2-40B4-BE49-F238E27FC236}">
                <a16:creationId xmlns:a16="http://schemas.microsoft.com/office/drawing/2014/main" id="{E9406FB8-FA18-44E9-880D-E677945527D1}"/>
              </a:ext>
              <a:ext uri="{C183D7F6-B498-43B3-948B-1728B52AA6E4}">
                <adec:decorative xmlns:adec="http://schemas.microsoft.com/office/drawing/2017/decorative" val="0"/>
              </a:ext>
            </a:extLst>
          </p:cNvPr>
          <p:cNvSpPr>
            <a:spLocks noChangeShapeType="1"/>
          </p:cNvSpPr>
          <p:nvPr/>
        </p:nvSpPr>
        <p:spPr bwMode="auto">
          <a:xfrm flipV="1">
            <a:off x="4114800" y="2667000"/>
            <a:ext cx="1600200" cy="2590800"/>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 name="TextBox 6">
            <a:extLst>
              <a:ext uri="{FF2B5EF4-FFF2-40B4-BE49-F238E27FC236}">
                <a16:creationId xmlns:a16="http://schemas.microsoft.com/office/drawing/2014/main" id="{F03E908A-E880-4C6A-BFD6-DEA8ABBECEA0}"/>
              </a:ext>
            </a:extLst>
          </p:cNvPr>
          <p:cNvSpPr txBox="1"/>
          <p:nvPr/>
        </p:nvSpPr>
        <p:spPr>
          <a:xfrm>
            <a:off x="2571361" y="5484347"/>
            <a:ext cx="1657739"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Agencies</a:t>
            </a:r>
          </a:p>
        </p:txBody>
      </p:sp>
      <p:sp>
        <p:nvSpPr>
          <p:cNvPr id="9" name="Line 12" descr="Arrow pointing from Agencies to FERC">
            <a:extLst>
              <a:ext uri="{FF2B5EF4-FFF2-40B4-BE49-F238E27FC236}">
                <a16:creationId xmlns:a16="http://schemas.microsoft.com/office/drawing/2014/main" id="{EE0B58B0-6766-4E3D-AC38-0E2D7C4DFDCE}"/>
              </a:ext>
              <a:ext uri="{C183D7F6-B498-43B3-948B-1728B52AA6E4}">
                <adec:decorative xmlns:adec="http://schemas.microsoft.com/office/drawing/2017/decorative" val="0"/>
              </a:ext>
            </a:extLst>
          </p:cNvPr>
          <p:cNvSpPr>
            <a:spLocks noChangeShapeType="1"/>
          </p:cNvSpPr>
          <p:nvPr/>
        </p:nvSpPr>
        <p:spPr bwMode="auto">
          <a:xfrm>
            <a:off x="4419600" y="5943600"/>
            <a:ext cx="3429000" cy="0"/>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 name="Line 11" descr="Arrow pointing from FERC to Agencies">
            <a:extLst>
              <a:ext uri="{FF2B5EF4-FFF2-40B4-BE49-F238E27FC236}">
                <a16:creationId xmlns:a16="http://schemas.microsoft.com/office/drawing/2014/main" id="{F882E254-0D51-4B46-985F-72A91179B1FD}"/>
              </a:ext>
              <a:ext uri="{C183D7F6-B498-43B3-948B-1728B52AA6E4}">
                <adec:decorative xmlns:adec="http://schemas.microsoft.com/office/drawing/2017/decorative" val="0"/>
              </a:ext>
            </a:extLst>
          </p:cNvPr>
          <p:cNvSpPr>
            <a:spLocks noChangeShapeType="1"/>
          </p:cNvSpPr>
          <p:nvPr/>
        </p:nvSpPr>
        <p:spPr bwMode="auto">
          <a:xfrm flipH="1">
            <a:off x="4419600" y="5638800"/>
            <a:ext cx="3352800" cy="0"/>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 name="TextBox 9">
            <a:extLst>
              <a:ext uri="{FF2B5EF4-FFF2-40B4-BE49-F238E27FC236}">
                <a16:creationId xmlns:a16="http://schemas.microsoft.com/office/drawing/2014/main" id="{99C99655-6716-4D91-9241-BEB4F3DF7653}"/>
              </a:ext>
            </a:extLst>
          </p:cNvPr>
          <p:cNvSpPr txBox="1"/>
          <p:nvPr/>
        </p:nvSpPr>
        <p:spPr>
          <a:xfrm>
            <a:off x="8039100" y="5638800"/>
            <a:ext cx="176348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FERC</a:t>
            </a:r>
          </a:p>
        </p:txBody>
      </p:sp>
      <p:sp>
        <p:nvSpPr>
          <p:cNvPr id="12" name="Line 10" descr="Arrow pointing from FERC to Licensee">
            <a:extLst>
              <a:ext uri="{FF2B5EF4-FFF2-40B4-BE49-F238E27FC236}">
                <a16:creationId xmlns:a16="http://schemas.microsoft.com/office/drawing/2014/main" id="{0CDE8FF7-B056-4F88-A1EB-36AAE3E8C7A7}"/>
              </a:ext>
              <a:ext uri="{C183D7F6-B498-43B3-948B-1728B52AA6E4}">
                <adec:decorative xmlns:adec="http://schemas.microsoft.com/office/drawing/2017/decorative" val="0"/>
              </a:ext>
            </a:extLst>
          </p:cNvPr>
          <p:cNvSpPr>
            <a:spLocks noChangeShapeType="1"/>
          </p:cNvSpPr>
          <p:nvPr/>
        </p:nvSpPr>
        <p:spPr bwMode="auto">
          <a:xfrm flipH="1" flipV="1">
            <a:off x="6705600" y="2667000"/>
            <a:ext cx="1524000" cy="2590800"/>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 name="Line 9" descr="Arrow point from Licensee to FERC">
            <a:extLst>
              <a:ext uri="{FF2B5EF4-FFF2-40B4-BE49-F238E27FC236}">
                <a16:creationId xmlns:a16="http://schemas.microsoft.com/office/drawing/2014/main" id="{F37E053A-D0D3-40E5-9F7F-79EC1F2E31A1}"/>
              </a:ext>
              <a:ext uri="{C183D7F6-B498-43B3-948B-1728B52AA6E4}">
                <adec:decorative xmlns:adec="http://schemas.microsoft.com/office/drawing/2017/decorative" val="0"/>
              </a:ext>
            </a:extLst>
          </p:cNvPr>
          <p:cNvSpPr>
            <a:spLocks noChangeShapeType="1"/>
          </p:cNvSpPr>
          <p:nvPr/>
        </p:nvSpPr>
        <p:spPr bwMode="auto">
          <a:xfrm>
            <a:off x="6553200" y="2971800"/>
            <a:ext cx="1295400" cy="2362200"/>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 name="TextBox 12">
            <a:extLst>
              <a:ext uri="{FF2B5EF4-FFF2-40B4-BE49-F238E27FC236}">
                <a16:creationId xmlns:a16="http://schemas.microsoft.com/office/drawing/2014/main" id="{035BF306-9B43-4DE6-8B69-7B10AFF35DD0}"/>
              </a:ext>
            </a:extLst>
          </p:cNvPr>
          <p:cNvSpPr txBox="1"/>
          <p:nvPr/>
        </p:nvSpPr>
        <p:spPr>
          <a:xfrm>
            <a:off x="5476753" y="1981807"/>
            <a:ext cx="2152894" cy="54117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Licensee</a:t>
            </a:r>
          </a:p>
        </p:txBody>
      </p:sp>
      <p:sp>
        <p:nvSpPr>
          <p:cNvPr id="14" name="TextBox 13">
            <a:extLst>
              <a:ext uri="{FF2B5EF4-FFF2-40B4-BE49-F238E27FC236}">
                <a16:creationId xmlns:a16="http://schemas.microsoft.com/office/drawing/2014/main" id="{ACE61A6B-56F7-43B4-9EAD-80DB43275A9F}"/>
              </a:ext>
            </a:extLst>
          </p:cNvPr>
          <p:cNvSpPr txBox="1"/>
          <p:nvPr/>
        </p:nvSpPr>
        <p:spPr>
          <a:xfrm>
            <a:off x="4954555" y="4282751"/>
            <a:ext cx="2246345" cy="1384995"/>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Coordination</a:t>
            </a:r>
          </a:p>
          <a:p>
            <a:pPr algn="ctr"/>
            <a:r>
              <a:rPr lang="en-US" sz="2800" b="1" dirty="0">
                <a:latin typeface="Times New Roman" panose="02020603050405020304" pitchFamily="18" charset="0"/>
                <a:cs typeface="Times New Roman" panose="02020603050405020304" pitchFamily="18" charset="0"/>
              </a:rPr>
              <a:t>And</a:t>
            </a:r>
          </a:p>
          <a:p>
            <a:pPr algn="ctr"/>
            <a:r>
              <a:rPr lang="en-US" sz="2800" b="1" dirty="0">
                <a:latin typeface="Times New Roman" panose="02020603050405020304" pitchFamily="18" charset="0"/>
                <a:cs typeface="Times New Roman" panose="02020603050405020304" pitchFamily="18" charset="0"/>
              </a:rPr>
              <a:t>Cooperation</a:t>
            </a:r>
          </a:p>
        </p:txBody>
      </p:sp>
      <p:pic>
        <p:nvPicPr>
          <p:cNvPr id="4" name="Picture 3">
            <a:extLst>
              <a:ext uri="{FF2B5EF4-FFF2-40B4-BE49-F238E27FC236}">
                <a16:creationId xmlns:a16="http://schemas.microsoft.com/office/drawing/2014/main" id="{7F2980C8-85BD-4603-A187-4CBD7E42F4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05100" y="365125"/>
            <a:ext cx="1255885" cy="1261981"/>
          </a:xfrm>
          <a:prstGeom prst="rect">
            <a:avLst/>
          </a:prstGeom>
        </p:spPr>
      </p:pic>
      <p:sp>
        <p:nvSpPr>
          <p:cNvPr id="2" name="Title 1">
            <a:extLst>
              <a:ext uri="{FF2B5EF4-FFF2-40B4-BE49-F238E27FC236}">
                <a16:creationId xmlns:a16="http://schemas.microsoft.com/office/drawing/2014/main" id="{07BD9940-F776-4E44-8A6D-A997D2B934E8}"/>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Emergency Action Plan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Program</a:t>
            </a:r>
            <a:endParaRPr lang="en-US" dirty="0"/>
          </a:p>
        </p:txBody>
      </p:sp>
    </p:spTree>
    <p:extLst>
      <p:ext uri="{BB962C8B-B14F-4D97-AF65-F5344CB8AC3E}">
        <p14:creationId xmlns:p14="http://schemas.microsoft.com/office/powerpoint/2010/main" val="1700182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1630</Words>
  <Application>Microsoft Office PowerPoint</Application>
  <PresentationFormat>Widescreen</PresentationFormat>
  <Paragraphs>193</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Federal Energy Regulatory Commission Information Sharing Guidelines</vt:lpstr>
      <vt:lpstr>Presentation Outline</vt:lpstr>
      <vt:lpstr>General Information Handling Procedures</vt:lpstr>
      <vt:lpstr>Document Filing</vt:lpstr>
      <vt:lpstr>Document Labeling</vt:lpstr>
      <vt:lpstr>Document Labeling Continued</vt:lpstr>
      <vt:lpstr>Sharing Risk Information</vt:lpstr>
      <vt:lpstr>Sharing Risk Information 2</vt:lpstr>
      <vt:lpstr>Emergency Action Plan  Program</vt:lpstr>
      <vt:lpstr> WHY COORDINATE?</vt:lpstr>
      <vt:lpstr>Information Sharing with EMAs</vt:lpstr>
      <vt:lpstr>Information Sharing with EMAs 2</vt:lpstr>
      <vt:lpstr>Information Sharing with EMAs 3</vt:lpstr>
      <vt:lpstr>Information Sharing with EMAs 4</vt:lpstr>
      <vt:lpstr>Information Sharing with EMAs 5</vt:lpstr>
      <vt:lpstr>EXERCISE PROGRAM</vt:lpstr>
      <vt:lpstr>Information Sharing with EMAs 6</vt:lpstr>
      <vt:lpstr>Information Sharing with EMAs 7</vt:lpstr>
      <vt:lpstr>Information Sharing with EMAs 8</vt:lpstr>
      <vt:lpstr>Information Sharing with EMAs 9</vt:lpstr>
      <vt:lpstr>Information Sharing with EMAs 10</vt:lpstr>
      <vt:lpstr>Information Sharing with EMAs 11</vt:lpstr>
      <vt:lpstr>Time Sensitive EAPs</vt:lpstr>
      <vt:lpstr>Public Education In Action</vt:lpstr>
      <vt:lpstr>Public Education</vt:lpstr>
      <vt:lpstr>Public Education Continued</vt:lpstr>
      <vt:lpstr>Living Below A Dam Brochure Example</vt:lpstr>
      <vt:lpstr>Be Aware, Be Prepared, Make a Plan Brochure</vt:lpstr>
      <vt:lpstr>D2SI EAP Guidance</vt:lpstr>
      <vt:lpstr>Questions</vt:lpstr>
    </vt:vector>
  </TitlesOfParts>
  <Company>FERC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Emmitsburg 2019 Presentation on Info Sharing</dc:title>
  <dc:subject>Info Sharing</dc:subject>
  <dc:creator>FERC</dc:creator>
  <cp:keywords>dam safety, infosharing, eap, emergency, emergency action plan, emmitsburg, exercises, full scape, table top</cp:keywords>
  <cp:lastModifiedBy>Christina Zagara</cp:lastModifiedBy>
  <cp:revision>90</cp:revision>
  <dcterms:created xsi:type="dcterms:W3CDTF">2017-06-22T18:12:02Z</dcterms:created>
  <dcterms:modified xsi:type="dcterms:W3CDTF">2019-02-01T20:41:57Z</dcterms:modified>
  <cp:category>Dam Safety</cp:category>
</cp:coreProperties>
</file>