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 id="2147483669" r:id="rId5"/>
  </p:sldMasterIdLst>
  <p:notesMasterIdLst>
    <p:notesMasterId r:id="rId70"/>
  </p:notesMasterIdLst>
  <p:handoutMasterIdLst>
    <p:handoutMasterId r:id="rId71"/>
  </p:handoutMasterIdLst>
  <p:sldIdLst>
    <p:sldId id="598" r:id="rId6"/>
    <p:sldId id="438" r:id="rId7"/>
    <p:sldId id="523" r:id="rId8"/>
    <p:sldId id="524" r:id="rId9"/>
    <p:sldId id="256" r:id="rId10"/>
    <p:sldId id="525" r:id="rId11"/>
    <p:sldId id="387" r:id="rId12"/>
    <p:sldId id="388" r:id="rId13"/>
    <p:sldId id="391" r:id="rId14"/>
    <p:sldId id="458" r:id="rId15"/>
    <p:sldId id="526" r:id="rId16"/>
    <p:sldId id="452" r:id="rId17"/>
    <p:sldId id="554" r:id="rId18"/>
    <p:sldId id="489" r:id="rId19"/>
    <p:sldId id="555" r:id="rId20"/>
    <p:sldId id="556" r:id="rId21"/>
    <p:sldId id="519" r:id="rId22"/>
    <p:sldId id="557" r:id="rId23"/>
    <p:sldId id="534" r:id="rId24"/>
    <p:sldId id="558" r:id="rId25"/>
    <p:sldId id="535" r:id="rId26"/>
    <p:sldId id="560" r:id="rId27"/>
    <p:sldId id="514" r:id="rId28"/>
    <p:sldId id="561" r:id="rId29"/>
    <p:sldId id="562" r:id="rId30"/>
    <p:sldId id="563" r:id="rId31"/>
    <p:sldId id="564" r:id="rId32"/>
    <p:sldId id="536" r:id="rId33"/>
    <p:sldId id="566" r:id="rId34"/>
    <p:sldId id="567" r:id="rId35"/>
    <p:sldId id="568" r:id="rId36"/>
    <p:sldId id="569" r:id="rId37"/>
    <p:sldId id="570" r:id="rId38"/>
    <p:sldId id="571" r:id="rId39"/>
    <p:sldId id="572" r:id="rId40"/>
    <p:sldId id="573" r:id="rId41"/>
    <p:sldId id="574" r:id="rId42"/>
    <p:sldId id="575" r:id="rId43"/>
    <p:sldId id="576" r:id="rId44"/>
    <p:sldId id="577" r:id="rId45"/>
    <p:sldId id="578" r:id="rId46"/>
    <p:sldId id="579" r:id="rId47"/>
    <p:sldId id="580" r:id="rId48"/>
    <p:sldId id="581" r:id="rId49"/>
    <p:sldId id="582" r:id="rId50"/>
    <p:sldId id="583" r:id="rId51"/>
    <p:sldId id="584" r:id="rId52"/>
    <p:sldId id="585" r:id="rId53"/>
    <p:sldId id="599" r:id="rId54"/>
    <p:sldId id="586" r:id="rId55"/>
    <p:sldId id="587" r:id="rId56"/>
    <p:sldId id="588" r:id="rId57"/>
    <p:sldId id="589" r:id="rId58"/>
    <p:sldId id="590" r:id="rId59"/>
    <p:sldId id="591" r:id="rId60"/>
    <p:sldId id="592" r:id="rId61"/>
    <p:sldId id="593" r:id="rId62"/>
    <p:sldId id="594" r:id="rId63"/>
    <p:sldId id="595" r:id="rId64"/>
    <p:sldId id="596" r:id="rId65"/>
    <p:sldId id="600" r:id="rId66"/>
    <p:sldId id="530" r:id="rId67"/>
    <p:sldId id="404" r:id="rId68"/>
    <p:sldId id="406" r:id="rId6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44" userDrawn="1">
          <p15:clr>
            <a:srgbClr val="A4A3A4"/>
          </p15:clr>
        </p15:guide>
        <p15:guide id="2" pos="468"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ndemichael, Mareb" initials="AM" lastIdx="5" clrIdx="6">
    <p:extLst>
      <p:ext uri="{19B8F6BF-5375-455C-9EA6-DF929625EA0E}">
        <p15:presenceInfo xmlns:p15="http://schemas.microsoft.com/office/powerpoint/2012/main" userId="S::0127140585@FEMA.DHS.GOV::6eb09a00-9d0a-4d83-a1a7-8d56b06788b5" providerId="AD"/>
      </p:ext>
    </p:extLst>
  </p:cmAuthor>
  <p:cmAuthor id="1" name="Welker, Catherine" initials="WC" lastIdx="4" clrIdx="0">
    <p:extLst>
      <p:ext uri="{19B8F6BF-5375-455C-9EA6-DF929625EA0E}">
        <p15:presenceInfo xmlns:p15="http://schemas.microsoft.com/office/powerpoint/2012/main" userId="S::0294454131@FEMA.DHS.GOV::b60b70ef-6053-4daa-9466-3109f614b102" providerId="AD"/>
      </p:ext>
    </p:extLst>
  </p:cmAuthor>
  <p:cmAuthor id="8" name="Massey, Kyle [USA]" initials="M[" lastIdx="16" clrIdx="7">
    <p:extLst>
      <p:ext uri="{19B8F6BF-5375-455C-9EA6-DF929625EA0E}">
        <p15:presenceInfo xmlns:p15="http://schemas.microsoft.com/office/powerpoint/2012/main" userId="S::537286@bah.com::baaec4db-918e-477d-90c5-ed1e34994dd6" providerId="AD"/>
      </p:ext>
    </p:extLst>
  </p:cmAuthor>
  <p:cmAuthor id="2" name="Pardee, Jackie [USA]" initials="PJ[" lastIdx="15" clrIdx="1">
    <p:extLst>
      <p:ext uri="{19B8F6BF-5375-455C-9EA6-DF929625EA0E}">
        <p15:presenceInfo xmlns:p15="http://schemas.microsoft.com/office/powerpoint/2012/main" userId="S::603292@bah.com::4927d7fb-61ac-4630-9f9f-3c67acdb456d" providerId="AD"/>
      </p:ext>
    </p:extLst>
  </p:cmAuthor>
  <p:cmAuthor id="9" name="Lewanski, Amanda [USA]" initials="LA[" lastIdx="5" clrIdx="8">
    <p:extLst>
      <p:ext uri="{19B8F6BF-5375-455C-9EA6-DF929625EA0E}">
        <p15:presenceInfo xmlns:p15="http://schemas.microsoft.com/office/powerpoint/2012/main" userId="S::511999@bah.com::f79f7d58-ef76-4e82-80b2-3f08ccfd9097" providerId="AD"/>
      </p:ext>
    </p:extLst>
  </p:cmAuthor>
  <p:cmAuthor id="3" name="Leonard, Colleen [USA]" initials="LC[" lastIdx="21" clrIdx="2">
    <p:extLst>
      <p:ext uri="{19B8F6BF-5375-455C-9EA6-DF929625EA0E}">
        <p15:presenceInfo xmlns:p15="http://schemas.microsoft.com/office/powerpoint/2012/main" userId="S::570350@bah.com::443b98cf-50fb-4041-af67-189409dbf11d" providerId="AD"/>
      </p:ext>
    </p:extLst>
  </p:cmAuthor>
  <p:cmAuthor id="4" name="Phillips, Katie [USA]" initials="PK[" lastIdx="2" clrIdx="3">
    <p:extLst>
      <p:ext uri="{19B8F6BF-5375-455C-9EA6-DF929625EA0E}">
        <p15:presenceInfo xmlns:p15="http://schemas.microsoft.com/office/powerpoint/2012/main" userId="S::528759@bah.com::974f61c2-cce7-4c93-acfd-c98a1e297425" providerId="AD"/>
      </p:ext>
    </p:extLst>
  </p:cmAuthor>
  <p:cmAuthor id="5" name="Beltran, Renzo" initials="BR" lastIdx="1" clrIdx="4">
    <p:extLst>
      <p:ext uri="{19B8F6BF-5375-455C-9EA6-DF929625EA0E}">
        <p15:presenceInfo xmlns:p15="http://schemas.microsoft.com/office/powerpoint/2012/main" userId="S::0243200764@FEMA.DHS.GOV::d933a6a0-a14c-495c-950a-b499205a5e7f" providerId="AD"/>
      </p:ext>
    </p:extLst>
  </p:cmAuthor>
  <p:cmAuthor id="6" name="Zorrilla, Adriana" initials="ZA" lastIdx="1" clrIdx="5">
    <p:extLst>
      <p:ext uri="{19B8F6BF-5375-455C-9EA6-DF929625EA0E}">
        <p15:presenceInfo xmlns:p15="http://schemas.microsoft.com/office/powerpoint/2012/main" userId="S::0829079656@fema.dhs.gov::800b76fb-76a5-4d6c-b0d0-66517f004c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5A5B5D"/>
    <a:srgbClr val="005288"/>
    <a:srgbClr val="005188"/>
    <a:srgbClr val="C0C2C4"/>
    <a:srgbClr val="B0B1B3"/>
    <a:srgbClr val="8A8B8A"/>
    <a:srgbClr val="002F80"/>
    <a:srgbClr val="003366"/>
    <a:srgbClr val="0072C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923233-4CA5-1C43-80CE-7EB1767F39FF}" v="7" dt="2021-05-21T19:49:10.192"/>
  </p1510:revLst>
</p1510:revInfo>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712" autoAdjust="0"/>
  </p:normalViewPr>
  <p:slideViewPr>
    <p:cSldViewPr snapToGrid="0">
      <p:cViewPr varScale="1">
        <p:scale>
          <a:sx n="100" d="100"/>
          <a:sy n="100" d="100"/>
        </p:scale>
        <p:origin x="904" y="176"/>
      </p:cViewPr>
      <p:guideLst>
        <p:guide orient="horz" pos="944"/>
        <p:guide pos="468"/>
      </p:guideLst>
    </p:cSldViewPr>
  </p:slideViewPr>
  <p:outlineViewPr>
    <p:cViewPr>
      <p:scale>
        <a:sx n="33" d="100"/>
        <a:sy n="33" d="100"/>
      </p:scale>
      <p:origin x="0" y="-70950"/>
    </p:cViewPr>
  </p:outlin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16" Type="http://schemas.openxmlformats.org/officeDocument/2006/relationships/slide" Target="slides/slide1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viewProps" Target="viewProps.xml"/><Relationship Id="rId79" Type="http://schemas.openxmlformats.org/officeDocument/2006/relationships/customXml" Target="../customXml/item4.xml"/><Relationship Id="rId5" Type="http://schemas.openxmlformats.org/officeDocument/2006/relationships/slideMaster" Target="slideMasters/slideMaster2.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microsoft.com/office/2016/11/relationships/changesInfo" Target="changesInfos/changesInfo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presProps" Target="presProps.xml"/><Relationship Id="rId78"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tableStyles" Target="tableStyles.xml"/><Relationship Id="rId7" Type="http://schemas.openxmlformats.org/officeDocument/2006/relationships/slide" Target="slides/slide2.xml"/><Relationship Id="rId71" Type="http://schemas.openxmlformats.org/officeDocument/2006/relationships/handoutMaster" Target="handoutMasters/handoutMaster1.xml"/><Relationship Id="rId2" Type="http://schemas.openxmlformats.org/officeDocument/2006/relationships/customXml" Target="../customXml/item2.xml"/><Relationship Id="rId29" Type="http://schemas.openxmlformats.org/officeDocument/2006/relationships/slide" Target="slides/slide2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ra Caplan" userId="fc75399e-7dd5-4f37-ae73-dcbc2883c6cf" providerId="ADAL" clId="{A5923233-4CA5-1C43-80CE-7EB1767F39FF}"/>
    <pc:docChg chg="undo custSel delSld modSld">
      <pc:chgData name="Nora Caplan" userId="fc75399e-7dd5-4f37-ae73-dcbc2883c6cf" providerId="ADAL" clId="{A5923233-4CA5-1C43-80CE-7EB1767F39FF}" dt="2021-05-21T19:54:54.481" v="139" actId="20577"/>
      <pc:docMkLst>
        <pc:docMk/>
      </pc:docMkLst>
      <pc:sldChg chg="modSp mod">
        <pc:chgData name="Nora Caplan" userId="fc75399e-7dd5-4f37-ae73-dcbc2883c6cf" providerId="ADAL" clId="{A5923233-4CA5-1C43-80CE-7EB1767F39FF}" dt="2021-05-21T19:54:54.481" v="139" actId="20577"/>
        <pc:sldMkLst>
          <pc:docMk/>
          <pc:sldMk cId="2333918282" sldId="391"/>
        </pc:sldMkLst>
        <pc:spChg chg="mod">
          <ac:chgData name="Nora Caplan" userId="fc75399e-7dd5-4f37-ae73-dcbc2883c6cf" providerId="ADAL" clId="{A5923233-4CA5-1C43-80CE-7EB1767F39FF}" dt="2021-05-21T19:54:54.481" v="139" actId="20577"/>
          <ac:spMkLst>
            <pc:docMk/>
            <pc:sldMk cId="2333918282" sldId="391"/>
            <ac:spMk id="3075" creationId="{00000000-0000-0000-0000-000000000000}"/>
          </ac:spMkLst>
        </pc:spChg>
      </pc:sldChg>
      <pc:sldChg chg="modSp mod">
        <pc:chgData name="Nora Caplan" userId="fc75399e-7dd5-4f37-ae73-dcbc2883c6cf" providerId="ADAL" clId="{A5923233-4CA5-1C43-80CE-7EB1767F39FF}" dt="2021-05-21T19:37:29.595" v="55" actId="20577"/>
        <pc:sldMkLst>
          <pc:docMk/>
          <pc:sldMk cId="2454497409" sldId="514"/>
        </pc:sldMkLst>
        <pc:spChg chg="mod">
          <ac:chgData name="Nora Caplan" userId="fc75399e-7dd5-4f37-ae73-dcbc2883c6cf" providerId="ADAL" clId="{A5923233-4CA5-1C43-80CE-7EB1767F39FF}" dt="2021-05-21T19:37:29.595" v="55" actId="20577"/>
          <ac:spMkLst>
            <pc:docMk/>
            <pc:sldMk cId="2454497409" sldId="514"/>
            <ac:spMk id="2" creationId="{00000000-0000-0000-0000-000000000000}"/>
          </ac:spMkLst>
        </pc:spChg>
      </pc:sldChg>
      <pc:sldChg chg="modSp mod">
        <pc:chgData name="Nora Caplan" userId="fc75399e-7dd5-4f37-ae73-dcbc2883c6cf" providerId="ADAL" clId="{A5923233-4CA5-1C43-80CE-7EB1767F39FF}" dt="2021-05-21T19:45:39.986" v="67"/>
        <pc:sldMkLst>
          <pc:docMk/>
          <pc:sldMk cId="3862103230" sldId="523"/>
        </pc:sldMkLst>
        <pc:spChg chg="mod">
          <ac:chgData name="Nora Caplan" userId="fc75399e-7dd5-4f37-ae73-dcbc2883c6cf" providerId="ADAL" clId="{A5923233-4CA5-1C43-80CE-7EB1767F39FF}" dt="2021-05-21T19:45:39.986" v="67"/>
          <ac:spMkLst>
            <pc:docMk/>
            <pc:sldMk cId="3862103230" sldId="523"/>
            <ac:spMk id="10" creationId="{8BFAFAD4-9D9E-430A-8617-CB0D40EBE480}"/>
          </ac:spMkLst>
        </pc:spChg>
      </pc:sldChg>
      <pc:sldChg chg="modSp mod">
        <pc:chgData name="Nora Caplan" userId="fc75399e-7dd5-4f37-ae73-dcbc2883c6cf" providerId="ADAL" clId="{A5923233-4CA5-1C43-80CE-7EB1767F39FF}" dt="2021-05-21T19:45:49.929" v="75"/>
        <pc:sldMkLst>
          <pc:docMk/>
          <pc:sldMk cId="854037266" sldId="524"/>
        </pc:sldMkLst>
        <pc:spChg chg="mod">
          <ac:chgData name="Nora Caplan" userId="fc75399e-7dd5-4f37-ae73-dcbc2883c6cf" providerId="ADAL" clId="{A5923233-4CA5-1C43-80CE-7EB1767F39FF}" dt="2021-05-21T19:45:49.929" v="75"/>
          <ac:spMkLst>
            <pc:docMk/>
            <pc:sldMk cId="854037266" sldId="524"/>
            <ac:spMk id="10" creationId="{8BFAFAD4-9D9E-430A-8617-CB0D40EBE480}"/>
          </ac:spMkLst>
        </pc:spChg>
      </pc:sldChg>
      <pc:sldChg chg="modSp mod">
        <pc:chgData name="Nora Caplan" userId="fc75399e-7dd5-4f37-ae73-dcbc2883c6cf" providerId="ADAL" clId="{A5923233-4CA5-1C43-80CE-7EB1767F39FF}" dt="2021-05-21T19:46:39.033" v="87" actId="20577"/>
        <pc:sldMkLst>
          <pc:docMk/>
          <pc:sldMk cId="3383308616" sldId="534"/>
        </pc:sldMkLst>
        <pc:spChg chg="mod">
          <ac:chgData name="Nora Caplan" userId="fc75399e-7dd5-4f37-ae73-dcbc2883c6cf" providerId="ADAL" clId="{A5923233-4CA5-1C43-80CE-7EB1767F39FF}" dt="2021-05-21T19:46:39.033" v="87" actId="20577"/>
          <ac:spMkLst>
            <pc:docMk/>
            <pc:sldMk cId="3383308616" sldId="534"/>
            <ac:spMk id="3" creationId="{00000000-0000-0000-0000-000000000000}"/>
          </ac:spMkLst>
        </pc:spChg>
      </pc:sldChg>
      <pc:sldChg chg="modSp mod">
        <pc:chgData name="Nora Caplan" userId="fc75399e-7dd5-4f37-ae73-dcbc2883c6cf" providerId="ADAL" clId="{A5923233-4CA5-1C43-80CE-7EB1767F39FF}" dt="2021-05-21T19:46:35.545" v="85" actId="20577"/>
        <pc:sldMkLst>
          <pc:docMk/>
          <pc:sldMk cId="963060076" sldId="558"/>
        </pc:sldMkLst>
        <pc:spChg chg="mod">
          <ac:chgData name="Nora Caplan" userId="fc75399e-7dd5-4f37-ae73-dcbc2883c6cf" providerId="ADAL" clId="{A5923233-4CA5-1C43-80CE-7EB1767F39FF}" dt="2021-05-21T19:46:31.555" v="83" actId="20577"/>
          <ac:spMkLst>
            <pc:docMk/>
            <pc:sldMk cId="963060076" sldId="558"/>
            <ac:spMk id="2" creationId="{00000000-0000-0000-0000-000000000000}"/>
          </ac:spMkLst>
        </pc:spChg>
        <pc:spChg chg="mod">
          <ac:chgData name="Nora Caplan" userId="fc75399e-7dd5-4f37-ae73-dcbc2883c6cf" providerId="ADAL" clId="{A5923233-4CA5-1C43-80CE-7EB1767F39FF}" dt="2021-05-21T19:46:35.545" v="85" actId="20577"/>
          <ac:spMkLst>
            <pc:docMk/>
            <pc:sldMk cId="963060076" sldId="558"/>
            <ac:spMk id="3" creationId="{00000000-0000-0000-0000-000000000000}"/>
          </ac:spMkLst>
        </pc:spChg>
      </pc:sldChg>
      <pc:sldChg chg="modSp del mod">
        <pc:chgData name="Nora Caplan" userId="fc75399e-7dd5-4f37-ae73-dcbc2883c6cf" providerId="ADAL" clId="{A5923233-4CA5-1C43-80CE-7EB1767F39FF}" dt="2021-05-21T19:46:40.833" v="88" actId="2696"/>
        <pc:sldMkLst>
          <pc:docMk/>
          <pc:sldMk cId="2281565111" sldId="559"/>
        </pc:sldMkLst>
        <pc:spChg chg="mod">
          <ac:chgData name="Nora Caplan" userId="fc75399e-7dd5-4f37-ae73-dcbc2883c6cf" providerId="ADAL" clId="{A5923233-4CA5-1C43-80CE-7EB1767F39FF}" dt="2021-05-21T19:46:25.860" v="76" actId="21"/>
          <ac:spMkLst>
            <pc:docMk/>
            <pc:sldMk cId="2281565111" sldId="559"/>
            <ac:spMk id="2" creationId="{00000000-0000-0000-0000-000000000000}"/>
          </ac:spMkLst>
        </pc:spChg>
      </pc:sldChg>
      <pc:sldChg chg="modSp mod">
        <pc:chgData name="Nora Caplan" userId="fc75399e-7dd5-4f37-ae73-dcbc2883c6cf" providerId="ADAL" clId="{A5923233-4CA5-1C43-80CE-7EB1767F39FF}" dt="2021-05-21T19:47:53.234" v="89" actId="11"/>
        <pc:sldMkLst>
          <pc:docMk/>
          <pc:sldMk cId="2061066731" sldId="566"/>
        </pc:sldMkLst>
        <pc:spChg chg="mod">
          <ac:chgData name="Nora Caplan" userId="fc75399e-7dd5-4f37-ae73-dcbc2883c6cf" providerId="ADAL" clId="{A5923233-4CA5-1C43-80CE-7EB1767F39FF}" dt="2021-05-21T19:47:53.234" v="89" actId="11"/>
          <ac:spMkLst>
            <pc:docMk/>
            <pc:sldMk cId="2061066731" sldId="566"/>
            <ac:spMk id="2" creationId="{00000000-0000-0000-0000-000000000000}"/>
          </ac:spMkLst>
        </pc:spChg>
      </pc:sldChg>
      <pc:sldChg chg="modSp mod">
        <pc:chgData name="Nora Caplan" userId="fc75399e-7dd5-4f37-ae73-dcbc2883c6cf" providerId="ADAL" clId="{A5923233-4CA5-1C43-80CE-7EB1767F39FF}" dt="2021-05-21T19:48:07.581" v="91" actId="20577"/>
        <pc:sldMkLst>
          <pc:docMk/>
          <pc:sldMk cId="320922816" sldId="573"/>
        </pc:sldMkLst>
        <pc:spChg chg="mod">
          <ac:chgData name="Nora Caplan" userId="fc75399e-7dd5-4f37-ae73-dcbc2883c6cf" providerId="ADAL" clId="{A5923233-4CA5-1C43-80CE-7EB1767F39FF}" dt="2021-05-21T19:48:07.581" v="91" actId="20577"/>
          <ac:spMkLst>
            <pc:docMk/>
            <pc:sldMk cId="320922816" sldId="573"/>
            <ac:spMk id="2" creationId="{00000000-0000-0000-0000-000000000000}"/>
          </ac:spMkLst>
        </pc:spChg>
      </pc:sldChg>
      <pc:sldChg chg="modSp mod">
        <pc:chgData name="Nora Caplan" userId="fc75399e-7dd5-4f37-ae73-dcbc2883c6cf" providerId="ADAL" clId="{A5923233-4CA5-1C43-80CE-7EB1767F39FF}" dt="2021-05-21T19:49:58.124" v="105" actId="20577"/>
        <pc:sldMkLst>
          <pc:docMk/>
          <pc:sldMk cId="2513976829" sldId="574"/>
        </pc:sldMkLst>
        <pc:spChg chg="mod">
          <ac:chgData name="Nora Caplan" userId="fc75399e-7dd5-4f37-ae73-dcbc2883c6cf" providerId="ADAL" clId="{A5923233-4CA5-1C43-80CE-7EB1767F39FF}" dt="2021-05-21T19:49:58.124" v="105" actId="20577"/>
          <ac:spMkLst>
            <pc:docMk/>
            <pc:sldMk cId="2513976829" sldId="574"/>
            <ac:spMk id="2" creationId="{00000000-0000-0000-0000-000000000000}"/>
          </ac:spMkLst>
        </pc:spChg>
      </pc:sldChg>
      <pc:sldChg chg="modSp mod">
        <pc:chgData name="Nora Caplan" userId="fc75399e-7dd5-4f37-ae73-dcbc2883c6cf" providerId="ADAL" clId="{A5923233-4CA5-1C43-80CE-7EB1767F39FF}" dt="2021-05-21T19:50:07.770" v="107" actId="20577"/>
        <pc:sldMkLst>
          <pc:docMk/>
          <pc:sldMk cId="2227992821" sldId="575"/>
        </pc:sldMkLst>
        <pc:spChg chg="mod">
          <ac:chgData name="Nora Caplan" userId="fc75399e-7dd5-4f37-ae73-dcbc2883c6cf" providerId="ADAL" clId="{A5923233-4CA5-1C43-80CE-7EB1767F39FF}" dt="2021-05-21T19:50:07.770" v="107" actId="20577"/>
          <ac:spMkLst>
            <pc:docMk/>
            <pc:sldMk cId="2227992821" sldId="575"/>
            <ac:spMk id="2" creationId="{00000000-0000-0000-0000-000000000000}"/>
          </ac:spMkLst>
        </pc:spChg>
      </pc:sldChg>
      <pc:sldChg chg="modSp mod">
        <pc:chgData name="Nora Caplan" userId="fc75399e-7dd5-4f37-ae73-dcbc2883c6cf" providerId="ADAL" clId="{A5923233-4CA5-1C43-80CE-7EB1767F39FF}" dt="2021-05-21T19:52:14.671" v="125" actId="20577"/>
        <pc:sldMkLst>
          <pc:docMk/>
          <pc:sldMk cId="1438792726" sldId="585"/>
        </pc:sldMkLst>
        <pc:spChg chg="mod">
          <ac:chgData name="Nora Caplan" userId="fc75399e-7dd5-4f37-ae73-dcbc2883c6cf" providerId="ADAL" clId="{A5923233-4CA5-1C43-80CE-7EB1767F39FF}" dt="2021-05-21T19:52:14.671" v="125" actId="20577"/>
          <ac:spMkLst>
            <pc:docMk/>
            <pc:sldMk cId="1438792726" sldId="585"/>
            <ac:spMk id="2"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9" dt="2021-05-14T14:41:46.022" idx="2">
    <p:pos x="10" y="10"/>
    <p:text>This one was so long it was making the font too small for a single-column slide. I put it into two-column format</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FCA97C3-C405-524D-9CBE-0BC0D8901EF2}" type="datetimeFigureOut">
              <a:rPr lang="en-US" smtClean="0"/>
              <a:t>5/21/21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4E3284D-1414-D044-813C-490EC2E121A8}" type="slidenum">
              <a:rPr lang="en-US" smtClean="0"/>
              <a:t>‹#›</a:t>
            </a:fld>
            <a:endParaRPr lang="en-US"/>
          </a:p>
        </p:txBody>
      </p:sp>
    </p:spTree>
    <p:extLst>
      <p:ext uri="{BB962C8B-B14F-4D97-AF65-F5344CB8AC3E}">
        <p14:creationId xmlns:p14="http://schemas.microsoft.com/office/powerpoint/2010/main" val="4265349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111BCE4-DA71-794C-BB20-C7FCCBD5454E}" type="datetimeFigureOut">
              <a:rPr lang="en-US" smtClean="0"/>
              <a:t>5/21/21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BAF53EF-993C-FF42-8B62-CEF57763A78D}" type="slidenum">
              <a:rPr lang="en-US" smtClean="0"/>
              <a:t>‹#›</a:t>
            </a:fld>
            <a:endParaRPr lang="en-US"/>
          </a:p>
        </p:txBody>
      </p:sp>
    </p:spTree>
    <p:extLst>
      <p:ext uri="{BB962C8B-B14F-4D97-AF65-F5344CB8AC3E}">
        <p14:creationId xmlns:p14="http://schemas.microsoft.com/office/powerpoint/2010/main" val="223717316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816116" y="4049907"/>
            <a:ext cx="4690875" cy="3912172"/>
          </a:xfrm>
          <a:prstGeom prst="rect">
            <a:avLst/>
          </a:prstGeom>
        </p:spPr>
        <p:txBody>
          <a:bodyPr lIns="83622" tIns="41811" rIns="83622" bIns="41811">
            <a:normAutofit/>
          </a:bodyPr>
          <a:lstStyle/>
          <a:p>
            <a:endParaRPr/>
          </a:p>
        </p:txBody>
      </p:sp>
    </p:spTree>
    <p:extLst>
      <p:ext uri="{BB962C8B-B14F-4D97-AF65-F5344CB8AC3E}">
        <p14:creationId xmlns:p14="http://schemas.microsoft.com/office/powerpoint/2010/main" val="3025408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715584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BAF53EF-993C-FF42-8B62-CEF57763A78D}" type="slidenum">
              <a:rPr lang="en-US" smtClean="0"/>
              <a:t>11</a:t>
            </a:fld>
            <a:endParaRPr lang="en-US"/>
          </a:p>
        </p:txBody>
      </p:sp>
    </p:spTree>
    <p:extLst>
      <p:ext uri="{BB962C8B-B14F-4D97-AF65-F5344CB8AC3E}">
        <p14:creationId xmlns:p14="http://schemas.microsoft.com/office/powerpoint/2010/main" val="1765980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865251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943955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4219847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042598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9646578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477698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BAF53EF-993C-FF42-8B62-CEF57763A78D}" type="slidenum">
              <a:rPr lang="en-US" smtClean="0"/>
              <a:t>62</a:t>
            </a:fld>
            <a:endParaRPr lang="en-US"/>
          </a:p>
        </p:txBody>
      </p:sp>
    </p:spTree>
    <p:extLst>
      <p:ext uri="{BB962C8B-B14F-4D97-AF65-F5344CB8AC3E}">
        <p14:creationId xmlns:p14="http://schemas.microsoft.com/office/powerpoint/2010/main" val="3039382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616805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BAF53EF-993C-FF42-8B62-CEF57763A78D}" type="slidenum">
              <a:rPr lang="en-US" smtClean="0"/>
              <a:t>2</a:t>
            </a:fld>
            <a:endParaRPr lang="en-US"/>
          </a:p>
        </p:txBody>
      </p:sp>
    </p:spTree>
    <p:extLst>
      <p:ext uri="{BB962C8B-B14F-4D97-AF65-F5344CB8AC3E}">
        <p14:creationId xmlns:p14="http://schemas.microsoft.com/office/powerpoint/2010/main" val="12946484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97375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BAF53EF-993C-FF42-8B62-CEF57763A78D}" type="slidenum">
              <a:rPr lang="en-US" smtClean="0"/>
              <a:t>3</a:t>
            </a:fld>
            <a:endParaRPr lang="en-US"/>
          </a:p>
        </p:txBody>
      </p:sp>
    </p:spTree>
    <p:extLst>
      <p:ext uri="{BB962C8B-B14F-4D97-AF65-F5344CB8AC3E}">
        <p14:creationId xmlns:p14="http://schemas.microsoft.com/office/powerpoint/2010/main" val="1886214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BAF53EF-993C-FF42-8B62-CEF57763A78D}" type="slidenum">
              <a:rPr lang="en-US" smtClean="0"/>
              <a:t>4</a:t>
            </a:fld>
            <a:endParaRPr lang="en-US"/>
          </a:p>
        </p:txBody>
      </p:sp>
    </p:spTree>
    <p:extLst>
      <p:ext uri="{BB962C8B-B14F-4D97-AF65-F5344CB8AC3E}">
        <p14:creationId xmlns:p14="http://schemas.microsoft.com/office/powerpoint/2010/main" val="3320988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054832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BAF53EF-993C-FF42-8B62-CEF57763A78D}" type="slidenum">
              <a:rPr lang="en-US" smtClean="0"/>
              <a:t>6</a:t>
            </a:fld>
            <a:endParaRPr lang="en-US"/>
          </a:p>
        </p:txBody>
      </p:sp>
    </p:spTree>
    <p:extLst>
      <p:ext uri="{BB962C8B-B14F-4D97-AF65-F5344CB8AC3E}">
        <p14:creationId xmlns:p14="http://schemas.microsoft.com/office/powerpoint/2010/main" val="716865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333643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909" indent="-169909">
              <a:buFont typeface="Wingdings" panose="05000000000000000000" pitchFamily="2" charset="2"/>
              <a:buChar char="§"/>
            </a:pPr>
            <a:endParaRPr lang="en-US" b="0"/>
          </a:p>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864038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43377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low ink)">
    <p:spTree>
      <p:nvGrpSpPr>
        <p:cNvPr id="1" name=""/>
        <p:cNvGrpSpPr/>
        <p:nvPr/>
      </p:nvGrpSpPr>
      <p:grpSpPr>
        <a:xfrm>
          <a:off x="0" y="0"/>
          <a:ext cx="0" cy="0"/>
          <a:chOff x="0" y="0"/>
          <a:chExt cx="0" cy="0"/>
        </a:xfrm>
      </p:grpSpPr>
      <p:sp>
        <p:nvSpPr>
          <p:cNvPr id="3" name="Title 2"/>
          <p:cNvSpPr>
            <a:spLocks noGrp="1"/>
          </p:cNvSpPr>
          <p:nvPr>
            <p:ph type="title"/>
          </p:nvPr>
        </p:nvSpPr>
        <p:spPr>
          <a:xfrm>
            <a:off x="738189" y="2164956"/>
            <a:ext cx="10715627" cy="743347"/>
          </a:xfrm>
        </p:spPr>
        <p:txBody>
          <a:bodyPr>
            <a:normAutofit/>
          </a:bodyPr>
          <a:lstStyle>
            <a:lvl1pPr>
              <a:defRPr sz="4000" b="0">
                <a:solidFill>
                  <a:srgbClr val="005288"/>
                </a:solidFill>
                <a:latin typeface="+mj-lt"/>
                <a:cs typeface="Arial"/>
              </a:defRPr>
            </a:lvl1pPr>
          </a:lstStyle>
          <a:p>
            <a:r>
              <a:rPr lang="en-US"/>
              <a:t>Click to edit Master title style</a:t>
            </a:r>
          </a:p>
        </p:txBody>
      </p:sp>
      <p:sp>
        <p:nvSpPr>
          <p:cNvPr id="6" name="Text Placeholder 5"/>
          <p:cNvSpPr>
            <a:spLocks noGrp="1"/>
          </p:cNvSpPr>
          <p:nvPr>
            <p:ph type="body" sz="quarter" idx="10"/>
          </p:nvPr>
        </p:nvSpPr>
        <p:spPr>
          <a:xfrm>
            <a:off x="745067" y="2895600"/>
            <a:ext cx="10708748" cy="1148366"/>
          </a:xfrm>
        </p:spPr>
        <p:txBody>
          <a:bodyPr>
            <a:normAutofit/>
          </a:bodyPr>
          <a:lstStyle>
            <a:lvl1pPr marL="0" indent="0">
              <a:buNone/>
              <a:defRPr sz="1600">
                <a:solidFill>
                  <a:srgbClr val="43484E"/>
                </a:solidFill>
                <a:latin typeface="+mj-lt"/>
                <a:cs typeface="Arial"/>
              </a:defRPr>
            </a:lvl1pPr>
          </a:lstStyle>
          <a:p>
            <a:pPr lvl="0"/>
            <a:r>
              <a:rPr lang="en-US"/>
              <a:t>Click to edit Master text styles</a:t>
            </a:r>
          </a:p>
        </p:txBody>
      </p:sp>
      <p:pic>
        <p:nvPicPr>
          <p:cNvPr id="2" name="Picture 1">
            <a:extLst>
              <a:ext uri="{FF2B5EF4-FFF2-40B4-BE49-F238E27FC236}">
                <a16:creationId xmlns:a16="http://schemas.microsoft.com/office/drawing/2014/main" id="{A2528D3E-25D4-4AF6-AA8F-1F422819C22E}"/>
              </a:ext>
            </a:extLst>
          </p:cNvPr>
          <p:cNvPicPr>
            <a:picLocks noChangeAspect="1"/>
          </p:cNvPicPr>
          <p:nvPr userDrawn="1"/>
        </p:nvPicPr>
        <p:blipFill>
          <a:blip r:embed="rId2"/>
          <a:stretch>
            <a:fillRect/>
          </a:stretch>
        </p:blipFill>
        <p:spPr>
          <a:xfrm>
            <a:off x="738189" y="4649860"/>
            <a:ext cx="6640194" cy="1009054"/>
          </a:xfrm>
          <a:prstGeom prst="rect">
            <a:avLst/>
          </a:prstGeom>
        </p:spPr>
      </p:pic>
    </p:spTree>
    <p:extLst>
      <p:ext uri="{BB962C8B-B14F-4D97-AF65-F5344CB8AC3E}">
        <p14:creationId xmlns:p14="http://schemas.microsoft.com/office/powerpoint/2010/main" val="94944018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Pr>
        <a:solidFill>
          <a:srgbClr val="005288"/>
        </a:solidFill>
        <a:effectLst/>
      </p:bgPr>
    </p:bg>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C5259B2E-2FEF-A64F-8760-8691A70A60EE}"/>
              </a:ext>
            </a:extLst>
          </p:cNvPr>
          <p:cNvSpPr>
            <a:spLocks noGrp="1"/>
          </p:cNvSpPr>
          <p:nvPr>
            <p:ph type="title" hasCustomPrompt="1"/>
          </p:nvPr>
        </p:nvSpPr>
        <p:spPr>
          <a:xfrm>
            <a:off x="738189" y="2579484"/>
            <a:ext cx="10715627" cy="743347"/>
          </a:xfrm>
        </p:spPr>
        <p:txBody>
          <a:bodyPr>
            <a:normAutofit/>
          </a:bodyPr>
          <a:lstStyle>
            <a:lvl1pPr>
              <a:defRPr sz="4000" b="0">
                <a:solidFill>
                  <a:schemeClr val="bg1"/>
                </a:solidFill>
                <a:latin typeface="+mj-lt"/>
                <a:cs typeface="Arial"/>
              </a:defRPr>
            </a:lvl1pPr>
          </a:lstStyle>
          <a:p>
            <a:r>
              <a:rPr lang="en-US"/>
              <a:t>Divider slide</a:t>
            </a:r>
          </a:p>
        </p:txBody>
      </p:sp>
      <p:sp>
        <p:nvSpPr>
          <p:cNvPr id="9" name="Text Placeholder 5">
            <a:extLst>
              <a:ext uri="{FF2B5EF4-FFF2-40B4-BE49-F238E27FC236}">
                <a16:creationId xmlns:a16="http://schemas.microsoft.com/office/drawing/2014/main" id="{F0C131CE-4E30-DE4B-AB8A-A8FD12FA2819}"/>
              </a:ext>
            </a:extLst>
          </p:cNvPr>
          <p:cNvSpPr>
            <a:spLocks noGrp="1"/>
          </p:cNvSpPr>
          <p:nvPr>
            <p:ph type="body" sz="quarter" idx="10"/>
          </p:nvPr>
        </p:nvSpPr>
        <p:spPr>
          <a:xfrm>
            <a:off x="745067" y="3310128"/>
            <a:ext cx="10708748" cy="1148366"/>
          </a:xfrm>
        </p:spPr>
        <p:txBody>
          <a:bodyPr>
            <a:normAutofit/>
          </a:bodyPr>
          <a:lstStyle>
            <a:lvl1pPr marL="0" indent="0">
              <a:buNone/>
              <a:defRPr sz="1600">
                <a:solidFill>
                  <a:schemeClr val="bg1"/>
                </a:solidFill>
                <a:latin typeface="+mj-lt"/>
                <a:cs typeface="Arial"/>
              </a:defRPr>
            </a:lvl1pPr>
          </a:lstStyle>
          <a:p>
            <a:pPr lvl="0"/>
            <a:r>
              <a:rPr lang="en-US"/>
              <a:t>Click to edit Master text styles</a:t>
            </a:r>
          </a:p>
        </p:txBody>
      </p:sp>
    </p:spTree>
    <p:extLst>
      <p:ext uri="{BB962C8B-B14F-4D97-AF65-F5344CB8AC3E}">
        <p14:creationId xmlns:p14="http://schemas.microsoft.com/office/powerpoint/2010/main" val="52417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Instruction Slide">
    <p:bg>
      <p:bgPr>
        <a:solidFill>
          <a:srgbClr val="005288"/>
        </a:solidFill>
        <a:effectLst/>
      </p:bgPr>
    </p:bg>
    <p:spTree>
      <p:nvGrpSpPr>
        <p:cNvPr id="1" name=""/>
        <p:cNvGrpSpPr/>
        <p:nvPr/>
      </p:nvGrpSpPr>
      <p:grpSpPr>
        <a:xfrm>
          <a:off x="0" y="0"/>
          <a:ext cx="0" cy="0"/>
          <a:chOff x="0" y="0"/>
          <a:chExt cx="0" cy="0"/>
        </a:xfrm>
      </p:grpSpPr>
      <p:sp>
        <p:nvSpPr>
          <p:cNvPr id="8" name="Text Placeholder 2"/>
          <p:cNvSpPr>
            <a:spLocks noGrp="1"/>
          </p:cNvSpPr>
          <p:nvPr>
            <p:ph idx="1"/>
          </p:nvPr>
        </p:nvSpPr>
        <p:spPr>
          <a:xfrm>
            <a:off x="738189" y="1523999"/>
            <a:ext cx="10715627" cy="4810125"/>
          </a:xfrm>
          <a:prstGeom prst="rect">
            <a:avLst/>
          </a:prstGeom>
        </p:spPr>
        <p:txBody>
          <a:bodyPr vert="horz" lIns="91440" tIns="45720" rIns="91440" bIns="45720" rtlCol="0">
            <a:normAutofit/>
          </a:bodyPr>
          <a:lstStyle>
            <a:lvl1pPr>
              <a:buClr>
                <a:schemeClr val="bg1"/>
              </a:buClr>
              <a:defRPr>
                <a:solidFill>
                  <a:schemeClr val="bg1"/>
                </a:solidFill>
              </a:defRPr>
            </a:lvl1pPr>
            <a:lvl2pPr>
              <a:buClr>
                <a:schemeClr val="bg1"/>
              </a:buClr>
              <a:defRPr>
                <a:solidFill>
                  <a:schemeClr val="bg1"/>
                </a:solidFill>
              </a:defRPr>
            </a:lvl2pPr>
            <a:lvl3pPr>
              <a:defRPr>
                <a:solidFill>
                  <a:schemeClr val="bg1"/>
                </a:solidFill>
              </a:defRPr>
            </a:lvl3pPr>
          </a:lstStyle>
          <a:p>
            <a:pPr lvl="0"/>
            <a:r>
              <a:rPr lang="en-US"/>
              <a:t>Click to edit master text styles</a:t>
            </a:r>
          </a:p>
          <a:p>
            <a:pPr lvl="1"/>
            <a:r>
              <a:rPr lang="en-US"/>
              <a:t>Second level</a:t>
            </a:r>
          </a:p>
          <a:p>
            <a:pPr lvl="2"/>
            <a:r>
              <a:rPr lang="en-US"/>
              <a:t>Third level</a:t>
            </a:r>
          </a:p>
        </p:txBody>
      </p:sp>
      <p:sp>
        <p:nvSpPr>
          <p:cNvPr id="13" name="Title 12">
            <a:extLst>
              <a:ext uri="{FF2B5EF4-FFF2-40B4-BE49-F238E27FC236}">
                <a16:creationId xmlns:a16="http://schemas.microsoft.com/office/drawing/2014/main" id="{C5415B20-894C-9F4F-8C45-42C9CA8DDC43}"/>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2" name="TextBox 1">
            <a:extLst>
              <a:ext uri="{FF2B5EF4-FFF2-40B4-BE49-F238E27FC236}">
                <a16:creationId xmlns:a16="http://schemas.microsoft.com/office/drawing/2014/main" id="{2BD13A86-B5D0-4F1D-AC35-A2426E8B4CF1}"/>
              </a:ext>
            </a:extLst>
          </p:cNvPr>
          <p:cNvSpPr txBox="1"/>
          <p:nvPr userDrawn="1"/>
        </p:nvSpPr>
        <p:spPr>
          <a:xfrm rot="664424">
            <a:off x="7972425" y="621465"/>
            <a:ext cx="3305175" cy="646331"/>
          </a:xfrm>
          <a:prstGeom prst="rect">
            <a:avLst/>
          </a:prstGeom>
          <a:solidFill>
            <a:schemeClr val="bg1">
              <a:lumMod val="95000"/>
            </a:schemeClr>
          </a:solidFill>
        </p:spPr>
        <p:txBody>
          <a:bodyPr wrap="square" rtlCol="0">
            <a:spAutoFit/>
          </a:bodyPr>
          <a:lstStyle/>
          <a:p>
            <a:pPr algn="ctr"/>
            <a:r>
              <a:rPr lang="en-US" dirty="0"/>
              <a:t>DELETE THIS SLIDE IN YOUR FINAL PRESENTATION</a:t>
            </a:r>
          </a:p>
        </p:txBody>
      </p:sp>
    </p:spTree>
    <p:extLst>
      <p:ext uri="{BB962C8B-B14F-4D97-AF65-F5344CB8AC3E}">
        <p14:creationId xmlns:p14="http://schemas.microsoft.com/office/powerpoint/2010/main" val="98932673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2"/>
          <p:cNvSpPr>
            <a:spLocks noGrp="1"/>
          </p:cNvSpPr>
          <p:nvPr>
            <p:ph idx="1"/>
          </p:nvPr>
        </p:nvSpPr>
        <p:spPr>
          <a:xfrm>
            <a:off x="738189" y="1524000"/>
            <a:ext cx="10715627" cy="41064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sp>
        <p:nvSpPr>
          <p:cNvPr id="13" name="Title 12">
            <a:extLst>
              <a:ext uri="{FF2B5EF4-FFF2-40B4-BE49-F238E27FC236}">
                <a16:creationId xmlns:a16="http://schemas.microsoft.com/office/drawing/2014/main" id="{C5415B20-894C-9F4F-8C45-42C9CA8DDC43}"/>
              </a:ext>
            </a:extLst>
          </p:cNvPr>
          <p:cNvSpPr>
            <a:spLocks noGrp="1"/>
          </p:cNvSpPr>
          <p:nvPr>
            <p:ph type="title"/>
          </p:nvPr>
        </p:nvSpPr>
        <p:spPr/>
        <p:txBody>
          <a:bodyPr/>
          <a:lstStyle>
            <a:lvl1pPr>
              <a:defRPr>
                <a:solidFill>
                  <a:srgbClr val="005288"/>
                </a:solidFill>
              </a:defRPr>
            </a:lvl1pPr>
          </a:lstStyle>
          <a:p>
            <a:r>
              <a:rPr lang="en-US"/>
              <a:t>Click to edit Master title style</a:t>
            </a:r>
          </a:p>
        </p:txBody>
      </p:sp>
      <p:sp>
        <p:nvSpPr>
          <p:cNvPr id="14" name="Slide Number Placeholder 7">
            <a:extLst>
              <a:ext uri="{FF2B5EF4-FFF2-40B4-BE49-F238E27FC236}">
                <a16:creationId xmlns:a16="http://schemas.microsoft.com/office/drawing/2014/main" id="{A4106D1A-06B2-FC45-A02C-546D1A72DA3A}"/>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a:p>
        </p:txBody>
      </p:sp>
    </p:spTree>
    <p:extLst>
      <p:ext uri="{BB962C8B-B14F-4D97-AF65-F5344CB8AC3E}">
        <p14:creationId xmlns:p14="http://schemas.microsoft.com/office/powerpoint/2010/main" val="2127618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Title 1"/>
          <p:cNvSpPr>
            <a:spLocks noGrp="1"/>
          </p:cNvSpPr>
          <p:nvPr>
            <p:ph type="ctrTitle" hasCustomPrompt="1"/>
          </p:nvPr>
        </p:nvSpPr>
        <p:spPr>
          <a:xfrm>
            <a:off x="1204149" y="2300174"/>
            <a:ext cx="9746075" cy="880064"/>
          </a:xfrm>
          <a:prstGeom prst="rect">
            <a:avLst/>
          </a:prstGeom>
        </p:spPr>
        <p:txBody>
          <a:bodyPr lIns="64251" tIns="32125" rIns="64251" bIns="32125"/>
          <a:lstStyle>
            <a:lvl1pPr algn="l">
              <a:lnSpc>
                <a:spcPts val="5000"/>
              </a:lnSpc>
              <a:spcBef>
                <a:spcPts val="7500"/>
              </a:spcBef>
              <a:spcAft>
                <a:spcPts val="0"/>
              </a:spcAft>
              <a:defRPr sz="4600" baseline="0">
                <a:solidFill>
                  <a:srgbClr val="005288"/>
                </a:solidFill>
              </a:defRPr>
            </a:lvl1pPr>
          </a:lstStyle>
          <a:p>
            <a:r>
              <a:rPr lang="en-US"/>
              <a:t>Click to add text</a:t>
            </a:r>
          </a:p>
        </p:txBody>
      </p:sp>
      <p:sp>
        <p:nvSpPr>
          <p:cNvPr id="22" name="Subtitle 2"/>
          <p:cNvSpPr>
            <a:spLocks noGrp="1"/>
          </p:cNvSpPr>
          <p:nvPr>
            <p:ph type="subTitle" idx="1" hasCustomPrompt="1"/>
          </p:nvPr>
        </p:nvSpPr>
        <p:spPr>
          <a:xfrm>
            <a:off x="1204152" y="3202727"/>
            <a:ext cx="9746073" cy="628365"/>
          </a:xfrm>
          <a:prstGeom prst="rect">
            <a:avLst/>
          </a:prstGeom>
        </p:spPr>
        <p:txBody>
          <a:bodyPr wrap="square" lIns="64251" tIns="32125" rIns="64251" bIns="32125">
            <a:spAutoFit/>
          </a:bodyPr>
          <a:lstStyle>
            <a:lvl1pPr marL="0" indent="0" algn="l">
              <a:lnSpc>
                <a:spcPts val="5000"/>
              </a:lnSpc>
              <a:spcBef>
                <a:spcPts val="2109"/>
              </a:spcBef>
              <a:buClr>
                <a:schemeClr val="tx2"/>
              </a:buClr>
              <a:buSzPct val="100000"/>
              <a:buFontTx/>
              <a:buNone/>
              <a:defRPr sz="2400" cap="none" baseline="0">
                <a:solidFill>
                  <a:srgbClr val="5A5B5D"/>
                </a:solidFill>
              </a:defRPr>
            </a:lvl1pPr>
            <a:lvl2pPr marL="321258" indent="0" algn="ctr">
              <a:buNone/>
              <a:defRPr>
                <a:solidFill>
                  <a:schemeClr val="tx1">
                    <a:tint val="75000"/>
                  </a:schemeClr>
                </a:solidFill>
              </a:defRPr>
            </a:lvl2pPr>
            <a:lvl3pPr marL="642519" indent="0" algn="ctr">
              <a:buNone/>
              <a:defRPr>
                <a:solidFill>
                  <a:schemeClr val="tx1">
                    <a:tint val="75000"/>
                  </a:schemeClr>
                </a:solidFill>
              </a:defRPr>
            </a:lvl3pPr>
            <a:lvl4pPr marL="963776" indent="0" algn="ctr">
              <a:buNone/>
              <a:defRPr>
                <a:solidFill>
                  <a:schemeClr val="tx1">
                    <a:tint val="75000"/>
                  </a:schemeClr>
                </a:solidFill>
              </a:defRPr>
            </a:lvl4pPr>
            <a:lvl5pPr marL="1285039" indent="0" algn="ctr">
              <a:buNone/>
              <a:defRPr>
                <a:solidFill>
                  <a:schemeClr val="tx1">
                    <a:tint val="75000"/>
                  </a:schemeClr>
                </a:solidFill>
              </a:defRPr>
            </a:lvl5pPr>
            <a:lvl6pPr marL="1606299" indent="0" algn="ctr">
              <a:buNone/>
              <a:defRPr>
                <a:solidFill>
                  <a:schemeClr val="tx1">
                    <a:tint val="75000"/>
                  </a:schemeClr>
                </a:solidFill>
              </a:defRPr>
            </a:lvl6pPr>
            <a:lvl7pPr marL="1927559" indent="0" algn="ctr">
              <a:buNone/>
              <a:defRPr>
                <a:solidFill>
                  <a:schemeClr val="tx1">
                    <a:tint val="75000"/>
                  </a:schemeClr>
                </a:solidFill>
              </a:defRPr>
            </a:lvl7pPr>
            <a:lvl8pPr marL="2248821" indent="0" algn="ctr">
              <a:buNone/>
              <a:defRPr>
                <a:solidFill>
                  <a:schemeClr val="tx1">
                    <a:tint val="75000"/>
                  </a:schemeClr>
                </a:solidFill>
              </a:defRPr>
            </a:lvl8pPr>
            <a:lvl9pPr marL="2570081" indent="0" algn="ctr">
              <a:buNone/>
              <a:defRPr>
                <a:solidFill>
                  <a:schemeClr val="tx1">
                    <a:tint val="75000"/>
                  </a:schemeClr>
                </a:solidFill>
              </a:defRPr>
            </a:lvl9pPr>
          </a:lstStyle>
          <a:p>
            <a:r>
              <a:rPr lang="en-US"/>
              <a:t>Click to add text</a:t>
            </a:r>
          </a:p>
        </p:txBody>
      </p:sp>
      <p:sp>
        <p:nvSpPr>
          <p:cNvPr id="8" name="Slide Number Placeholder 7">
            <a:extLst>
              <a:ext uri="{FF2B5EF4-FFF2-40B4-BE49-F238E27FC236}">
                <a16:creationId xmlns:a16="http://schemas.microsoft.com/office/drawing/2014/main" id="{2506CF50-EC7F-7045-8A7E-444D3AE99702}"/>
              </a:ext>
            </a:extLst>
          </p:cNvPr>
          <p:cNvSpPr>
            <a:spLocks noGrp="1"/>
          </p:cNvSpPr>
          <p:nvPr>
            <p:ph type="sldNum" sz="quarter" idx="12"/>
          </p:nvPr>
        </p:nvSpPr>
        <p:spPr/>
        <p:txBody>
          <a:bodyPr/>
          <a:lstStyle>
            <a:lvl1pPr>
              <a:defRPr>
                <a:solidFill>
                  <a:srgbClr val="5A5B5D"/>
                </a:solidFill>
              </a:defRPr>
            </a:lvl1pPr>
          </a:lstStyle>
          <a:p>
            <a:fld id="{8FCC257D-A786-9244-9E17-CE618C8B9275}" type="slidenum">
              <a:rPr lang="en-US" smtClean="0"/>
              <a:pPr/>
              <a:t>‹#›</a:t>
            </a:fld>
            <a:endParaRPr lang="en-US"/>
          </a:p>
        </p:txBody>
      </p:sp>
      <p:sp>
        <p:nvSpPr>
          <p:cNvPr id="9" name="Slide Number Placeholder 11">
            <a:extLst>
              <a:ext uri="{FF2B5EF4-FFF2-40B4-BE49-F238E27FC236}">
                <a16:creationId xmlns:a16="http://schemas.microsoft.com/office/drawing/2014/main" id="{F55905DA-9C4D-EE4A-8870-6FB2EB81F1D1}"/>
              </a:ext>
            </a:extLst>
          </p:cNvPr>
          <p:cNvSpPr txBox="1">
            <a:spLocks/>
          </p:cNvSpPr>
          <p:nvPr userDrawn="1"/>
        </p:nvSpPr>
        <p:spPr>
          <a:xfrm>
            <a:off x="10539413" y="6173791"/>
            <a:ext cx="91440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FCC257D-A786-9244-9E17-CE618C8B9275}" type="slidenum">
              <a:rPr lang="en-US" smtClean="0">
                <a:solidFill>
                  <a:srgbClr val="5A5B5D"/>
                </a:solidFill>
              </a:rPr>
              <a:pPr/>
              <a:t>‹#›</a:t>
            </a:fld>
            <a:endParaRPr lang="en-US">
              <a:solidFill>
                <a:srgbClr val="5A5B5D"/>
              </a:solidFill>
            </a:endParaRPr>
          </a:p>
        </p:txBody>
      </p:sp>
    </p:spTree>
    <p:extLst>
      <p:ext uri="{BB962C8B-B14F-4D97-AF65-F5344CB8AC3E}">
        <p14:creationId xmlns:p14="http://schemas.microsoft.com/office/powerpoint/2010/main" val="3945679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26018" y="1549400"/>
            <a:ext cx="5268383" cy="3994150"/>
          </a:xfrm>
          <a:prstGeom prst="rect">
            <a:avLst/>
          </a:prstGeom>
        </p:spPr>
        <p:txBody>
          <a:bodyPr/>
          <a:lstStyle>
            <a:lvl1pPr>
              <a:defRPr sz="2000"/>
            </a:lvl1pPr>
            <a:lvl2pPr>
              <a:spcBef>
                <a:spcPts val="1000"/>
              </a:spcBef>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a:t>
            </a:r>
          </a:p>
          <a:p>
            <a:pPr lvl="2"/>
            <a:r>
              <a:rPr lang="en-US"/>
              <a:t>Third level</a:t>
            </a:r>
          </a:p>
        </p:txBody>
      </p:sp>
      <p:sp>
        <p:nvSpPr>
          <p:cNvPr id="4" name="Content Placeholder 3"/>
          <p:cNvSpPr>
            <a:spLocks noGrp="1"/>
          </p:cNvSpPr>
          <p:nvPr>
            <p:ph sz="half" idx="2" hasCustomPrompt="1"/>
          </p:nvPr>
        </p:nvSpPr>
        <p:spPr>
          <a:xfrm>
            <a:off x="6314018" y="1549400"/>
            <a:ext cx="5268383" cy="3994150"/>
          </a:xfrm>
          <a:prstGeom prst="rect">
            <a:avLst/>
          </a:prstGeom>
        </p:spPr>
        <p:txBody>
          <a:bodyPr/>
          <a:lstStyle>
            <a:lvl1pPr>
              <a:defRPr sz="2000"/>
            </a:lvl1pPr>
            <a:lvl2pPr>
              <a:spcBef>
                <a:spcPts val="1000"/>
              </a:spcBef>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a:t>
            </a:r>
          </a:p>
          <a:p>
            <a:pPr lvl="2"/>
            <a:r>
              <a:rPr lang="en-US"/>
              <a:t>Third level</a:t>
            </a:r>
          </a:p>
        </p:txBody>
      </p:sp>
      <p:sp>
        <p:nvSpPr>
          <p:cNvPr id="8"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lvl1pPr>
              <a:defRPr>
                <a:solidFill>
                  <a:srgbClr val="005288"/>
                </a:solidFill>
              </a:defRPr>
            </a:lvl1pPr>
          </a:lstStyle>
          <a:p>
            <a:r>
              <a:rPr lang="en-US"/>
              <a:t>Click to edit master title style</a:t>
            </a:r>
          </a:p>
        </p:txBody>
      </p:sp>
      <p:sp>
        <p:nvSpPr>
          <p:cNvPr id="10" name="Slide Number Placeholder 11">
            <a:extLst>
              <a:ext uri="{FF2B5EF4-FFF2-40B4-BE49-F238E27FC236}">
                <a16:creationId xmlns:a16="http://schemas.microsoft.com/office/drawing/2014/main" id="{3E4F6407-0B13-BA4A-9466-7F50E80E5943}"/>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a:p>
        </p:txBody>
      </p:sp>
    </p:spTree>
    <p:extLst>
      <p:ext uri="{BB962C8B-B14F-4D97-AF65-F5344CB8AC3E}">
        <p14:creationId xmlns:p14="http://schemas.microsoft.com/office/powerpoint/2010/main" val="1399613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umbered list">
    <p:spTree>
      <p:nvGrpSpPr>
        <p:cNvPr id="1" name=""/>
        <p:cNvGrpSpPr/>
        <p:nvPr/>
      </p:nvGrpSpPr>
      <p:grpSpPr>
        <a:xfrm>
          <a:off x="0" y="0"/>
          <a:ext cx="0" cy="0"/>
          <a:chOff x="0" y="0"/>
          <a:chExt cx="0" cy="0"/>
        </a:xfrm>
      </p:grpSpPr>
      <p:sp>
        <p:nvSpPr>
          <p:cNvPr id="24" name="Content Placeholder 2"/>
          <p:cNvSpPr>
            <a:spLocks noGrp="1"/>
          </p:cNvSpPr>
          <p:nvPr>
            <p:ph sz="half" idx="1" hasCustomPrompt="1"/>
          </p:nvPr>
        </p:nvSpPr>
        <p:spPr>
          <a:xfrm>
            <a:off x="738193" y="1549400"/>
            <a:ext cx="10715625" cy="4022725"/>
          </a:xfrm>
          <a:prstGeom prst="rect">
            <a:avLst/>
          </a:prstGeom>
        </p:spPr>
        <p:txBody>
          <a:bodyPr/>
          <a:lstStyle>
            <a:lvl1pPr marL="452628" indent="-457200">
              <a:buClr>
                <a:srgbClr val="101820"/>
              </a:buClr>
              <a:buFont typeface="+mj-lt"/>
              <a:buAutoNum type="arabicPeriod"/>
              <a:defRPr sz="2000">
                <a:solidFill>
                  <a:srgbClr val="101820"/>
                </a:solidFill>
              </a:defRPr>
            </a:lvl1pPr>
            <a:lvl2pPr marL="800100" indent="-342900">
              <a:spcBef>
                <a:spcPts val="1000"/>
              </a:spcBef>
              <a:buClr>
                <a:srgbClr val="101820"/>
              </a:buClr>
              <a:buSzPct val="100000"/>
              <a:buFont typeface="+mj-lt"/>
              <a:buAutoNum type="alphaLcPeriod"/>
              <a:defRPr sz="1800">
                <a:solidFill>
                  <a:srgbClr val="101820"/>
                </a:solidFill>
              </a:defRPr>
            </a:lvl2pPr>
            <a:lvl3pPr marL="1143000" indent="-228600">
              <a:spcBef>
                <a:spcPts val="1000"/>
              </a:spcBef>
              <a:buFont typeface="Wingdings" charset="2"/>
              <a:buChar char="§"/>
              <a:defRPr sz="1600">
                <a:solidFill>
                  <a:srgbClr val="101820"/>
                </a:solidFill>
              </a:defRPr>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a:t>
            </a:r>
          </a:p>
          <a:p>
            <a:pPr lvl="2"/>
            <a:r>
              <a:rPr lang="en-US"/>
              <a:t>Third level</a:t>
            </a:r>
          </a:p>
        </p:txBody>
      </p:sp>
      <p:sp>
        <p:nvSpPr>
          <p:cNvPr id="7"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lvl1pPr>
              <a:defRPr>
                <a:solidFill>
                  <a:srgbClr val="005288"/>
                </a:solidFill>
              </a:defRPr>
            </a:lvl1pPr>
          </a:lstStyle>
          <a:p>
            <a:r>
              <a:rPr lang="en-US"/>
              <a:t>Click to edit master title style</a:t>
            </a:r>
          </a:p>
        </p:txBody>
      </p:sp>
      <p:sp>
        <p:nvSpPr>
          <p:cNvPr id="9" name="Slide Number Placeholder 11">
            <a:extLst>
              <a:ext uri="{FF2B5EF4-FFF2-40B4-BE49-F238E27FC236}">
                <a16:creationId xmlns:a16="http://schemas.microsoft.com/office/drawing/2014/main" id="{838FB658-3138-B140-B7C4-A803FE883350}"/>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a:p>
        </p:txBody>
      </p:sp>
    </p:spTree>
    <p:extLst>
      <p:ext uri="{BB962C8B-B14F-4D97-AF65-F5344CB8AC3E}">
        <p14:creationId xmlns:p14="http://schemas.microsoft.com/office/powerpoint/2010/main" val="1769424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Pr>
        <a:solidFill>
          <a:srgbClr val="005288"/>
        </a:solidFill>
        <a:effectLst/>
      </p:bgPr>
    </p:bg>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C5259B2E-2FEF-A64F-8760-8691A70A60EE}"/>
              </a:ext>
            </a:extLst>
          </p:cNvPr>
          <p:cNvSpPr>
            <a:spLocks noGrp="1"/>
          </p:cNvSpPr>
          <p:nvPr>
            <p:ph type="title" hasCustomPrompt="1"/>
          </p:nvPr>
        </p:nvSpPr>
        <p:spPr>
          <a:xfrm>
            <a:off x="738189" y="2579484"/>
            <a:ext cx="10715627" cy="743347"/>
          </a:xfrm>
        </p:spPr>
        <p:txBody>
          <a:bodyPr>
            <a:normAutofit/>
          </a:bodyPr>
          <a:lstStyle>
            <a:lvl1pPr>
              <a:defRPr sz="4000" b="0">
                <a:solidFill>
                  <a:schemeClr val="bg1"/>
                </a:solidFill>
                <a:latin typeface="+mj-lt"/>
                <a:cs typeface="Arial"/>
              </a:defRPr>
            </a:lvl1pPr>
          </a:lstStyle>
          <a:p>
            <a:r>
              <a:rPr lang="en-US"/>
              <a:t>Divider slide</a:t>
            </a:r>
          </a:p>
        </p:txBody>
      </p:sp>
      <p:sp>
        <p:nvSpPr>
          <p:cNvPr id="9" name="Text Placeholder 5">
            <a:extLst>
              <a:ext uri="{FF2B5EF4-FFF2-40B4-BE49-F238E27FC236}">
                <a16:creationId xmlns:a16="http://schemas.microsoft.com/office/drawing/2014/main" id="{F0C131CE-4E30-DE4B-AB8A-A8FD12FA2819}"/>
              </a:ext>
            </a:extLst>
          </p:cNvPr>
          <p:cNvSpPr>
            <a:spLocks noGrp="1"/>
          </p:cNvSpPr>
          <p:nvPr>
            <p:ph type="body" sz="quarter" idx="10"/>
          </p:nvPr>
        </p:nvSpPr>
        <p:spPr>
          <a:xfrm>
            <a:off x="745067" y="3310128"/>
            <a:ext cx="10708748" cy="1148366"/>
          </a:xfrm>
        </p:spPr>
        <p:txBody>
          <a:bodyPr>
            <a:normAutofit/>
          </a:bodyPr>
          <a:lstStyle>
            <a:lvl1pPr marL="0" indent="0">
              <a:buNone/>
              <a:defRPr sz="1600">
                <a:solidFill>
                  <a:schemeClr val="bg1"/>
                </a:solidFill>
                <a:latin typeface="+mj-lt"/>
                <a:cs typeface="Arial"/>
              </a:defRPr>
            </a:lvl1pPr>
          </a:lstStyle>
          <a:p>
            <a:pPr lvl="0"/>
            <a:r>
              <a:rPr lang="en-US"/>
              <a:t>Click to edit Master text styles</a:t>
            </a:r>
          </a:p>
        </p:txBody>
      </p:sp>
    </p:spTree>
    <p:extLst>
      <p:ext uri="{BB962C8B-B14F-4D97-AF65-F5344CB8AC3E}">
        <p14:creationId xmlns:p14="http://schemas.microsoft.com/office/powerpoint/2010/main" val="85308409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struction Slide">
    <p:bg>
      <p:bgPr>
        <a:solidFill>
          <a:srgbClr val="005288"/>
        </a:solidFill>
        <a:effectLst/>
      </p:bgPr>
    </p:bg>
    <p:spTree>
      <p:nvGrpSpPr>
        <p:cNvPr id="1" name=""/>
        <p:cNvGrpSpPr/>
        <p:nvPr/>
      </p:nvGrpSpPr>
      <p:grpSpPr>
        <a:xfrm>
          <a:off x="0" y="0"/>
          <a:ext cx="0" cy="0"/>
          <a:chOff x="0" y="0"/>
          <a:chExt cx="0" cy="0"/>
        </a:xfrm>
      </p:grpSpPr>
      <p:sp>
        <p:nvSpPr>
          <p:cNvPr id="8" name="Text Placeholder 2"/>
          <p:cNvSpPr>
            <a:spLocks noGrp="1"/>
          </p:cNvSpPr>
          <p:nvPr>
            <p:ph idx="1"/>
          </p:nvPr>
        </p:nvSpPr>
        <p:spPr>
          <a:xfrm>
            <a:off x="738189" y="1524000"/>
            <a:ext cx="10715627" cy="4106412"/>
          </a:xfrm>
          <a:prstGeom prst="rect">
            <a:avLst/>
          </a:prstGeom>
        </p:spPr>
        <p:txBody>
          <a:bodyPr vert="horz" lIns="91440" tIns="45720" rIns="91440" bIns="45720" rtlCol="0">
            <a:normAutofit/>
          </a:bodyPr>
          <a:lstStyle>
            <a:lvl1pPr>
              <a:defRPr>
                <a:solidFill>
                  <a:schemeClr val="bg1"/>
                </a:solidFill>
              </a:defRPr>
            </a:lvl1pPr>
            <a:lvl2pPr>
              <a:defRPr>
                <a:solidFill>
                  <a:schemeClr val="bg1"/>
                </a:solidFill>
              </a:defRPr>
            </a:lvl2pPr>
            <a:lvl3pPr>
              <a:defRPr>
                <a:solidFill>
                  <a:schemeClr val="bg1"/>
                </a:solidFill>
              </a:defRPr>
            </a:lvl3pPr>
          </a:lstStyle>
          <a:p>
            <a:pPr lvl="0"/>
            <a:r>
              <a:rPr lang="en-US"/>
              <a:t>Click to edit master text styles</a:t>
            </a:r>
          </a:p>
          <a:p>
            <a:pPr lvl="1"/>
            <a:r>
              <a:rPr lang="en-US"/>
              <a:t>Second level</a:t>
            </a:r>
          </a:p>
          <a:p>
            <a:pPr lvl="2"/>
            <a:r>
              <a:rPr lang="en-US"/>
              <a:t>Third level</a:t>
            </a:r>
          </a:p>
        </p:txBody>
      </p:sp>
      <p:sp>
        <p:nvSpPr>
          <p:cNvPr id="13" name="Title 12">
            <a:extLst>
              <a:ext uri="{FF2B5EF4-FFF2-40B4-BE49-F238E27FC236}">
                <a16:creationId xmlns:a16="http://schemas.microsoft.com/office/drawing/2014/main" id="{C5415B20-894C-9F4F-8C45-42C9CA8DDC43}"/>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87826585-800F-4137-94B1-E9DEC8FC1A6F}"/>
              </a:ext>
            </a:extLst>
          </p:cNvPr>
          <p:cNvSpPr>
            <a:spLocks noGrp="1"/>
          </p:cNvSpPr>
          <p:nvPr>
            <p:ph type="body" sz="quarter" idx="10"/>
          </p:nvPr>
        </p:nvSpPr>
        <p:spPr>
          <a:xfrm rot="178745">
            <a:off x="8467344" y="393192"/>
            <a:ext cx="3401568" cy="6492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232224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2"/>
          <p:cNvSpPr>
            <a:spLocks noGrp="1"/>
          </p:cNvSpPr>
          <p:nvPr>
            <p:ph idx="1"/>
          </p:nvPr>
        </p:nvSpPr>
        <p:spPr>
          <a:xfrm>
            <a:off x="738189" y="1524000"/>
            <a:ext cx="10715627" cy="41064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sp>
        <p:nvSpPr>
          <p:cNvPr id="13" name="Title 12">
            <a:extLst>
              <a:ext uri="{FF2B5EF4-FFF2-40B4-BE49-F238E27FC236}">
                <a16:creationId xmlns:a16="http://schemas.microsoft.com/office/drawing/2014/main" id="{C5415B20-894C-9F4F-8C45-42C9CA8DDC43}"/>
              </a:ext>
            </a:extLst>
          </p:cNvPr>
          <p:cNvSpPr>
            <a:spLocks noGrp="1"/>
          </p:cNvSpPr>
          <p:nvPr>
            <p:ph type="title"/>
          </p:nvPr>
        </p:nvSpPr>
        <p:spPr/>
        <p:txBody>
          <a:bodyPr/>
          <a:lstStyle>
            <a:lvl1pPr>
              <a:defRPr>
                <a:solidFill>
                  <a:srgbClr val="005288"/>
                </a:solidFill>
              </a:defRPr>
            </a:lvl1pPr>
          </a:lstStyle>
          <a:p>
            <a:r>
              <a:rPr lang="en-US"/>
              <a:t>Click to edit Master title style</a:t>
            </a:r>
          </a:p>
        </p:txBody>
      </p:sp>
      <p:sp>
        <p:nvSpPr>
          <p:cNvPr id="14" name="Slide Number Placeholder 7">
            <a:extLst>
              <a:ext uri="{FF2B5EF4-FFF2-40B4-BE49-F238E27FC236}">
                <a16:creationId xmlns:a16="http://schemas.microsoft.com/office/drawing/2014/main" id="{A4106D1A-06B2-FC45-A02C-546D1A72DA3A}"/>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a:p>
        </p:txBody>
      </p:sp>
    </p:spTree>
    <p:extLst>
      <p:ext uri="{BB962C8B-B14F-4D97-AF65-F5344CB8AC3E}">
        <p14:creationId xmlns:p14="http://schemas.microsoft.com/office/powerpoint/2010/main" val="31139746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Title 1"/>
          <p:cNvSpPr>
            <a:spLocks noGrp="1"/>
          </p:cNvSpPr>
          <p:nvPr>
            <p:ph type="ctrTitle" hasCustomPrompt="1"/>
          </p:nvPr>
        </p:nvSpPr>
        <p:spPr>
          <a:xfrm>
            <a:off x="1204149" y="2300174"/>
            <a:ext cx="9746075" cy="880064"/>
          </a:xfrm>
          <a:prstGeom prst="rect">
            <a:avLst/>
          </a:prstGeom>
        </p:spPr>
        <p:txBody>
          <a:bodyPr lIns="64251" tIns="32125" rIns="64251" bIns="32125"/>
          <a:lstStyle>
            <a:lvl1pPr algn="l">
              <a:lnSpc>
                <a:spcPts val="5000"/>
              </a:lnSpc>
              <a:spcBef>
                <a:spcPts val="7500"/>
              </a:spcBef>
              <a:spcAft>
                <a:spcPts val="0"/>
              </a:spcAft>
              <a:defRPr sz="4600" baseline="0">
                <a:solidFill>
                  <a:srgbClr val="005288"/>
                </a:solidFill>
              </a:defRPr>
            </a:lvl1pPr>
          </a:lstStyle>
          <a:p>
            <a:r>
              <a:rPr lang="en-US"/>
              <a:t>Click to add text</a:t>
            </a:r>
          </a:p>
        </p:txBody>
      </p:sp>
      <p:sp>
        <p:nvSpPr>
          <p:cNvPr id="22" name="Subtitle 2"/>
          <p:cNvSpPr>
            <a:spLocks noGrp="1"/>
          </p:cNvSpPr>
          <p:nvPr>
            <p:ph type="subTitle" idx="1" hasCustomPrompt="1"/>
          </p:nvPr>
        </p:nvSpPr>
        <p:spPr>
          <a:xfrm>
            <a:off x="1204152" y="3202727"/>
            <a:ext cx="9746073" cy="663759"/>
          </a:xfrm>
          <a:prstGeom prst="rect">
            <a:avLst/>
          </a:prstGeom>
        </p:spPr>
        <p:txBody>
          <a:bodyPr wrap="square" lIns="64251" tIns="32125" rIns="64251" bIns="32125">
            <a:spAutoFit/>
          </a:bodyPr>
          <a:lstStyle>
            <a:lvl1pPr marL="0" indent="0" algn="l">
              <a:lnSpc>
                <a:spcPts val="5000"/>
              </a:lnSpc>
              <a:spcBef>
                <a:spcPts val="2109"/>
              </a:spcBef>
              <a:buClr>
                <a:schemeClr val="tx2"/>
              </a:buClr>
              <a:buSzPct val="100000"/>
              <a:buFontTx/>
              <a:buNone/>
              <a:defRPr sz="3600" cap="none" baseline="0">
                <a:solidFill>
                  <a:srgbClr val="5A5B5D"/>
                </a:solidFill>
              </a:defRPr>
            </a:lvl1pPr>
            <a:lvl2pPr marL="321258" indent="0" algn="ctr">
              <a:buNone/>
              <a:defRPr>
                <a:solidFill>
                  <a:schemeClr val="tx1">
                    <a:tint val="75000"/>
                  </a:schemeClr>
                </a:solidFill>
              </a:defRPr>
            </a:lvl2pPr>
            <a:lvl3pPr marL="642519" indent="0" algn="ctr">
              <a:buNone/>
              <a:defRPr>
                <a:solidFill>
                  <a:schemeClr val="tx1">
                    <a:tint val="75000"/>
                  </a:schemeClr>
                </a:solidFill>
              </a:defRPr>
            </a:lvl3pPr>
            <a:lvl4pPr marL="963776" indent="0" algn="ctr">
              <a:buNone/>
              <a:defRPr>
                <a:solidFill>
                  <a:schemeClr val="tx1">
                    <a:tint val="75000"/>
                  </a:schemeClr>
                </a:solidFill>
              </a:defRPr>
            </a:lvl4pPr>
            <a:lvl5pPr marL="1285039" indent="0" algn="ctr">
              <a:buNone/>
              <a:defRPr>
                <a:solidFill>
                  <a:schemeClr val="tx1">
                    <a:tint val="75000"/>
                  </a:schemeClr>
                </a:solidFill>
              </a:defRPr>
            </a:lvl5pPr>
            <a:lvl6pPr marL="1606299" indent="0" algn="ctr">
              <a:buNone/>
              <a:defRPr>
                <a:solidFill>
                  <a:schemeClr val="tx1">
                    <a:tint val="75000"/>
                  </a:schemeClr>
                </a:solidFill>
              </a:defRPr>
            </a:lvl6pPr>
            <a:lvl7pPr marL="1927559" indent="0" algn="ctr">
              <a:buNone/>
              <a:defRPr>
                <a:solidFill>
                  <a:schemeClr val="tx1">
                    <a:tint val="75000"/>
                  </a:schemeClr>
                </a:solidFill>
              </a:defRPr>
            </a:lvl7pPr>
            <a:lvl8pPr marL="2248821" indent="0" algn="ctr">
              <a:buNone/>
              <a:defRPr>
                <a:solidFill>
                  <a:schemeClr val="tx1">
                    <a:tint val="75000"/>
                  </a:schemeClr>
                </a:solidFill>
              </a:defRPr>
            </a:lvl8pPr>
            <a:lvl9pPr marL="2570081" indent="0" algn="ctr">
              <a:buNone/>
              <a:defRPr>
                <a:solidFill>
                  <a:schemeClr val="tx1">
                    <a:tint val="75000"/>
                  </a:schemeClr>
                </a:solidFill>
              </a:defRPr>
            </a:lvl9pPr>
          </a:lstStyle>
          <a:p>
            <a:r>
              <a:rPr lang="en-US"/>
              <a:t>Click to add text</a:t>
            </a:r>
          </a:p>
        </p:txBody>
      </p:sp>
      <p:sp>
        <p:nvSpPr>
          <p:cNvPr id="8" name="Slide Number Placeholder 7">
            <a:extLst>
              <a:ext uri="{FF2B5EF4-FFF2-40B4-BE49-F238E27FC236}">
                <a16:creationId xmlns:a16="http://schemas.microsoft.com/office/drawing/2014/main" id="{2506CF50-EC7F-7045-8A7E-444D3AE99702}"/>
              </a:ext>
            </a:extLst>
          </p:cNvPr>
          <p:cNvSpPr>
            <a:spLocks noGrp="1"/>
          </p:cNvSpPr>
          <p:nvPr>
            <p:ph type="sldNum" sz="quarter" idx="12"/>
          </p:nvPr>
        </p:nvSpPr>
        <p:spPr/>
        <p:txBody>
          <a:bodyPr/>
          <a:lstStyle>
            <a:lvl1pPr>
              <a:defRPr>
                <a:solidFill>
                  <a:srgbClr val="5A5B5D"/>
                </a:solidFill>
              </a:defRPr>
            </a:lvl1pPr>
          </a:lstStyle>
          <a:p>
            <a:fld id="{8FCC257D-A786-9244-9E17-CE618C8B9275}" type="slidenum">
              <a:rPr lang="en-US" smtClean="0"/>
              <a:pPr/>
              <a:t>‹#›</a:t>
            </a:fld>
            <a:endParaRPr lang="en-US"/>
          </a:p>
        </p:txBody>
      </p:sp>
      <p:sp>
        <p:nvSpPr>
          <p:cNvPr id="9" name="Slide Number Placeholder 11">
            <a:extLst>
              <a:ext uri="{FF2B5EF4-FFF2-40B4-BE49-F238E27FC236}">
                <a16:creationId xmlns:a16="http://schemas.microsoft.com/office/drawing/2014/main" id="{F55905DA-9C4D-EE4A-8870-6FB2EB81F1D1}"/>
              </a:ext>
            </a:extLst>
          </p:cNvPr>
          <p:cNvSpPr txBox="1">
            <a:spLocks/>
          </p:cNvSpPr>
          <p:nvPr userDrawn="1"/>
        </p:nvSpPr>
        <p:spPr>
          <a:xfrm>
            <a:off x="10539413" y="6173791"/>
            <a:ext cx="91440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FCC257D-A786-9244-9E17-CE618C8B9275}" type="slidenum">
              <a:rPr lang="en-US" smtClean="0">
                <a:solidFill>
                  <a:srgbClr val="5A5B5D"/>
                </a:solidFill>
              </a:rPr>
              <a:pPr/>
              <a:t>‹#›</a:t>
            </a:fld>
            <a:endParaRPr lang="en-US">
              <a:solidFill>
                <a:srgbClr val="5A5B5D"/>
              </a:solidFill>
            </a:endParaRPr>
          </a:p>
        </p:txBody>
      </p:sp>
    </p:spTree>
    <p:extLst>
      <p:ext uri="{BB962C8B-B14F-4D97-AF65-F5344CB8AC3E}">
        <p14:creationId xmlns:p14="http://schemas.microsoft.com/office/powerpoint/2010/main" val="15188212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26018" y="1549400"/>
            <a:ext cx="5268383" cy="3994150"/>
          </a:xfrm>
          <a:prstGeom prst="rect">
            <a:avLst/>
          </a:prstGeom>
        </p:spPr>
        <p:txBody>
          <a:bodyPr/>
          <a:lstStyle>
            <a:lvl1pPr>
              <a:defRPr sz="2000"/>
            </a:lvl1pPr>
            <a:lvl2pPr>
              <a:spcBef>
                <a:spcPts val="1000"/>
              </a:spcBef>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a:t>
            </a:r>
          </a:p>
          <a:p>
            <a:pPr lvl="2"/>
            <a:r>
              <a:rPr lang="en-US"/>
              <a:t>Third level</a:t>
            </a:r>
          </a:p>
        </p:txBody>
      </p:sp>
      <p:sp>
        <p:nvSpPr>
          <p:cNvPr id="4" name="Content Placeholder 3"/>
          <p:cNvSpPr>
            <a:spLocks noGrp="1"/>
          </p:cNvSpPr>
          <p:nvPr>
            <p:ph sz="half" idx="2" hasCustomPrompt="1"/>
          </p:nvPr>
        </p:nvSpPr>
        <p:spPr>
          <a:xfrm>
            <a:off x="6314018" y="1549400"/>
            <a:ext cx="5268383" cy="3994150"/>
          </a:xfrm>
          <a:prstGeom prst="rect">
            <a:avLst/>
          </a:prstGeom>
        </p:spPr>
        <p:txBody>
          <a:bodyPr/>
          <a:lstStyle>
            <a:lvl1pPr>
              <a:defRPr sz="2000"/>
            </a:lvl1pPr>
            <a:lvl2pPr>
              <a:spcBef>
                <a:spcPts val="1000"/>
              </a:spcBef>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a:t>
            </a:r>
          </a:p>
          <a:p>
            <a:pPr lvl="2"/>
            <a:r>
              <a:rPr lang="en-US"/>
              <a:t>Third level</a:t>
            </a:r>
          </a:p>
        </p:txBody>
      </p:sp>
      <p:sp>
        <p:nvSpPr>
          <p:cNvPr id="8"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lvl1pPr>
              <a:defRPr>
                <a:solidFill>
                  <a:srgbClr val="005288"/>
                </a:solidFill>
              </a:defRPr>
            </a:lvl1pPr>
          </a:lstStyle>
          <a:p>
            <a:r>
              <a:rPr lang="en-US"/>
              <a:t>Click to edit master title style</a:t>
            </a:r>
          </a:p>
        </p:txBody>
      </p:sp>
      <p:sp>
        <p:nvSpPr>
          <p:cNvPr id="10" name="Slide Number Placeholder 11">
            <a:extLst>
              <a:ext uri="{FF2B5EF4-FFF2-40B4-BE49-F238E27FC236}">
                <a16:creationId xmlns:a16="http://schemas.microsoft.com/office/drawing/2014/main" id="{3E4F6407-0B13-BA4A-9466-7F50E80E5943}"/>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a:p>
        </p:txBody>
      </p:sp>
    </p:spTree>
    <p:extLst>
      <p:ext uri="{BB962C8B-B14F-4D97-AF65-F5344CB8AC3E}">
        <p14:creationId xmlns:p14="http://schemas.microsoft.com/office/powerpoint/2010/main" val="189194103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mbered list">
    <p:spTree>
      <p:nvGrpSpPr>
        <p:cNvPr id="1" name=""/>
        <p:cNvGrpSpPr/>
        <p:nvPr/>
      </p:nvGrpSpPr>
      <p:grpSpPr>
        <a:xfrm>
          <a:off x="0" y="0"/>
          <a:ext cx="0" cy="0"/>
          <a:chOff x="0" y="0"/>
          <a:chExt cx="0" cy="0"/>
        </a:xfrm>
      </p:grpSpPr>
      <p:sp>
        <p:nvSpPr>
          <p:cNvPr id="24" name="Content Placeholder 2"/>
          <p:cNvSpPr>
            <a:spLocks noGrp="1"/>
          </p:cNvSpPr>
          <p:nvPr>
            <p:ph sz="half" idx="1" hasCustomPrompt="1"/>
          </p:nvPr>
        </p:nvSpPr>
        <p:spPr>
          <a:xfrm>
            <a:off x="738193" y="1549400"/>
            <a:ext cx="10715625" cy="4022725"/>
          </a:xfrm>
          <a:prstGeom prst="rect">
            <a:avLst/>
          </a:prstGeom>
        </p:spPr>
        <p:txBody>
          <a:bodyPr/>
          <a:lstStyle>
            <a:lvl1pPr marL="452628" indent="-457200">
              <a:buClr>
                <a:srgbClr val="101820"/>
              </a:buClr>
              <a:buFont typeface="+mj-lt"/>
              <a:buAutoNum type="arabicPeriod"/>
              <a:defRPr sz="2000">
                <a:solidFill>
                  <a:srgbClr val="101820"/>
                </a:solidFill>
              </a:defRPr>
            </a:lvl1pPr>
            <a:lvl2pPr marL="800100" indent="-342900">
              <a:spcBef>
                <a:spcPts val="1000"/>
              </a:spcBef>
              <a:buClr>
                <a:srgbClr val="101820"/>
              </a:buClr>
              <a:buSzPct val="100000"/>
              <a:buFont typeface="+mj-lt"/>
              <a:buAutoNum type="alphaLcPeriod"/>
              <a:defRPr sz="1800">
                <a:solidFill>
                  <a:srgbClr val="101820"/>
                </a:solidFill>
              </a:defRPr>
            </a:lvl2pPr>
            <a:lvl3pPr marL="1143000" indent="-228600">
              <a:spcBef>
                <a:spcPts val="1000"/>
              </a:spcBef>
              <a:buFont typeface="Wingdings" charset="2"/>
              <a:buChar char="§"/>
              <a:defRPr sz="1600">
                <a:solidFill>
                  <a:srgbClr val="101820"/>
                </a:solidFill>
              </a:defRPr>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a:t>
            </a:r>
          </a:p>
          <a:p>
            <a:pPr lvl="2"/>
            <a:r>
              <a:rPr lang="en-US"/>
              <a:t>Third level</a:t>
            </a:r>
          </a:p>
        </p:txBody>
      </p:sp>
      <p:sp>
        <p:nvSpPr>
          <p:cNvPr id="7"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lvl1pPr>
              <a:defRPr>
                <a:solidFill>
                  <a:srgbClr val="005288"/>
                </a:solidFill>
              </a:defRPr>
            </a:lvl1pPr>
          </a:lstStyle>
          <a:p>
            <a:r>
              <a:rPr lang="en-US"/>
              <a:t>Click to edit master title style</a:t>
            </a:r>
          </a:p>
        </p:txBody>
      </p:sp>
      <p:sp>
        <p:nvSpPr>
          <p:cNvPr id="9" name="Slide Number Placeholder 11">
            <a:extLst>
              <a:ext uri="{FF2B5EF4-FFF2-40B4-BE49-F238E27FC236}">
                <a16:creationId xmlns:a16="http://schemas.microsoft.com/office/drawing/2014/main" id="{838FB658-3138-B140-B7C4-A803FE883350}"/>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a:p>
        </p:txBody>
      </p:sp>
    </p:spTree>
    <p:extLst>
      <p:ext uri="{BB962C8B-B14F-4D97-AF65-F5344CB8AC3E}">
        <p14:creationId xmlns:p14="http://schemas.microsoft.com/office/powerpoint/2010/main" val="317789632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Instruction Slide">
    <p:bg>
      <p:bgPr>
        <a:solidFill>
          <a:srgbClr val="005288"/>
        </a:solidFill>
        <a:effectLst/>
      </p:bgPr>
    </p:bg>
    <p:spTree>
      <p:nvGrpSpPr>
        <p:cNvPr id="1" name=""/>
        <p:cNvGrpSpPr/>
        <p:nvPr/>
      </p:nvGrpSpPr>
      <p:grpSpPr>
        <a:xfrm>
          <a:off x="0" y="0"/>
          <a:ext cx="0" cy="0"/>
          <a:chOff x="0" y="0"/>
          <a:chExt cx="0" cy="0"/>
        </a:xfrm>
      </p:grpSpPr>
      <p:sp>
        <p:nvSpPr>
          <p:cNvPr id="8" name="Text Placeholder 2"/>
          <p:cNvSpPr>
            <a:spLocks noGrp="1"/>
          </p:cNvSpPr>
          <p:nvPr>
            <p:ph idx="1"/>
          </p:nvPr>
        </p:nvSpPr>
        <p:spPr>
          <a:xfrm>
            <a:off x="738189" y="1523999"/>
            <a:ext cx="10715627" cy="4810125"/>
          </a:xfrm>
          <a:prstGeom prst="rect">
            <a:avLst/>
          </a:prstGeom>
        </p:spPr>
        <p:txBody>
          <a:bodyPr vert="horz" lIns="91440" tIns="45720" rIns="91440" bIns="45720" rtlCol="0">
            <a:normAutofit/>
          </a:bodyPr>
          <a:lstStyle>
            <a:lvl1pPr>
              <a:buClr>
                <a:schemeClr val="bg1"/>
              </a:buClr>
              <a:defRPr>
                <a:solidFill>
                  <a:schemeClr val="bg1"/>
                </a:solidFill>
              </a:defRPr>
            </a:lvl1pPr>
            <a:lvl2pPr>
              <a:buClr>
                <a:schemeClr val="bg1"/>
              </a:buClr>
              <a:defRPr>
                <a:solidFill>
                  <a:schemeClr val="bg1"/>
                </a:solidFill>
              </a:defRPr>
            </a:lvl2pPr>
            <a:lvl3pPr>
              <a:defRPr>
                <a:solidFill>
                  <a:schemeClr val="bg1"/>
                </a:solidFill>
              </a:defRPr>
            </a:lvl3pPr>
          </a:lstStyle>
          <a:p>
            <a:pPr lvl="0"/>
            <a:r>
              <a:rPr lang="en-US"/>
              <a:t>Click to edit master text styles</a:t>
            </a:r>
          </a:p>
          <a:p>
            <a:pPr lvl="1"/>
            <a:r>
              <a:rPr lang="en-US"/>
              <a:t>Second level</a:t>
            </a:r>
          </a:p>
          <a:p>
            <a:pPr lvl="2"/>
            <a:r>
              <a:rPr lang="en-US"/>
              <a:t>Third level</a:t>
            </a:r>
          </a:p>
        </p:txBody>
      </p:sp>
      <p:sp>
        <p:nvSpPr>
          <p:cNvPr id="13" name="Title 12">
            <a:extLst>
              <a:ext uri="{FF2B5EF4-FFF2-40B4-BE49-F238E27FC236}">
                <a16:creationId xmlns:a16="http://schemas.microsoft.com/office/drawing/2014/main" id="{C5415B20-894C-9F4F-8C45-42C9CA8DDC43}"/>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2" name="TextBox 1">
            <a:extLst>
              <a:ext uri="{FF2B5EF4-FFF2-40B4-BE49-F238E27FC236}">
                <a16:creationId xmlns:a16="http://schemas.microsoft.com/office/drawing/2014/main" id="{2BD13A86-B5D0-4F1D-AC35-A2426E8B4CF1}"/>
              </a:ext>
            </a:extLst>
          </p:cNvPr>
          <p:cNvSpPr txBox="1"/>
          <p:nvPr userDrawn="1"/>
        </p:nvSpPr>
        <p:spPr>
          <a:xfrm rot="664424">
            <a:off x="7972425" y="621465"/>
            <a:ext cx="3305175" cy="646331"/>
          </a:xfrm>
          <a:prstGeom prst="rect">
            <a:avLst/>
          </a:prstGeom>
          <a:solidFill>
            <a:schemeClr val="bg1">
              <a:lumMod val="95000"/>
            </a:schemeClr>
          </a:solidFill>
        </p:spPr>
        <p:txBody>
          <a:bodyPr wrap="square" rtlCol="0">
            <a:spAutoFit/>
          </a:bodyPr>
          <a:lstStyle/>
          <a:p>
            <a:pPr algn="ctr"/>
            <a:r>
              <a:rPr lang="en-US" dirty="0"/>
              <a:t>DELETE THIS SLIDE IN YOUR FINAL PRESENTATION</a:t>
            </a:r>
          </a:p>
        </p:txBody>
      </p:sp>
    </p:spTree>
    <p:extLst>
      <p:ext uri="{BB962C8B-B14F-4D97-AF65-F5344CB8AC3E}">
        <p14:creationId xmlns:p14="http://schemas.microsoft.com/office/powerpoint/2010/main" val="245880919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 (low ink)">
    <p:spTree>
      <p:nvGrpSpPr>
        <p:cNvPr id="1" name=""/>
        <p:cNvGrpSpPr/>
        <p:nvPr/>
      </p:nvGrpSpPr>
      <p:grpSpPr>
        <a:xfrm>
          <a:off x="0" y="0"/>
          <a:ext cx="0" cy="0"/>
          <a:chOff x="0" y="0"/>
          <a:chExt cx="0" cy="0"/>
        </a:xfrm>
      </p:grpSpPr>
      <p:sp>
        <p:nvSpPr>
          <p:cNvPr id="3" name="Title 2"/>
          <p:cNvSpPr>
            <a:spLocks noGrp="1"/>
          </p:cNvSpPr>
          <p:nvPr>
            <p:ph type="title"/>
          </p:nvPr>
        </p:nvSpPr>
        <p:spPr>
          <a:xfrm>
            <a:off x="738189" y="2164956"/>
            <a:ext cx="10715627" cy="743347"/>
          </a:xfrm>
        </p:spPr>
        <p:txBody>
          <a:bodyPr>
            <a:normAutofit/>
          </a:bodyPr>
          <a:lstStyle>
            <a:lvl1pPr>
              <a:defRPr sz="4000" b="0">
                <a:solidFill>
                  <a:srgbClr val="005288"/>
                </a:solidFill>
                <a:latin typeface="+mj-lt"/>
                <a:cs typeface="Arial"/>
              </a:defRPr>
            </a:lvl1pPr>
          </a:lstStyle>
          <a:p>
            <a:r>
              <a:rPr lang="en-US"/>
              <a:t>Click to edit Master title style</a:t>
            </a:r>
          </a:p>
        </p:txBody>
      </p:sp>
      <p:sp>
        <p:nvSpPr>
          <p:cNvPr id="6" name="Text Placeholder 5"/>
          <p:cNvSpPr>
            <a:spLocks noGrp="1"/>
          </p:cNvSpPr>
          <p:nvPr>
            <p:ph type="body" sz="quarter" idx="10"/>
          </p:nvPr>
        </p:nvSpPr>
        <p:spPr>
          <a:xfrm>
            <a:off x="745067" y="2895600"/>
            <a:ext cx="10708748" cy="1148366"/>
          </a:xfrm>
        </p:spPr>
        <p:txBody>
          <a:bodyPr>
            <a:normAutofit/>
          </a:bodyPr>
          <a:lstStyle>
            <a:lvl1pPr marL="0" indent="0">
              <a:buNone/>
              <a:defRPr sz="1600">
                <a:solidFill>
                  <a:srgbClr val="43484E"/>
                </a:solidFill>
                <a:latin typeface="+mj-lt"/>
                <a:cs typeface="Arial"/>
              </a:defRPr>
            </a:lvl1pPr>
          </a:lstStyle>
          <a:p>
            <a:pPr lvl="0"/>
            <a:r>
              <a:rPr lang="en-US"/>
              <a:t>Click to edit Master text styles</a:t>
            </a:r>
          </a:p>
        </p:txBody>
      </p:sp>
      <p:pic>
        <p:nvPicPr>
          <p:cNvPr id="7" name="Picture 6">
            <a:extLst>
              <a:ext uri="{FF2B5EF4-FFF2-40B4-BE49-F238E27FC236}">
                <a16:creationId xmlns:a16="http://schemas.microsoft.com/office/drawing/2014/main" id="{DD57D4D3-D187-4266-AAAD-89343D8C4CB6}"/>
              </a:ext>
            </a:extLst>
          </p:cNvPr>
          <p:cNvPicPr/>
          <p:nvPr userDrawn="1"/>
        </p:nvPicPr>
        <p:blipFill>
          <a:blip r:embed="rId2"/>
          <a:srcRect/>
          <a:stretch/>
        </p:blipFill>
        <p:spPr bwMode="auto">
          <a:xfrm>
            <a:off x="1190866" y="4480560"/>
            <a:ext cx="1645920" cy="1645920"/>
          </a:xfrm>
          <a:prstGeom prst="rect">
            <a:avLst/>
          </a:prstGeom>
          <a:noFill/>
          <a:ln>
            <a:noFill/>
          </a:ln>
        </p:spPr>
      </p:pic>
      <p:sp>
        <p:nvSpPr>
          <p:cNvPr id="4" name="Slide Number Placeholder 3">
            <a:extLst>
              <a:ext uri="{FF2B5EF4-FFF2-40B4-BE49-F238E27FC236}">
                <a16:creationId xmlns:a16="http://schemas.microsoft.com/office/drawing/2014/main" id="{686E4A59-5DDA-4A2D-B7A5-3A8019D364A6}"/>
              </a:ext>
            </a:extLst>
          </p:cNvPr>
          <p:cNvSpPr>
            <a:spLocks noGrp="1"/>
          </p:cNvSpPr>
          <p:nvPr>
            <p:ph type="sldNum" sz="quarter" idx="12"/>
          </p:nvPr>
        </p:nvSpPr>
        <p:spPr/>
        <p:txBody>
          <a:bodyPr/>
          <a:lstStyle/>
          <a:p>
            <a:fld id="{8FCC257D-A786-9244-9E17-CE618C8B9275}" type="slidenum">
              <a:rPr lang="en-US" smtClean="0"/>
              <a:t>‹#›</a:t>
            </a:fld>
            <a:endParaRPr lang="en-US"/>
          </a:p>
        </p:txBody>
      </p:sp>
    </p:spTree>
    <p:extLst>
      <p:ext uri="{BB962C8B-B14F-4D97-AF65-F5344CB8AC3E}">
        <p14:creationId xmlns:p14="http://schemas.microsoft.com/office/powerpoint/2010/main" val="836349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251200" y="6173791"/>
            <a:ext cx="2844800" cy="365125"/>
          </a:xfrm>
          <a:prstGeom prst="rect">
            <a:avLst/>
          </a:prstGeom>
        </p:spPr>
        <p:txBody>
          <a:bodyPr vert="horz" lIns="91440" tIns="45720" rIns="91440" bIns="45720" rtlCol="0" anchor="ctr"/>
          <a:lstStyle>
            <a:lvl1pPr algn="ctr">
              <a:defRPr sz="1200">
                <a:solidFill>
                  <a:schemeClr val="tx1">
                    <a:tint val="75000"/>
                  </a:schemeClr>
                </a:solidFill>
                <a:latin typeface="Arial"/>
                <a:cs typeface="Arial"/>
              </a:defRPr>
            </a:lvl1pPr>
          </a:lstStyle>
          <a:p>
            <a:fld id="{08CCC229-AB65-5F40-B719-1933DA0A7CB3}" type="datetime1">
              <a:rPr lang="en-US" smtClean="0"/>
              <a:t>5/21/21</a:t>
            </a:fld>
            <a:endParaRPr lang="en-US"/>
          </a:p>
        </p:txBody>
      </p:sp>
      <p:sp>
        <p:nvSpPr>
          <p:cNvPr id="7"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p>
            <a:r>
              <a:rPr lang="en-US"/>
              <a:t>Click to edit master title style</a:t>
            </a:r>
          </a:p>
        </p:txBody>
      </p:sp>
      <p:cxnSp>
        <p:nvCxnSpPr>
          <p:cNvPr id="8" name="Straight Connector 13"/>
          <p:cNvCxnSpPr>
            <a:cxnSpLocks noChangeShapeType="1"/>
          </p:cNvCxnSpPr>
          <p:nvPr userDrawn="1"/>
        </p:nvCxnSpPr>
        <p:spPr bwMode="auto">
          <a:xfrm>
            <a:off x="738194" y="1297384"/>
            <a:ext cx="10715625" cy="0"/>
          </a:xfrm>
          <a:prstGeom prst="line">
            <a:avLst/>
          </a:prstGeom>
          <a:noFill/>
          <a:ln w="25400">
            <a:solidFill>
              <a:schemeClr val="accent3">
                <a:lumMod val="75000"/>
              </a:schemeClr>
            </a:solidFill>
            <a:round/>
            <a:headEnd/>
            <a:tailEnd/>
          </a:ln>
          <a:extLst>
            <a:ext uri="{909E8E84-426E-40dd-AFC4-6F175D3DCCD1}">
              <a14:hiddenFill xmlns="" xmlns:a14="http://schemas.microsoft.com/office/drawing/2010/main">
                <a:noFill/>
              </a14:hiddenFill>
            </a:ext>
          </a:extLst>
        </p:spPr>
      </p:cxnSp>
      <p:sp>
        <p:nvSpPr>
          <p:cNvPr id="9" name="Text Placeholder 2"/>
          <p:cNvSpPr>
            <a:spLocks noGrp="1"/>
          </p:cNvSpPr>
          <p:nvPr>
            <p:ph type="body" idx="1"/>
          </p:nvPr>
        </p:nvSpPr>
        <p:spPr>
          <a:xfrm>
            <a:off x="738189" y="1524000"/>
            <a:ext cx="10715627" cy="41064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sp>
        <p:nvSpPr>
          <p:cNvPr id="2" name="Slide Number Placeholder 1">
            <a:extLst>
              <a:ext uri="{FF2B5EF4-FFF2-40B4-BE49-F238E27FC236}">
                <a16:creationId xmlns:a16="http://schemas.microsoft.com/office/drawing/2014/main" id="{6BB46968-E1B9-AE4F-9DEE-EDC8D5B1D4DF}"/>
              </a:ext>
            </a:extLst>
          </p:cNvPr>
          <p:cNvSpPr>
            <a:spLocks noGrp="1"/>
          </p:cNvSpPr>
          <p:nvPr>
            <p:ph type="sldNum" sz="quarter" idx="4"/>
          </p:nvPr>
        </p:nvSpPr>
        <p:spPr>
          <a:xfrm>
            <a:off x="10539413" y="6173791"/>
            <a:ext cx="9144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C257D-A786-9244-9E17-CE618C8B9275}" type="slidenum">
              <a:rPr lang="en-US" smtClean="0"/>
              <a:t>‹#›</a:t>
            </a:fld>
            <a:endParaRPr lang="en-US"/>
          </a:p>
        </p:txBody>
      </p:sp>
    </p:spTree>
    <p:extLst>
      <p:ext uri="{BB962C8B-B14F-4D97-AF65-F5344CB8AC3E}">
        <p14:creationId xmlns:p14="http://schemas.microsoft.com/office/powerpoint/2010/main" val="65363698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50" r:id="rId4"/>
    <p:sldLayoutId id="2147483651" r:id="rId5"/>
    <p:sldLayoutId id="2147483652" r:id="rId6"/>
    <p:sldLayoutId id="2147483659" r:id="rId7"/>
    <p:sldLayoutId id="2147483668" r:id="rId8"/>
  </p:sldLayoutIdLst>
  <p:hf hdr="0" ftr="0" dt="0"/>
  <p:txStyles>
    <p:titleStyle>
      <a:lvl1pPr algn="l" defTabSz="457200" rtl="0" eaLnBrk="1" latinLnBrk="0" hangingPunct="1">
        <a:spcBef>
          <a:spcPct val="0"/>
        </a:spcBef>
        <a:buNone/>
        <a:defRPr sz="2800" kern="1200">
          <a:solidFill>
            <a:schemeClr val="tx1"/>
          </a:solidFill>
          <a:latin typeface="+mj-lt"/>
          <a:ea typeface="+mj-ea"/>
          <a:cs typeface="+mj-cs"/>
        </a:defRPr>
      </a:lvl1pPr>
    </p:titleStyle>
    <p:bodyStyle>
      <a:lvl1pPr marL="342900" indent="-347472" algn="l" defTabSz="457200" rtl="0" eaLnBrk="1" latinLnBrk="0" hangingPunct="1">
        <a:lnSpc>
          <a:spcPts val="2600"/>
        </a:lnSpc>
        <a:spcBef>
          <a:spcPts val="1000"/>
        </a:spcBef>
        <a:buClr>
          <a:schemeClr val="accent3">
            <a:lumMod val="75000"/>
          </a:schemeClr>
        </a:buClr>
        <a:buFont typeface="Wingdings" charset="2"/>
        <a:buChar char="§"/>
        <a:defRPr sz="2200" kern="1200">
          <a:solidFill>
            <a:schemeClr val="tx1"/>
          </a:solidFill>
          <a:latin typeface="+mn-lt"/>
          <a:ea typeface="+mn-ea"/>
          <a:cs typeface="+mn-cs"/>
        </a:defRPr>
      </a:lvl1pPr>
      <a:lvl2pPr marL="742950" indent="-285750" algn="l" defTabSz="457200" rtl="0" eaLnBrk="1" latinLnBrk="0" hangingPunct="1">
        <a:spcBef>
          <a:spcPts val="1000"/>
        </a:spcBef>
        <a:buClr>
          <a:schemeClr val="accent3">
            <a:lumMod val="75000"/>
          </a:schemeClr>
        </a:buClr>
        <a:buSzPct val="50000"/>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ts val="1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p>
            <a:r>
              <a:rPr lang="en-US"/>
              <a:t>Click to edit master title style</a:t>
            </a:r>
          </a:p>
        </p:txBody>
      </p:sp>
      <p:cxnSp>
        <p:nvCxnSpPr>
          <p:cNvPr id="8" name="Straight Connector 13"/>
          <p:cNvCxnSpPr>
            <a:cxnSpLocks noChangeShapeType="1"/>
          </p:cNvCxnSpPr>
          <p:nvPr userDrawn="1"/>
        </p:nvCxnSpPr>
        <p:spPr bwMode="auto">
          <a:xfrm>
            <a:off x="738194" y="1297384"/>
            <a:ext cx="10715625" cy="0"/>
          </a:xfrm>
          <a:prstGeom prst="line">
            <a:avLst/>
          </a:prstGeom>
          <a:noFill/>
          <a:ln w="25400">
            <a:solidFill>
              <a:schemeClr val="accent3">
                <a:lumMod val="75000"/>
              </a:schemeClr>
            </a:solidFill>
            <a:round/>
            <a:headEnd/>
            <a:tailEnd/>
          </a:ln>
          <a:extLst>
            <a:ext uri="{909E8E84-426E-40dd-AFC4-6F175D3DCCD1}">
              <a14:hiddenFill xmlns="" xmlns:a14="http://schemas.microsoft.com/office/drawing/2010/main">
                <a:noFill/>
              </a14:hiddenFill>
            </a:ext>
          </a:extLst>
        </p:spPr>
      </p:cxnSp>
      <p:sp>
        <p:nvSpPr>
          <p:cNvPr id="9" name="Text Placeholder 2"/>
          <p:cNvSpPr>
            <a:spLocks noGrp="1"/>
          </p:cNvSpPr>
          <p:nvPr>
            <p:ph type="body" idx="1"/>
          </p:nvPr>
        </p:nvSpPr>
        <p:spPr>
          <a:xfrm>
            <a:off x="738189" y="1524000"/>
            <a:ext cx="10715627" cy="41064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sp>
        <p:nvSpPr>
          <p:cNvPr id="2" name="Slide Number Placeholder 1">
            <a:extLst>
              <a:ext uri="{FF2B5EF4-FFF2-40B4-BE49-F238E27FC236}">
                <a16:creationId xmlns:a16="http://schemas.microsoft.com/office/drawing/2014/main" id="{6BB46968-E1B9-AE4F-9DEE-EDC8D5B1D4DF}"/>
              </a:ext>
            </a:extLst>
          </p:cNvPr>
          <p:cNvSpPr>
            <a:spLocks noGrp="1"/>
          </p:cNvSpPr>
          <p:nvPr>
            <p:ph type="sldNum" sz="quarter" idx="4"/>
          </p:nvPr>
        </p:nvSpPr>
        <p:spPr>
          <a:xfrm>
            <a:off x="10539413" y="6173791"/>
            <a:ext cx="9144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C257D-A786-9244-9E17-CE618C8B9275}" type="slidenum">
              <a:rPr lang="en-US" smtClean="0"/>
              <a:t>‹#›</a:t>
            </a:fld>
            <a:endParaRPr lang="en-US"/>
          </a:p>
        </p:txBody>
      </p:sp>
    </p:spTree>
    <p:extLst>
      <p:ext uri="{BB962C8B-B14F-4D97-AF65-F5344CB8AC3E}">
        <p14:creationId xmlns:p14="http://schemas.microsoft.com/office/powerpoint/2010/main" val="149835480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Lst>
  <p:hf hdr="0" ftr="0" dt="0"/>
  <p:txStyles>
    <p:titleStyle>
      <a:lvl1pPr algn="l" defTabSz="457200" rtl="0" eaLnBrk="1" latinLnBrk="0" hangingPunct="1">
        <a:spcBef>
          <a:spcPct val="0"/>
        </a:spcBef>
        <a:buNone/>
        <a:defRPr sz="2800" kern="1200">
          <a:solidFill>
            <a:schemeClr val="tx1"/>
          </a:solidFill>
          <a:latin typeface="+mj-lt"/>
          <a:ea typeface="+mj-ea"/>
          <a:cs typeface="+mj-cs"/>
        </a:defRPr>
      </a:lvl1pPr>
    </p:titleStyle>
    <p:bodyStyle>
      <a:lvl1pPr marL="342900" indent="-347472" algn="l" defTabSz="457200" rtl="0" eaLnBrk="1" latinLnBrk="0" hangingPunct="1">
        <a:lnSpc>
          <a:spcPts val="2600"/>
        </a:lnSpc>
        <a:spcBef>
          <a:spcPts val="1000"/>
        </a:spcBef>
        <a:buClr>
          <a:schemeClr val="accent3">
            <a:lumMod val="75000"/>
          </a:schemeClr>
        </a:buClr>
        <a:buFont typeface="Wingdings" charset="2"/>
        <a:buChar char="§"/>
        <a:defRPr sz="2200" kern="1200">
          <a:solidFill>
            <a:schemeClr val="tx1"/>
          </a:solidFill>
          <a:latin typeface="+mn-lt"/>
          <a:ea typeface="+mn-ea"/>
          <a:cs typeface="+mn-cs"/>
        </a:defRPr>
      </a:lvl1pPr>
      <a:lvl2pPr marL="742950" indent="-285750" algn="l" defTabSz="457200" rtl="0" eaLnBrk="1" latinLnBrk="0" hangingPunct="1">
        <a:spcBef>
          <a:spcPts val="1000"/>
        </a:spcBef>
        <a:buClr>
          <a:schemeClr val="accent3">
            <a:lumMod val="75000"/>
          </a:schemeClr>
        </a:buClr>
        <a:buSzPct val="50000"/>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ts val="1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fema.gov/media-collection/covid-19-pandemic-operational-guidance-all-hazards"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6CFC1F-0174-44F6-A01F-B551EF7A7346}"/>
              </a:ext>
            </a:extLst>
          </p:cNvPr>
          <p:cNvSpPr>
            <a:spLocks noGrp="1"/>
          </p:cNvSpPr>
          <p:nvPr>
            <p:ph type="title"/>
          </p:nvPr>
        </p:nvSpPr>
        <p:spPr/>
        <p:txBody>
          <a:bodyPr/>
          <a:lstStyle/>
          <a:p>
            <a:r>
              <a:rPr lang="en-US" dirty="0"/>
              <a:t>Workshop on Preparedness in a Pandemic</a:t>
            </a:r>
          </a:p>
        </p:txBody>
      </p:sp>
      <p:sp>
        <p:nvSpPr>
          <p:cNvPr id="5" name="Text Placeholder 4">
            <a:extLst>
              <a:ext uri="{FF2B5EF4-FFF2-40B4-BE49-F238E27FC236}">
                <a16:creationId xmlns:a16="http://schemas.microsoft.com/office/drawing/2014/main" id="{2BB42863-7646-457C-8B6E-A562AF14397F}"/>
              </a:ext>
            </a:extLst>
          </p:cNvPr>
          <p:cNvSpPr>
            <a:spLocks noGrp="1"/>
          </p:cNvSpPr>
          <p:nvPr>
            <p:ph type="body" sz="quarter" idx="10"/>
          </p:nvPr>
        </p:nvSpPr>
        <p:spPr/>
        <p:txBody>
          <a:bodyPr/>
          <a:lstStyle/>
          <a:p>
            <a:r>
              <a:rPr lang="en-US" dirty="0"/>
              <a:t>Workshop Slides | May 2021</a:t>
            </a:r>
          </a:p>
        </p:txBody>
      </p:sp>
    </p:spTree>
    <p:extLst>
      <p:ext uri="{BB962C8B-B14F-4D97-AF65-F5344CB8AC3E}">
        <p14:creationId xmlns:p14="http://schemas.microsoft.com/office/powerpoint/2010/main" val="1502564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Workshop Guidelines</a:t>
            </a:r>
          </a:p>
        </p:txBody>
      </p:sp>
      <p:sp>
        <p:nvSpPr>
          <p:cNvPr id="6" name="Content Placeholder 1">
            <a:extLst>
              <a:ext uri="{FF2B5EF4-FFF2-40B4-BE49-F238E27FC236}">
                <a16:creationId xmlns:a16="http://schemas.microsoft.com/office/drawing/2014/main" id="{7FD8376A-EFF0-4B17-B858-445C86C84F73}"/>
              </a:ext>
            </a:extLst>
          </p:cNvPr>
          <p:cNvSpPr>
            <a:spLocks noGrp="1"/>
          </p:cNvSpPr>
          <p:nvPr>
            <p:ph idx="1"/>
          </p:nvPr>
        </p:nvSpPr>
        <p:spPr/>
        <p:txBody>
          <a:bodyPr vert="horz" lIns="91440" tIns="45720" rIns="91440" bIns="45720" rtlCol="0" anchor="t">
            <a:normAutofit/>
          </a:bodyPr>
          <a:lstStyle/>
          <a:p>
            <a:pPr fontAlgn="base"/>
            <a:r>
              <a:rPr lang="en-US" dirty="0"/>
              <a:t>Our desired outcome from this workshop is </a:t>
            </a:r>
            <a:r>
              <a:rPr lang="en-US" dirty="0">
                <a:solidFill>
                  <a:srgbClr val="C00000"/>
                </a:solidFill>
                <a:highlight>
                  <a:srgbClr val="FFFF00"/>
                </a:highlight>
              </a:rPr>
              <a:t>[Insert organization/jurisdiction-specific outcome(s).]</a:t>
            </a:r>
            <a:r>
              <a:rPr lang="en-US" dirty="0"/>
              <a:t>  </a:t>
            </a:r>
          </a:p>
          <a:p>
            <a:pPr fontAlgn="base"/>
            <a:r>
              <a:rPr lang="en-US" dirty="0"/>
              <a:t>This is an open, no-fault environment – varying viewpoints, even disagreements, are expected.  </a:t>
            </a:r>
          </a:p>
          <a:p>
            <a:pPr fontAlgn="base"/>
            <a:r>
              <a:rPr lang="en-US" dirty="0"/>
              <a:t>Base your responses on current guidance and plans, policies, procedures, capabilities and resources.  </a:t>
            </a:r>
          </a:p>
          <a:p>
            <a:pPr fontAlgn="base"/>
            <a:r>
              <a:rPr lang="en-US" dirty="0"/>
              <a:t>Consider different approaches and suggest improvements.  </a:t>
            </a:r>
          </a:p>
          <a:p>
            <a:pPr fontAlgn="base"/>
            <a:r>
              <a:rPr lang="en-US" dirty="0"/>
              <a:t>There is no “hidden agenda,” nor are there any trick questions.  </a:t>
            </a:r>
          </a:p>
          <a:p>
            <a:pPr fontAlgn="base"/>
            <a:r>
              <a:rPr lang="en-US" dirty="0">
                <a:solidFill>
                  <a:srgbClr val="C00000"/>
                </a:solidFill>
                <a:highlight>
                  <a:srgbClr val="FFFF00"/>
                </a:highlight>
              </a:rPr>
              <a:t>[Insert additional guidelines as appropriate.] </a:t>
            </a:r>
          </a:p>
        </p:txBody>
      </p:sp>
      <p:sp>
        <p:nvSpPr>
          <p:cNvPr id="2" name="Slide Number Placeholder 1">
            <a:extLst>
              <a:ext uri="{FF2B5EF4-FFF2-40B4-BE49-F238E27FC236}">
                <a16:creationId xmlns:a16="http://schemas.microsoft.com/office/drawing/2014/main" id="{0BC13E04-998A-4227-A3B2-49F27BF4712E}"/>
              </a:ext>
            </a:extLst>
          </p:cNvPr>
          <p:cNvSpPr>
            <a:spLocks noGrp="1"/>
          </p:cNvSpPr>
          <p:nvPr>
            <p:ph type="sldNum" sz="quarter" idx="12"/>
          </p:nvPr>
        </p:nvSpPr>
        <p:spPr/>
        <p:txBody>
          <a:bodyPr/>
          <a:lstStyle/>
          <a:p>
            <a:fld id="{8FCC257D-A786-9244-9E17-CE618C8B9275}" type="slidenum">
              <a:rPr lang="en-US" smtClean="0"/>
              <a:pPr/>
              <a:t>10</a:t>
            </a:fld>
            <a:endParaRPr lang="en-US"/>
          </a:p>
        </p:txBody>
      </p:sp>
    </p:spTree>
    <p:extLst>
      <p:ext uri="{BB962C8B-B14F-4D97-AF65-F5344CB8AC3E}">
        <p14:creationId xmlns:p14="http://schemas.microsoft.com/office/powerpoint/2010/main" val="4086314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BFAFAD4-9D9E-430A-8617-CB0D40EBE480}"/>
              </a:ext>
            </a:extLst>
          </p:cNvPr>
          <p:cNvSpPr>
            <a:spLocks noGrp="1"/>
          </p:cNvSpPr>
          <p:nvPr>
            <p:ph type="title"/>
          </p:nvPr>
        </p:nvSpPr>
        <p:spPr/>
        <p:txBody>
          <a:bodyPr/>
          <a:lstStyle/>
          <a:p>
            <a:r>
              <a:rPr lang="en-US" dirty="0"/>
              <a:t>INSTRUCTIONS — READ FIRST</a:t>
            </a:r>
          </a:p>
        </p:txBody>
      </p:sp>
      <p:sp>
        <p:nvSpPr>
          <p:cNvPr id="2" name="Content Placeholder 1">
            <a:extLst>
              <a:ext uri="{FF2B5EF4-FFF2-40B4-BE49-F238E27FC236}">
                <a16:creationId xmlns:a16="http://schemas.microsoft.com/office/drawing/2014/main" id="{4448EB24-817F-4AD9-873B-C2C52DEB4B30}"/>
              </a:ext>
            </a:extLst>
          </p:cNvPr>
          <p:cNvSpPr>
            <a:spLocks noGrp="1"/>
          </p:cNvSpPr>
          <p:nvPr>
            <p:ph idx="1"/>
          </p:nvPr>
        </p:nvSpPr>
        <p:spPr/>
        <p:txBody>
          <a:bodyPr/>
          <a:lstStyle/>
          <a:p>
            <a:r>
              <a:rPr lang="en-US" dirty="0"/>
              <a:t>On the following slide, provide an overview of the current situation and status of the organization/jurisdiction regarding the current pandemic status. ​</a:t>
            </a:r>
          </a:p>
          <a:p>
            <a:r>
              <a:rPr lang="en-US" dirty="0"/>
              <a:t>Insert any organization-/jurisdiction-specific scene-setting information, for example: ​</a:t>
            </a:r>
          </a:p>
          <a:p>
            <a:pPr lvl="1"/>
            <a:r>
              <a:rPr lang="en-US" dirty="0"/>
              <a:t>How your organization/jurisdiction is coordinating plan development and implementation with the leadership from each facility or location where the organization/jurisdiction operates and makes planning activities consistent.​</a:t>
            </a:r>
          </a:p>
        </p:txBody>
      </p:sp>
    </p:spTree>
    <p:extLst>
      <p:ext uri="{BB962C8B-B14F-4D97-AF65-F5344CB8AC3E}">
        <p14:creationId xmlns:p14="http://schemas.microsoft.com/office/powerpoint/2010/main" val="3332107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5727E4C5-EDC0-4DDB-8D1B-99FC7E241A2D}"/>
              </a:ext>
            </a:extLst>
          </p:cNvPr>
          <p:cNvSpPr>
            <a:spLocks noGrp="1"/>
          </p:cNvSpPr>
          <p:nvPr>
            <p:ph type="title"/>
          </p:nvPr>
        </p:nvSpPr>
        <p:spPr/>
        <p:txBody>
          <a:bodyPr/>
          <a:lstStyle/>
          <a:p>
            <a:r>
              <a:rPr lang="en-US" dirty="0"/>
              <a:t>Current Situation</a:t>
            </a:r>
          </a:p>
        </p:txBody>
      </p:sp>
      <p:sp>
        <p:nvSpPr>
          <p:cNvPr id="4" name="Content Placeholder 3">
            <a:extLst>
              <a:ext uri="{FF2B5EF4-FFF2-40B4-BE49-F238E27FC236}">
                <a16:creationId xmlns:a16="http://schemas.microsoft.com/office/drawing/2014/main" id="{4DCCAD5A-84A7-4F4A-A614-A376CB1C5891}"/>
              </a:ext>
            </a:extLst>
          </p:cNvPr>
          <p:cNvSpPr>
            <a:spLocks noGrp="1"/>
          </p:cNvSpPr>
          <p:nvPr>
            <p:ph idx="1"/>
          </p:nvPr>
        </p:nvSpPr>
        <p:spPr/>
        <p:txBody>
          <a:bodyPr/>
          <a:lstStyle/>
          <a:p>
            <a:r>
              <a:rPr lang="en-US" dirty="0">
                <a:solidFill>
                  <a:srgbClr val="C00000"/>
                </a:solidFill>
                <a:highlight>
                  <a:srgbClr val="FFFF00"/>
                </a:highlight>
              </a:rPr>
              <a:t>[Refer to the most recent information regarding the pandemic.]</a:t>
            </a:r>
            <a:r>
              <a:rPr lang="en-US" dirty="0"/>
              <a:t> </a:t>
            </a:r>
          </a:p>
          <a:p>
            <a:r>
              <a:rPr lang="en-US" dirty="0">
                <a:solidFill>
                  <a:srgbClr val="C00000"/>
                </a:solidFill>
                <a:highlight>
                  <a:srgbClr val="FFFF00"/>
                </a:highlight>
              </a:rPr>
              <a:t>[Provide specific information regarding the status of jurisdictions or areas where your organization has facilities, as appropriate.]</a:t>
            </a:r>
            <a:r>
              <a:rPr lang="en-US" dirty="0"/>
              <a:t> </a:t>
            </a:r>
          </a:p>
          <a:p>
            <a:r>
              <a:rPr lang="en-US" dirty="0">
                <a:solidFill>
                  <a:srgbClr val="C00000"/>
                </a:solidFill>
                <a:highlight>
                  <a:srgbClr val="FFFF00"/>
                </a:highlight>
              </a:rPr>
              <a:t>[Provide specific information regarding the status of your organization.]</a:t>
            </a:r>
            <a:r>
              <a:rPr lang="en-US" dirty="0"/>
              <a:t> </a:t>
            </a:r>
          </a:p>
        </p:txBody>
      </p:sp>
      <p:sp>
        <p:nvSpPr>
          <p:cNvPr id="2" name="Slide Number Placeholder 1">
            <a:extLst>
              <a:ext uri="{FF2B5EF4-FFF2-40B4-BE49-F238E27FC236}">
                <a16:creationId xmlns:a16="http://schemas.microsoft.com/office/drawing/2014/main" id="{329AF647-E0AD-4D3D-9904-4F207B8501B0}"/>
              </a:ext>
            </a:extLst>
          </p:cNvPr>
          <p:cNvSpPr>
            <a:spLocks noGrp="1"/>
          </p:cNvSpPr>
          <p:nvPr>
            <p:ph type="sldNum" sz="quarter" idx="12"/>
          </p:nvPr>
        </p:nvSpPr>
        <p:spPr/>
        <p:txBody>
          <a:bodyPr/>
          <a:lstStyle/>
          <a:p>
            <a:fld id="{8FCC257D-A786-9244-9E17-CE618C8B9275}" type="slidenum">
              <a:rPr lang="en-US" smtClean="0"/>
              <a:pPr/>
              <a:t>12</a:t>
            </a:fld>
            <a:endParaRPr lang="en-US"/>
          </a:p>
        </p:txBody>
      </p:sp>
    </p:spTree>
    <p:extLst>
      <p:ext uri="{BB962C8B-B14F-4D97-AF65-F5344CB8AC3E}">
        <p14:creationId xmlns:p14="http://schemas.microsoft.com/office/powerpoint/2010/main" val="810198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dirty="0"/>
              <a:t>Module 1: Preparedness Considerations</a:t>
            </a:r>
          </a:p>
        </p:txBody>
      </p:sp>
      <p:sp>
        <p:nvSpPr>
          <p:cNvPr id="2" name="Slide Number Placeholder 1">
            <a:extLst>
              <a:ext uri="{FF2B5EF4-FFF2-40B4-BE49-F238E27FC236}">
                <a16:creationId xmlns:a16="http://schemas.microsoft.com/office/drawing/2014/main" id="{BF82740E-3CD2-4CB0-BC79-DB2E971D696C}"/>
              </a:ext>
            </a:extLst>
          </p:cNvPr>
          <p:cNvSpPr>
            <a:spLocks noGrp="1"/>
          </p:cNvSpPr>
          <p:nvPr>
            <p:ph type="sldNum" sz="quarter" idx="12"/>
          </p:nvPr>
        </p:nvSpPr>
        <p:spPr/>
        <p:txBody>
          <a:bodyPr/>
          <a:lstStyle/>
          <a:p>
            <a:fld id="{8FCC257D-A786-9244-9E17-CE618C8B9275}" type="slidenum">
              <a:rPr lang="en-US" smtClean="0"/>
              <a:pPr/>
              <a:t>13</a:t>
            </a:fld>
            <a:endParaRPr lang="en-US"/>
          </a:p>
        </p:txBody>
      </p:sp>
    </p:spTree>
    <p:extLst>
      <p:ext uri="{BB962C8B-B14F-4D97-AF65-F5344CB8AC3E}">
        <p14:creationId xmlns:p14="http://schemas.microsoft.com/office/powerpoint/2010/main" val="1936604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Review and Modify (1/3)</a:t>
            </a:r>
          </a:p>
        </p:txBody>
      </p:sp>
      <p:sp>
        <p:nvSpPr>
          <p:cNvPr id="2" name="Content Placeholder 1"/>
          <p:cNvSpPr>
            <a:spLocks noGrp="1"/>
          </p:cNvSpPr>
          <p:nvPr>
            <p:ph sz="half" idx="1"/>
          </p:nvPr>
        </p:nvSpPr>
        <p:spPr/>
        <p:txBody>
          <a:bodyPr/>
          <a:lstStyle/>
          <a:p>
            <a:r>
              <a:rPr lang="en-US" dirty="0"/>
              <a:t>Has your jurisdiction reviewed and modified your emergency operations plan to align with COVID-19 guidance, to include social distancing limitations, mask requirements and travel restrictions?  </a:t>
            </a:r>
          </a:p>
          <a:p>
            <a:r>
              <a:rPr lang="en-US" dirty="0"/>
              <a:t>Does your emergency operations plan consider potential impacts to your supply chain, a reduction of government services and fiscal impacts to the jurisdiction due to lost revenue because of COVID-19 impacts on businesses?   </a:t>
            </a:r>
          </a:p>
          <a:p>
            <a:r>
              <a:rPr lang="en-US" dirty="0"/>
              <a:t>Have you reviewed your jurisdiction’s orders concerning any potential stay-at-home orders?  </a:t>
            </a:r>
          </a:p>
          <a:p>
            <a:pPr lvl="1"/>
            <a:r>
              <a:rPr lang="en-US" dirty="0"/>
              <a:t>Do any legal considerations require you to adjust your law enforcement, fire, Emergency Medical Services (EMS), or emergency operations? </a:t>
            </a:r>
          </a:p>
        </p:txBody>
      </p:sp>
      <p:sp>
        <p:nvSpPr>
          <p:cNvPr id="4" name="Slide Number Placeholder 3">
            <a:extLst>
              <a:ext uri="{FF2B5EF4-FFF2-40B4-BE49-F238E27FC236}">
                <a16:creationId xmlns:a16="http://schemas.microsoft.com/office/drawing/2014/main" id="{2C9575ED-C08A-480F-81D8-F1161246ACD5}"/>
              </a:ext>
            </a:extLst>
          </p:cNvPr>
          <p:cNvSpPr>
            <a:spLocks noGrp="1"/>
          </p:cNvSpPr>
          <p:nvPr>
            <p:ph type="sldNum" sz="quarter" idx="12"/>
          </p:nvPr>
        </p:nvSpPr>
        <p:spPr/>
        <p:txBody>
          <a:bodyPr/>
          <a:lstStyle/>
          <a:p>
            <a:fld id="{8FCC257D-A786-9244-9E17-CE618C8B9275}" type="slidenum">
              <a:rPr lang="en-US" smtClean="0"/>
              <a:pPr/>
              <a:t>14</a:t>
            </a:fld>
            <a:endParaRPr lang="en-US"/>
          </a:p>
        </p:txBody>
      </p:sp>
    </p:spTree>
    <p:extLst>
      <p:ext uri="{BB962C8B-B14F-4D97-AF65-F5344CB8AC3E}">
        <p14:creationId xmlns:p14="http://schemas.microsoft.com/office/powerpoint/2010/main" val="871879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Review and Modify (2/3)</a:t>
            </a:r>
          </a:p>
        </p:txBody>
      </p:sp>
      <p:sp>
        <p:nvSpPr>
          <p:cNvPr id="2" name="Content Placeholder 1"/>
          <p:cNvSpPr>
            <a:spLocks noGrp="1"/>
          </p:cNvSpPr>
          <p:nvPr>
            <p:ph sz="half" idx="1"/>
          </p:nvPr>
        </p:nvSpPr>
        <p:spPr>
          <a:xfrm>
            <a:off x="738193" y="1549400"/>
            <a:ext cx="10715625" cy="4389284"/>
          </a:xfrm>
        </p:spPr>
        <p:txBody>
          <a:bodyPr>
            <a:normAutofit/>
          </a:bodyPr>
          <a:lstStyle/>
          <a:p>
            <a:pPr>
              <a:buFont typeface="+mj-lt"/>
              <a:buAutoNum type="arabicPeriod" startAt="4"/>
            </a:pPr>
            <a:r>
              <a:rPr lang="en-US" dirty="0"/>
              <a:t>Have you coordinated updates to plans with the whole community planning partners in your jurisdiction (e.g., public/private sectors, community-based service and advocacy organizations, NGOs, faith-based organizations, nonprofits and individuals and families) to equitably distribute information, resources and services?  </a:t>
            </a:r>
          </a:p>
          <a:p>
            <a:pPr>
              <a:buAutoNum type="arabicPeriod" startAt="4"/>
            </a:pPr>
            <a:r>
              <a:rPr lang="en-US" dirty="0"/>
              <a:t>Have you reviewed and modified your plans to promote equity in a COVID-19 environment, including considerations for individuals with disabilities, individuals with limited English proficiency and others with access and functional needs? </a:t>
            </a:r>
          </a:p>
          <a:p>
            <a:pPr>
              <a:buAutoNum type="arabicPeriod" startAt="4"/>
            </a:pPr>
            <a:r>
              <a:rPr lang="en-US" dirty="0"/>
              <a:t>Have you reviewed and updated your continuity plans to successfully continue essential functions and tasks with little to no interruption in a COVID-19 environment? </a:t>
            </a:r>
          </a:p>
          <a:p>
            <a:pPr>
              <a:buAutoNum type="arabicPeriod" startAt="4"/>
            </a:pPr>
            <a:r>
              <a:rPr lang="en-US" dirty="0"/>
              <a:t>Have you updated your resource management inventory to make response personnel available to support non-COVID-19 incident response? </a:t>
            </a:r>
          </a:p>
        </p:txBody>
      </p:sp>
      <p:sp>
        <p:nvSpPr>
          <p:cNvPr id="4" name="Slide Number Placeholder 3">
            <a:extLst>
              <a:ext uri="{FF2B5EF4-FFF2-40B4-BE49-F238E27FC236}">
                <a16:creationId xmlns:a16="http://schemas.microsoft.com/office/drawing/2014/main" id="{2C9575ED-C08A-480F-81D8-F1161246ACD5}"/>
              </a:ext>
            </a:extLst>
          </p:cNvPr>
          <p:cNvSpPr>
            <a:spLocks noGrp="1"/>
          </p:cNvSpPr>
          <p:nvPr>
            <p:ph type="sldNum" sz="quarter" idx="12"/>
          </p:nvPr>
        </p:nvSpPr>
        <p:spPr/>
        <p:txBody>
          <a:bodyPr/>
          <a:lstStyle/>
          <a:p>
            <a:fld id="{8FCC257D-A786-9244-9E17-CE618C8B9275}" type="slidenum">
              <a:rPr lang="en-US" smtClean="0"/>
              <a:pPr/>
              <a:t>15</a:t>
            </a:fld>
            <a:endParaRPr lang="en-US"/>
          </a:p>
        </p:txBody>
      </p:sp>
    </p:spTree>
    <p:extLst>
      <p:ext uri="{BB962C8B-B14F-4D97-AF65-F5344CB8AC3E}">
        <p14:creationId xmlns:p14="http://schemas.microsoft.com/office/powerpoint/2010/main" val="2614295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Review and Modify (3/3)</a:t>
            </a:r>
          </a:p>
        </p:txBody>
      </p:sp>
      <p:sp>
        <p:nvSpPr>
          <p:cNvPr id="2" name="Content Placeholder 1"/>
          <p:cNvSpPr>
            <a:spLocks noGrp="1"/>
          </p:cNvSpPr>
          <p:nvPr>
            <p:ph sz="half" idx="1"/>
          </p:nvPr>
        </p:nvSpPr>
        <p:spPr/>
        <p:txBody>
          <a:bodyPr/>
          <a:lstStyle/>
          <a:p>
            <a:pPr>
              <a:buFont typeface="+mj-lt"/>
              <a:buAutoNum type="arabicPeriod" startAt="8"/>
            </a:pPr>
            <a:r>
              <a:rPr lang="en-US" dirty="0"/>
              <a:t>Have you reviewed and updated your continuity plans based on COVID-19 to include: </a:t>
            </a:r>
          </a:p>
          <a:p>
            <a:pPr lvl="1"/>
            <a:r>
              <a:rPr lang="en-US" dirty="0"/>
              <a:t>Continuation of essential functions and tasks with little to no interruption? </a:t>
            </a:r>
          </a:p>
          <a:p>
            <a:pPr lvl="1"/>
            <a:r>
              <a:rPr lang="en-US" dirty="0"/>
              <a:t>Business analysis to identify mission-essential personnel and potential shortfalls or limitations? </a:t>
            </a:r>
          </a:p>
          <a:p>
            <a:pPr lvl="1"/>
            <a:r>
              <a:rPr lang="en-US" dirty="0"/>
              <a:t>Orders of succession for key personnel and leadership? </a:t>
            </a:r>
          </a:p>
          <a:p>
            <a:pPr lvl="1"/>
            <a:r>
              <a:rPr lang="en-US" dirty="0"/>
              <a:t>Delegations of authority for critical tasks and decision making? </a:t>
            </a:r>
          </a:p>
          <a:p>
            <a:pPr lvl="1"/>
            <a:r>
              <a:rPr lang="en-US" dirty="0"/>
              <a:t>Alternate sites and capabilities to enable continuity of operations (COOP), to include telework? </a:t>
            </a:r>
          </a:p>
          <a:p>
            <a:pPr>
              <a:buAutoNum type="arabicPeriod" startAt="8"/>
            </a:pPr>
            <a:r>
              <a:rPr lang="en-US" dirty="0"/>
              <a:t>Have you reviewed the limitations that COVID-19 might put on current mutual aid agreements and the available resources of your own and neighboring jurisdictions? </a:t>
            </a:r>
          </a:p>
        </p:txBody>
      </p:sp>
      <p:sp>
        <p:nvSpPr>
          <p:cNvPr id="4" name="Slide Number Placeholder 3">
            <a:extLst>
              <a:ext uri="{FF2B5EF4-FFF2-40B4-BE49-F238E27FC236}">
                <a16:creationId xmlns:a16="http://schemas.microsoft.com/office/drawing/2014/main" id="{2C9575ED-C08A-480F-81D8-F1161246ACD5}"/>
              </a:ext>
            </a:extLst>
          </p:cNvPr>
          <p:cNvSpPr>
            <a:spLocks noGrp="1"/>
          </p:cNvSpPr>
          <p:nvPr>
            <p:ph type="sldNum" sz="quarter" idx="12"/>
          </p:nvPr>
        </p:nvSpPr>
        <p:spPr/>
        <p:txBody>
          <a:bodyPr/>
          <a:lstStyle/>
          <a:p>
            <a:fld id="{8FCC257D-A786-9244-9E17-CE618C8B9275}" type="slidenum">
              <a:rPr lang="en-US" smtClean="0"/>
              <a:pPr/>
              <a:t>16</a:t>
            </a:fld>
            <a:endParaRPr lang="en-US"/>
          </a:p>
        </p:txBody>
      </p:sp>
    </p:spTree>
    <p:extLst>
      <p:ext uri="{BB962C8B-B14F-4D97-AF65-F5344CB8AC3E}">
        <p14:creationId xmlns:p14="http://schemas.microsoft.com/office/powerpoint/2010/main" val="3119977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Consider and Identify (1/2)</a:t>
            </a:r>
          </a:p>
        </p:txBody>
      </p:sp>
      <p:sp>
        <p:nvSpPr>
          <p:cNvPr id="2" name="Content Placeholder 1"/>
          <p:cNvSpPr>
            <a:spLocks noGrp="1"/>
          </p:cNvSpPr>
          <p:nvPr>
            <p:ph sz="half" idx="1"/>
          </p:nvPr>
        </p:nvSpPr>
        <p:spPr/>
        <p:txBody>
          <a:bodyPr/>
          <a:lstStyle/>
          <a:p>
            <a:r>
              <a:rPr lang="en-US" dirty="0"/>
              <a:t>Do the impacts of COVID-19 within your, and neighboring, jurisdictions warrant the revision of mutual agreements with new partners?  </a:t>
            </a:r>
          </a:p>
          <a:p>
            <a:r>
              <a:rPr lang="en-US" dirty="0"/>
              <a:t>Have COVID-19 response and recovery efforts identified new partners, resources, planning shortfalls or solutions to include in emergency operating plans and annexes, including private sector partners in grocery, fuel, home mitigation supplies and medical supplies?</a:t>
            </a:r>
          </a:p>
          <a:p>
            <a:r>
              <a:rPr lang="en-US" dirty="0"/>
              <a:t>Has a pre-disaster recovery plan been written for your state, local or tribal jurisdiction?</a:t>
            </a:r>
          </a:p>
          <a:p>
            <a:r>
              <a:rPr lang="en-US" dirty="0"/>
              <a:t>Have you assessed your personnel requirements and planning for contingency staffing?</a:t>
            </a:r>
          </a:p>
          <a:p>
            <a:r>
              <a:rPr lang="en-US" dirty="0"/>
              <a:t>Have you determined alternate communication capabilities, information technology support, and remote platforms to operate your </a:t>
            </a:r>
            <a:r>
              <a:rPr lang="en-US" dirty="0" err="1"/>
              <a:t>EOC</a:t>
            </a:r>
            <a:r>
              <a:rPr lang="en-US" dirty="0"/>
              <a:t> virtually, including accessibility and equity considerations? </a:t>
            </a:r>
          </a:p>
        </p:txBody>
      </p:sp>
      <p:sp>
        <p:nvSpPr>
          <p:cNvPr id="4" name="Slide Number Placeholder 3">
            <a:extLst>
              <a:ext uri="{FF2B5EF4-FFF2-40B4-BE49-F238E27FC236}">
                <a16:creationId xmlns:a16="http://schemas.microsoft.com/office/drawing/2014/main" id="{5F386C4C-BFC6-4411-93A2-706466D81B63}"/>
              </a:ext>
            </a:extLst>
          </p:cNvPr>
          <p:cNvSpPr>
            <a:spLocks noGrp="1"/>
          </p:cNvSpPr>
          <p:nvPr>
            <p:ph type="sldNum" sz="quarter" idx="12"/>
          </p:nvPr>
        </p:nvSpPr>
        <p:spPr/>
        <p:txBody>
          <a:bodyPr/>
          <a:lstStyle/>
          <a:p>
            <a:fld id="{8FCC257D-A786-9244-9E17-CE618C8B9275}" type="slidenum">
              <a:rPr lang="en-US" smtClean="0"/>
              <a:pPr/>
              <a:t>17</a:t>
            </a:fld>
            <a:endParaRPr lang="en-US"/>
          </a:p>
        </p:txBody>
      </p:sp>
    </p:spTree>
    <p:extLst>
      <p:ext uri="{BB962C8B-B14F-4D97-AF65-F5344CB8AC3E}">
        <p14:creationId xmlns:p14="http://schemas.microsoft.com/office/powerpoint/2010/main" val="3839547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Consider and Identify (2/2)</a:t>
            </a:r>
          </a:p>
        </p:txBody>
      </p:sp>
      <p:sp>
        <p:nvSpPr>
          <p:cNvPr id="2" name="Content Placeholder 1"/>
          <p:cNvSpPr>
            <a:spLocks noGrp="1"/>
          </p:cNvSpPr>
          <p:nvPr>
            <p:ph sz="half" idx="1"/>
          </p:nvPr>
        </p:nvSpPr>
        <p:spPr/>
        <p:txBody>
          <a:bodyPr/>
          <a:lstStyle/>
          <a:p>
            <a:pPr>
              <a:buFont typeface="+mj-lt"/>
              <a:buAutoNum type="arabicPeriod" startAt="6"/>
            </a:pPr>
            <a:r>
              <a:rPr lang="en-US" dirty="0"/>
              <a:t>Have you considered cross training for emergency management roles and responsibilities to support concurrent disasters with extended timelines and limited resources? </a:t>
            </a:r>
          </a:p>
          <a:p>
            <a:pPr>
              <a:buAutoNum type="arabicPeriod" startAt="6"/>
            </a:pPr>
            <a:r>
              <a:rPr lang="en-US" dirty="0"/>
              <a:t>Have you coordinated with public health officials to identify guidelines for workforce response?  </a:t>
            </a:r>
          </a:p>
          <a:p>
            <a:pPr>
              <a:buAutoNum type="arabicPeriod" startAt="6"/>
            </a:pPr>
            <a:r>
              <a:rPr lang="en-US" dirty="0"/>
              <a:t>Have you considered incorporating remote platforms to overcome the challenges of limited in-person interactions? </a:t>
            </a:r>
          </a:p>
        </p:txBody>
      </p:sp>
      <p:sp>
        <p:nvSpPr>
          <p:cNvPr id="4" name="Slide Number Placeholder 3">
            <a:extLst>
              <a:ext uri="{FF2B5EF4-FFF2-40B4-BE49-F238E27FC236}">
                <a16:creationId xmlns:a16="http://schemas.microsoft.com/office/drawing/2014/main" id="{5F386C4C-BFC6-4411-93A2-706466D81B63}"/>
              </a:ext>
            </a:extLst>
          </p:cNvPr>
          <p:cNvSpPr>
            <a:spLocks noGrp="1"/>
          </p:cNvSpPr>
          <p:nvPr>
            <p:ph type="sldNum" sz="quarter" idx="12"/>
          </p:nvPr>
        </p:nvSpPr>
        <p:spPr/>
        <p:txBody>
          <a:bodyPr/>
          <a:lstStyle/>
          <a:p>
            <a:fld id="{8FCC257D-A786-9244-9E17-CE618C8B9275}" type="slidenum">
              <a:rPr lang="en-US" smtClean="0"/>
              <a:pPr/>
              <a:t>18</a:t>
            </a:fld>
            <a:endParaRPr lang="en-US"/>
          </a:p>
        </p:txBody>
      </p:sp>
    </p:spTree>
    <p:extLst>
      <p:ext uri="{BB962C8B-B14F-4D97-AF65-F5344CB8AC3E}">
        <p14:creationId xmlns:p14="http://schemas.microsoft.com/office/powerpoint/2010/main" val="2745842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Message and Engage (1/2)</a:t>
            </a:r>
          </a:p>
        </p:txBody>
      </p:sp>
      <p:sp>
        <p:nvSpPr>
          <p:cNvPr id="2" name="Content Placeholder 1"/>
          <p:cNvSpPr>
            <a:spLocks noGrp="1"/>
          </p:cNvSpPr>
          <p:nvPr>
            <p:ph sz="half" idx="1"/>
          </p:nvPr>
        </p:nvSpPr>
        <p:spPr/>
        <p:txBody>
          <a:bodyPr>
            <a:normAutofit lnSpcReduction="10000"/>
          </a:bodyPr>
          <a:lstStyle/>
          <a:p>
            <a:r>
              <a:rPr lang="en-US" dirty="0"/>
              <a:t>Have you developed and disseminated accessible, multilingual and culturally appropriate messaging in alternative formats, to: </a:t>
            </a:r>
          </a:p>
          <a:p>
            <a:pPr lvl="1"/>
            <a:r>
              <a:rPr lang="en-US" dirty="0"/>
              <a:t>Inform the public of changes in expected services and procedures (e.g., changes to shelter locations, evacuation routes, available transformation methods)? </a:t>
            </a:r>
          </a:p>
          <a:p>
            <a:pPr lvl="1"/>
            <a:r>
              <a:rPr lang="en-US" dirty="0"/>
              <a:t>Address increased personal preparedness measures, encourage your community to evaluate personal emergency plans and familiarize themselves with guidance from their local jurisdictions? </a:t>
            </a:r>
          </a:p>
          <a:p>
            <a:pPr lvl="1"/>
            <a:r>
              <a:rPr lang="en-US" dirty="0"/>
              <a:t>Communicate to employees and stakeholders? </a:t>
            </a:r>
          </a:p>
          <a:p>
            <a:r>
              <a:rPr lang="en-US" dirty="0"/>
              <a:t>Have you updated pre-scripted messages to incorporate the current recommended personal protective equipment (PPE) posture for disaster survivors (e.g., recommend wearing a mask) based on CDC and/or local health guidance?   </a:t>
            </a:r>
          </a:p>
          <a:p>
            <a:r>
              <a:rPr lang="en-US" dirty="0"/>
              <a:t>Have you considered how to coordinate state and local messaging? </a:t>
            </a:r>
          </a:p>
        </p:txBody>
      </p:sp>
      <p:sp>
        <p:nvSpPr>
          <p:cNvPr id="4" name="Slide Number Placeholder 3">
            <a:extLst>
              <a:ext uri="{FF2B5EF4-FFF2-40B4-BE49-F238E27FC236}">
                <a16:creationId xmlns:a16="http://schemas.microsoft.com/office/drawing/2014/main" id="{B6A61F48-162D-4BA1-B93A-BBD9889FF5CE}"/>
              </a:ext>
            </a:extLst>
          </p:cNvPr>
          <p:cNvSpPr>
            <a:spLocks noGrp="1"/>
          </p:cNvSpPr>
          <p:nvPr>
            <p:ph type="sldNum" sz="quarter" idx="12"/>
          </p:nvPr>
        </p:nvSpPr>
        <p:spPr/>
        <p:txBody>
          <a:bodyPr/>
          <a:lstStyle/>
          <a:p>
            <a:fld id="{8FCC257D-A786-9244-9E17-CE618C8B9275}" type="slidenum">
              <a:rPr lang="en-US" smtClean="0"/>
              <a:pPr/>
              <a:t>19</a:t>
            </a:fld>
            <a:endParaRPr lang="en-US"/>
          </a:p>
        </p:txBody>
      </p:sp>
    </p:spTree>
    <p:extLst>
      <p:ext uri="{BB962C8B-B14F-4D97-AF65-F5344CB8AC3E}">
        <p14:creationId xmlns:p14="http://schemas.microsoft.com/office/powerpoint/2010/main" val="3383308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BFAFAD4-9D9E-430A-8617-CB0D40EBE480}"/>
              </a:ext>
            </a:extLst>
          </p:cNvPr>
          <p:cNvSpPr>
            <a:spLocks noGrp="1"/>
          </p:cNvSpPr>
          <p:nvPr>
            <p:ph type="title"/>
          </p:nvPr>
        </p:nvSpPr>
        <p:spPr/>
        <p:txBody>
          <a:bodyPr/>
          <a:lstStyle/>
          <a:p>
            <a:r>
              <a:rPr lang="en-US" dirty="0"/>
              <a:t>INSTRUCTIONS — READ FIRST</a:t>
            </a:r>
          </a:p>
        </p:txBody>
      </p:sp>
      <p:sp>
        <p:nvSpPr>
          <p:cNvPr id="2" name="Content Placeholder 1">
            <a:extLst>
              <a:ext uri="{FF2B5EF4-FFF2-40B4-BE49-F238E27FC236}">
                <a16:creationId xmlns:a16="http://schemas.microsoft.com/office/drawing/2014/main" id="{C24F8BF4-8CDF-41B2-8040-428BC46FB069}"/>
              </a:ext>
            </a:extLst>
          </p:cNvPr>
          <p:cNvSpPr>
            <a:spLocks noGrp="1"/>
          </p:cNvSpPr>
          <p:nvPr>
            <p:ph idx="1"/>
          </p:nvPr>
        </p:nvSpPr>
        <p:spPr/>
        <p:txBody>
          <a:bodyPr>
            <a:normAutofit fontScale="92500" lnSpcReduction="20000"/>
          </a:bodyPr>
          <a:lstStyle/>
          <a:p>
            <a:r>
              <a:rPr lang="en-US" dirty="0"/>
              <a:t>FEMA developed this Exercise Starter Kit with sample conduct slides, a facilitator guide and a placemat that your organization/jurisdiction can use to conduct your own workshop on preparedness in a pandemic.​</a:t>
            </a:r>
          </a:p>
          <a:p>
            <a:r>
              <a:rPr lang="en-US" dirty="0"/>
              <a:t>Tailor this sample slide deck to meet the needs of your organization/jurisdiction.​</a:t>
            </a:r>
          </a:p>
          <a:p>
            <a:r>
              <a:rPr lang="en-US" dirty="0"/>
              <a:t>Use this document in tandem with the facilitator guide and placemat. Any changes made to this sample slide deck should also be made to the facilitator guide and placemat.​</a:t>
            </a:r>
          </a:p>
          <a:p>
            <a:r>
              <a:rPr lang="en-US" dirty="0"/>
              <a:t>Slides with a blue background are instructions and tips to help you design your workshop for your own organization/jurisdiction. Delete all the slides with blue backgrounds in your final presentation.​</a:t>
            </a:r>
          </a:p>
          <a:p>
            <a:pPr lvl="1"/>
            <a:r>
              <a:rPr lang="en-US" dirty="0"/>
              <a:t>IMPORTANT: Update the slide numbers in the facilitator guide to reflect the slide numbers in this slide deck after you finalize it.​</a:t>
            </a:r>
          </a:p>
          <a:p>
            <a:r>
              <a:rPr lang="en-US" dirty="0"/>
              <a:t>Update content </a:t>
            </a:r>
            <a:r>
              <a:rPr lang="en-US" dirty="0">
                <a:solidFill>
                  <a:srgbClr val="C00000"/>
                </a:solidFill>
                <a:highlight>
                  <a:srgbClr val="FFFF00"/>
                </a:highlight>
              </a:rPr>
              <a:t>[bracketed, red font, highlighted in yellow]</a:t>
            </a:r>
            <a:r>
              <a:rPr lang="en-US" dirty="0"/>
              <a:t> based on individual deliveries of this workshop.</a:t>
            </a:r>
          </a:p>
        </p:txBody>
      </p:sp>
    </p:spTree>
    <p:extLst>
      <p:ext uri="{BB962C8B-B14F-4D97-AF65-F5344CB8AC3E}">
        <p14:creationId xmlns:p14="http://schemas.microsoft.com/office/powerpoint/2010/main" val="1962377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Message and Engage (2/2)</a:t>
            </a:r>
          </a:p>
        </p:txBody>
      </p:sp>
      <p:sp>
        <p:nvSpPr>
          <p:cNvPr id="2" name="Content Placeholder 1"/>
          <p:cNvSpPr>
            <a:spLocks noGrp="1"/>
          </p:cNvSpPr>
          <p:nvPr>
            <p:ph sz="half" idx="1"/>
          </p:nvPr>
        </p:nvSpPr>
        <p:spPr/>
        <p:txBody>
          <a:bodyPr>
            <a:normAutofit fontScale="92500"/>
          </a:bodyPr>
          <a:lstStyle/>
          <a:p>
            <a:pPr>
              <a:buFont typeface="+mj-lt"/>
              <a:buAutoNum type="arabicPeriod" startAt="4"/>
            </a:pPr>
            <a:r>
              <a:rPr lang="en-US" dirty="0"/>
              <a:t>Have you met with leaders from underrepresented, multilingual and cultural groups to discuss possible barriers and solutions to effective COVID-19 management in disaster situations? </a:t>
            </a:r>
          </a:p>
          <a:p>
            <a:pPr>
              <a:buAutoNum type="arabicPeriod" startAt="4"/>
            </a:pPr>
            <a:r>
              <a:rPr lang="en-US" dirty="0"/>
              <a:t>Have you advised individuals and households to track their critical financial, medical, and household information by using the Emergency Financial First Aid Kit (</a:t>
            </a:r>
            <a:r>
              <a:rPr lang="en-US" dirty="0" err="1"/>
              <a:t>EFFAK</a:t>
            </a:r>
            <a:r>
              <a:rPr lang="en-US" dirty="0"/>
              <a:t>) tool as a guide? </a:t>
            </a:r>
          </a:p>
          <a:p>
            <a:pPr>
              <a:buAutoNum type="arabicPeriod" startAt="4"/>
            </a:pPr>
            <a:r>
              <a:rPr lang="en-US" dirty="0"/>
              <a:t>Have you engaged with public health officials to identify guidelines for workforce response in a COVID-19 environment and to plan for public health support for evacuations and sheltering?</a:t>
            </a:r>
          </a:p>
          <a:p>
            <a:pPr>
              <a:buFont typeface="+mj-lt"/>
              <a:buAutoNum type="arabicPeriod" startAt="7"/>
            </a:pPr>
            <a:r>
              <a:rPr lang="en-US" dirty="0"/>
              <a:t>Have you identified the essential workforce necessary to continue critical infrastructure viability? </a:t>
            </a:r>
          </a:p>
          <a:p>
            <a:pPr lvl="1"/>
            <a:r>
              <a:rPr lang="en-US" dirty="0"/>
              <a:t>Did you use the Cybersecurity and Infrastructure Security Agency advisory list as a guide? </a:t>
            </a:r>
          </a:p>
          <a:p>
            <a:pPr>
              <a:buAutoNum type="arabicPeriod" startAt="7"/>
            </a:pPr>
            <a:r>
              <a:rPr lang="en-US" dirty="0"/>
              <a:t>Have you engaged nonprofits and small businesses in your jurisdiction to discuss how to respond to and recover from a natural hazard event in a COVID-19 environment? </a:t>
            </a:r>
          </a:p>
        </p:txBody>
      </p:sp>
      <p:sp>
        <p:nvSpPr>
          <p:cNvPr id="4" name="Slide Number Placeholder 3">
            <a:extLst>
              <a:ext uri="{FF2B5EF4-FFF2-40B4-BE49-F238E27FC236}">
                <a16:creationId xmlns:a16="http://schemas.microsoft.com/office/drawing/2014/main" id="{B6A61F48-162D-4BA1-B93A-BBD9889FF5CE}"/>
              </a:ext>
            </a:extLst>
          </p:cNvPr>
          <p:cNvSpPr>
            <a:spLocks noGrp="1"/>
          </p:cNvSpPr>
          <p:nvPr>
            <p:ph type="sldNum" sz="quarter" idx="12"/>
          </p:nvPr>
        </p:nvSpPr>
        <p:spPr/>
        <p:txBody>
          <a:bodyPr/>
          <a:lstStyle/>
          <a:p>
            <a:fld id="{8FCC257D-A786-9244-9E17-CE618C8B9275}" type="slidenum">
              <a:rPr lang="en-US" smtClean="0"/>
              <a:pPr/>
              <a:t>20</a:t>
            </a:fld>
            <a:endParaRPr lang="en-US"/>
          </a:p>
        </p:txBody>
      </p:sp>
    </p:spTree>
    <p:extLst>
      <p:ext uri="{BB962C8B-B14F-4D97-AF65-F5344CB8AC3E}">
        <p14:creationId xmlns:p14="http://schemas.microsoft.com/office/powerpoint/2010/main" val="963060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a:t>Break</a:t>
            </a:r>
          </a:p>
        </p:txBody>
      </p:sp>
      <p:sp>
        <p:nvSpPr>
          <p:cNvPr id="4" name="Subtitle 3">
            <a:extLst>
              <a:ext uri="{FF2B5EF4-FFF2-40B4-BE49-F238E27FC236}">
                <a16:creationId xmlns:a16="http://schemas.microsoft.com/office/drawing/2014/main" id="{9F3B430F-5B6E-411E-B003-26CD0C6F929C}"/>
              </a:ext>
            </a:extLst>
          </p:cNvPr>
          <p:cNvSpPr>
            <a:spLocks noGrp="1"/>
          </p:cNvSpPr>
          <p:nvPr>
            <p:ph type="subTitle" idx="1"/>
          </p:nvPr>
        </p:nvSpPr>
        <p:spPr/>
        <p:txBody>
          <a:bodyPr/>
          <a:lstStyle/>
          <a:p>
            <a:r>
              <a:rPr lang="en-US" dirty="0">
                <a:solidFill>
                  <a:srgbClr val="C00000"/>
                </a:solidFill>
                <a:highlight>
                  <a:srgbClr val="FFFF00"/>
                </a:highlight>
              </a:rPr>
              <a:t>[Remove or adjust timing as needed]</a:t>
            </a:r>
          </a:p>
        </p:txBody>
      </p:sp>
      <p:sp>
        <p:nvSpPr>
          <p:cNvPr id="2" name="Slide Number Placeholder 1">
            <a:extLst>
              <a:ext uri="{FF2B5EF4-FFF2-40B4-BE49-F238E27FC236}">
                <a16:creationId xmlns:a16="http://schemas.microsoft.com/office/drawing/2014/main" id="{BF82740E-3CD2-4CB0-BC79-DB2E971D696C}"/>
              </a:ext>
            </a:extLst>
          </p:cNvPr>
          <p:cNvSpPr>
            <a:spLocks noGrp="1"/>
          </p:cNvSpPr>
          <p:nvPr>
            <p:ph type="sldNum" sz="quarter" idx="12"/>
          </p:nvPr>
        </p:nvSpPr>
        <p:spPr/>
        <p:txBody>
          <a:bodyPr/>
          <a:lstStyle/>
          <a:p>
            <a:fld id="{8FCC257D-A786-9244-9E17-CE618C8B9275}" type="slidenum">
              <a:rPr lang="en-US" smtClean="0"/>
              <a:pPr/>
              <a:t>21</a:t>
            </a:fld>
            <a:endParaRPr lang="en-US"/>
          </a:p>
        </p:txBody>
      </p:sp>
    </p:spTree>
    <p:extLst>
      <p:ext uri="{BB962C8B-B14F-4D97-AF65-F5344CB8AC3E}">
        <p14:creationId xmlns:p14="http://schemas.microsoft.com/office/powerpoint/2010/main" val="2113986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Module 2: Response Considerations</a:t>
            </a:r>
          </a:p>
        </p:txBody>
      </p:sp>
      <p:sp>
        <p:nvSpPr>
          <p:cNvPr id="2" name="Slide Number Placeholder 1">
            <a:extLst>
              <a:ext uri="{FF2B5EF4-FFF2-40B4-BE49-F238E27FC236}">
                <a16:creationId xmlns:a16="http://schemas.microsoft.com/office/drawing/2014/main" id="{BF82740E-3CD2-4CB0-BC79-DB2E971D696C}"/>
              </a:ext>
            </a:extLst>
          </p:cNvPr>
          <p:cNvSpPr>
            <a:spLocks noGrp="1"/>
          </p:cNvSpPr>
          <p:nvPr>
            <p:ph type="sldNum" sz="quarter" idx="12"/>
          </p:nvPr>
        </p:nvSpPr>
        <p:spPr/>
        <p:txBody>
          <a:bodyPr/>
          <a:lstStyle/>
          <a:p>
            <a:fld id="{8FCC257D-A786-9244-9E17-CE618C8B9275}" type="slidenum">
              <a:rPr lang="en-US" smtClean="0"/>
              <a:pPr/>
              <a:t>22</a:t>
            </a:fld>
            <a:endParaRPr lang="en-US"/>
          </a:p>
        </p:txBody>
      </p:sp>
    </p:spTree>
    <p:extLst>
      <p:ext uri="{BB962C8B-B14F-4D97-AF65-F5344CB8AC3E}">
        <p14:creationId xmlns:p14="http://schemas.microsoft.com/office/powerpoint/2010/main" val="1859141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Response (1/5)</a:t>
            </a:r>
          </a:p>
        </p:txBody>
      </p:sp>
      <p:sp>
        <p:nvSpPr>
          <p:cNvPr id="2" name="Content Placeholder 1"/>
          <p:cNvSpPr>
            <a:spLocks noGrp="1"/>
          </p:cNvSpPr>
          <p:nvPr>
            <p:ph sz="half" idx="1"/>
          </p:nvPr>
        </p:nvSpPr>
        <p:spPr/>
        <p:txBody>
          <a:bodyPr>
            <a:normAutofit fontScale="85000" lnSpcReduction="10000"/>
          </a:bodyPr>
          <a:lstStyle/>
          <a:p>
            <a:r>
              <a:rPr lang="en-US" dirty="0"/>
              <a:t>Have you purchased and stockpiled appropriate PPE for personnel required to be in the field, including shelter staff? </a:t>
            </a:r>
          </a:p>
          <a:p>
            <a:r>
              <a:rPr lang="en-US" dirty="0"/>
              <a:t>Have you reviewed and modified your logistics contracts to confirm you have adequate PPE and necessary commodities during response operations, especially if available resources have been allocated for COVID-19 response? </a:t>
            </a:r>
          </a:p>
          <a:p>
            <a:r>
              <a:rPr lang="en-US" dirty="0"/>
              <a:t>Have you determined if you need to update vendor contracts and agreements to procure and deliver supplies and equipment in case of a shortage?</a:t>
            </a:r>
          </a:p>
          <a:p>
            <a:r>
              <a:rPr lang="en-US" dirty="0"/>
              <a:t>Are any resources that you need for a potential response currently unavailable or in short supply? Have you reached to your Emergency Management Assistance Compact (EMAC) or private sector partners for assistance and to discuss resource availability based on existing contracts and mutual aid agreements?</a:t>
            </a:r>
          </a:p>
          <a:p>
            <a:endParaRPr lang="en-US" dirty="0"/>
          </a:p>
        </p:txBody>
      </p:sp>
      <p:sp>
        <p:nvSpPr>
          <p:cNvPr id="4" name="Slide Number Placeholder 3">
            <a:extLst>
              <a:ext uri="{FF2B5EF4-FFF2-40B4-BE49-F238E27FC236}">
                <a16:creationId xmlns:a16="http://schemas.microsoft.com/office/drawing/2014/main" id="{20AEF9D5-3599-41CF-8B5C-836A7D26274C}"/>
              </a:ext>
            </a:extLst>
          </p:cNvPr>
          <p:cNvSpPr>
            <a:spLocks noGrp="1"/>
          </p:cNvSpPr>
          <p:nvPr>
            <p:ph type="sldNum" sz="quarter" idx="12"/>
          </p:nvPr>
        </p:nvSpPr>
        <p:spPr/>
        <p:txBody>
          <a:bodyPr/>
          <a:lstStyle/>
          <a:p>
            <a:fld id="{8FCC257D-A786-9244-9E17-CE618C8B9275}" type="slidenum">
              <a:rPr lang="en-US" smtClean="0"/>
              <a:pPr/>
              <a:t>23</a:t>
            </a:fld>
            <a:endParaRPr lang="en-US"/>
          </a:p>
        </p:txBody>
      </p:sp>
    </p:spTree>
    <p:extLst>
      <p:ext uri="{BB962C8B-B14F-4D97-AF65-F5344CB8AC3E}">
        <p14:creationId xmlns:p14="http://schemas.microsoft.com/office/powerpoint/2010/main" val="2454497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Response (2/5)</a:t>
            </a:r>
          </a:p>
        </p:txBody>
      </p:sp>
      <p:sp>
        <p:nvSpPr>
          <p:cNvPr id="2" name="Content Placeholder 1"/>
          <p:cNvSpPr>
            <a:spLocks noGrp="1"/>
          </p:cNvSpPr>
          <p:nvPr>
            <p:ph sz="half" idx="1"/>
          </p:nvPr>
        </p:nvSpPr>
        <p:spPr/>
        <p:txBody>
          <a:bodyPr/>
          <a:lstStyle/>
          <a:p>
            <a:pPr>
              <a:buFont typeface="+mj-lt"/>
              <a:buAutoNum type="arabicPeriod" startAt="5"/>
            </a:pPr>
            <a:r>
              <a:rPr lang="en-US" dirty="0"/>
              <a:t>Have you confirmed your access to </a:t>
            </a:r>
            <a:r>
              <a:rPr lang="en-US" dirty="0" err="1"/>
              <a:t>HURREVAC</a:t>
            </a:r>
            <a:r>
              <a:rPr lang="en-US" dirty="0"/>
              <a:t>, FEMA’s web-based storm tracking and decision support tool, to support operational decisions?</a:t>
            </a:r>
          </a:p>
          <a:p>
            <a:pPr>
              <a:buAutoNum type="arabicPeriod" startAt="5"/>
            </a:pPr>
            <a:r>
              <a:rPr lang="en-US" dirty="0"/>
              <a:t>Have you modified your evacuation plan to account for:</a:t>
            </a:r>
          </a:p>
          <a:p>
            <a:pPr lvl="1"/>
            <a:r>
              <a:rPr lang="en-US" dirty="0"/>
              <a:t>Limited travel options and hotel availability; increased need for health and medical evacuations; financial limitations of the general public; and additional impacts from COVID-19?</a:t>
            </a:r>
          </a:p>
          <a:p>
            <a:pPr lvl="1"/>
            <a:r>
              <a:rPr lang="en-US" dirty="0"/>
              <a:t>The extra time to evacuate using mass transit modes (e.g., buses) given the need for social distancing?</a:t>
            </a:r>
          </a:p>
          <a:p>
            <a:pPr lvl="1"/>
            <a:r>
              <a:rPr lang="en-US" dirty="0"/>
              <a:t>The resources needed to evacuate people with disabilities and others with access and functional needs, including but not limited to the availability of paratransit services, given the need for social distancing?</a:t>
            </a:r>
          </a:p>
          <a:p>
            <a:pPr>
              <a:buAutoNum type="arabicPeriod" startAt="5"/>
            </a:pPr>
            <a:endParaRPr lang="en-US" dirty="0"/>
          </a:p>
        </p:txBody>
      </p:sp>
      <p:sp>
        <p:nvSpPr>
          <p:cNvPr id="4" name="Slide Number Placeholder 3">
            <a:extLst>
              <a:ext uri="{FF2B5EF4-FFF2-40B4-BE49-F238E27FC236}">
                <a16:creationId xmlns:a16="http://schemas.microsoft.com/office/drawing/2014/main" id="{20AEF9D5-3599-41CF-8B5C-836A7D26274C}"/>
              </a:ext>
            </a:extLst>
          </p:cNvPr>
          <p:cNvSpPr>
            <a:spLocks noGrp="1"/>
          </p:cNvSpPr>
          <p:nvPr>
            <p:ph type="sldNum" sz="quarter" idx="12"/>
          </p:nvPr>
        </p:nvSpPr>
        <p:spPr/>
        <p:txBody>
          <a:bodyPr/>
          <a:lstStyle/>
          <a:p>
            <a:fld id="{8FCC257D-A786-9244-9E17-CE618C8B9275}" type="slidenum">
              <a:rPr lang="en-US" smtClean="0"/>
              <a:pPr/>
              <a:t>24</a:t>
            </a:fld>
            <a:endParaRPr lang="en-US"/>
          </a:p>
        </p:txBody>
      </p:sp>
    </p:spTree>
    <p:extLst>
      <p:ext uri="{BB962C8B-B14F-4D97-AF65-F5344CB8AC3E}">
        <p14:creationId xmlns:p14="http://schemas.microsoft.com/office/powerpoint/2010/main" val="2138343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Response (3/5)</a:t>
            </a:r>
          </a:p>
        </p:txBody>
      </p:sp>
      <p:sp>
        <p:nvSpPr>
          <p:cNvPr id="2" name="Content Placeholder 1"/>
          <p:cNvSpPr>
            <a:spLocks noGrp="1"/>
          </p:cNvSpPr>
          <p:nvPr>
            <p:ph sz="half" idx="1"/>
          </p:nvPr>
        </p:nvSpPr>
        <p:spPr/>
        <p:txBody>
          <a:bodyPr>
            <a:normAutofit fontScale="92500"/>
          </a:bodyPr>
          <a:lstStyle/>
          <a:p>
            <a:pPr>
              <a:buFont typeface="+mj-lt"/>
              <a:buAutoNum type="arabicPeriod" startAt="7"/>
            </a:pPr>
            <a:r>
              <a:rPr lang="en-US" dirty="0"/>
              <a:t>Have you considered using geographic information system (GIS) platform planning tools, to include FEMA’s Resilience Analysis and Planning Tool (RAPT), to identify population characteristics and infrastructure locations that may be impacted to inform evacuation and shelter in place planning?</a:t>
            </a:r>
          </a:p>
          <a:p>
            <a:pPr>
              <a:buAutoNum type="arabicPeriod" startAt="7"/>
            </a:pPr>
            <a:r>
              <a:rPr lang="en-US" dirty="0"/>
              <a:t>Have you considered increasing the membership of Community Emergency Response Team (CERT), and Medical Reserve Corps? </a:t>
            </a:r>
          </a:p>
          <a:p>
            <a:pPr lvl="1"/>
            <a:r>
              <a:rPr lang="en-US" dirty="0"/>
              <a:t>Do you have a mechanism to conduct remote recruiting and training?  </a:t>
            </a:r>
          </a:p>
          <a:p>
            <a:pPr>
              <a:buAutoNum type="arabicPeriod" startAt="7"/>
            </a:pPr>
            <a:r>
              <a:rPr lang="en-US" dirty="0"/>
              <a:t>Do your continuity plans address how to respond if your agency or its partners have degraded capabilities due to COVID-19? </a:t>
            </a:r>
          </a:p>
          <a:p>
            <a:pPr>
              <a:buAutoNum type="arabicPeriod" startAt="7"/>
            </a:pPr>
            <a:r>
              <a:rPr lang="en-US" dirty="0"/>
              <a:t>Does your plan address how to integrate FEMA personnel and/or federal partners into your response operations?</a:t>
            </a:r>
          </a:p>
          <a:p>
            <a:pPr>
              <a:buAutoNum type="arabicPeriod" startAt="7"/>
            </a:pPr>
            <a:endParaRPr lang="en-US" dirty="0"/>
          </a:p>
        </p:txBody>
      </p:sp>
      <p:sp>
        <p:nvSpPr>
          <p:cNvPr id="4" name="Slide Number Placeholder 3">
            <a:extLst>
              <a:ext uri="{FF2B5EF4-FFF2-40B4-BE49-F238E27FC236}">
                <a16:creationId xmlns:a16="http://schemas.microsoft.com/office/drawing/2014/main" id="{20AEF9D5-3599-41CF-8B5C-836A7D26274C}"/>
              </a:ext>
            </a:extLst>
          </p:cNvPr>
          <p:cNvSpPr>
            <a:spLocks noGrp="1"/>
          </p:cNvSpPr>
          <p:nvPr>
            <p:ph type="sldNum" sz="quarter" idx="12"/>
          </p:nvPr>
        </p:nvSpPr>
        <p:spPr/>
        <p:txBody>
          <a:bodyPr/>
          <a:lstStyle/>
          <a:p>
            <a:fld id="{8FCC257D-A786-9244-9E17-CE618C8B9275}" type="slidenum">
              <a:rPr lang="en-US" smtClean="0"/>
              <a:pPr/>
              <a:t>25</a:t>
            </a:fld>
            <a:endParaRPr lang="en-US"/>
          </a:p>
        </p:txBody>
      </p:sp>
    </p:spTree>
    <p:extLst>
      <p:ext uri="{BB962C8B-B14F-4D97-AF65-F5344CB8AC3E}">
        <p14:creationId xmlns:p14="http://schemas.microsoft.com/office/powerpoint/2010/main" val="2677283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Response (4/5)</a:t>
            </a:r>
          </a:p>
        </p:txBody>
      </p:sp>
      <p:sp>
        <p:nvSpPr>
          <p:cNvPr id="2" name="Content Placeholder 1"/>
          <p:cNvSpPr>
            <a:spLocks noGrp="1"/>
          </p:cNvSpPr>
          <p:nvPr>
            <p:ph sz="half" idx="1"/>
          </p:nvPr>
        </p:nvSpPr>
        <p:spPr/>
        <p:txBody>
          <a:bodyPr/>
          <a:lstStyle/>
          <a:p>
            <a:pPr>
              <a:buFont typeface="+mj-lt"/>
              <a:buAutoNum type="arabicPeriod" startAt="11"/>
            </a:pPr>
            <a:r>
              <a:rPr lang="en-US" dirty="0"/>
              <a:t>Have you reached to your critical infrastructure partners to assess their current ability to respond to an emergency? </a:t>
            </a:r>
          </a:p>
          <a:p>
            <a:pPr>
              <a:buAutoNum type="arabicPeriod" startAt="11"/>
            </a:pPr>
            <a:r>
              <a:rPr lang="en-US" dirty="0"/>
              <a:t>Have you reached to your private sector partners to assess their current ability to respond to an emergency?</a:t>
            </a:r>
          </a:p>
          <a:p>
            <a:pPr>
              <a:buAutoNum type="arabicPeriod" startAt="11"/>
            </a:pPr>
            <a:r>
              <a:rPr lang="en-US" dirty="0"/>
              <a:t>Have you established a Business Emergency Operations Center (</a:t>
            </a:r>
            <a:r>
              <a:rPr lang="en-US" dirty="0" err="1"/>
              <a:t>BEOC</a:t>
            </a:r>
            <a:r>
              <a:rPr lang="en-US" dirty="0"/>
              <a:t>) to coordinate and collaborate with the private sector and the National </a:t>
            </a:r>
            <a:r>
              <a:rPr lang="en-US" dirty="0" err="1"/>
              <a:t>BEOC</a:t>
            </a:r>
            <a:r>
              <a:rPr lang="en-US" dirty="0"/>
              <a:t>?</a:t>
            </a:r>
          </a:p>
          <a:p>
            <a:pPr>
              <a:buAutoNum type="arabicPeriod" startAt="11"/>
            </a:pPr>
            <a:r>
              <a:rPr lang="en-US" dirty="0"/>
              <a:t>If you do not have a </a:t>
            </a:r>
            <a:r>
              <a:rPr lang="en-US" dirty="0" err="1"/>
              <a:t>BEOC</a:t>
            </a:r>
            <a:r>
              <a:rPr lang="en-US" dirty="0"/>
              <a:t>, have you identified personnel to coordinate with the private sector (e.g., address questions and concerns)?</a:t>
            </a:r>
          </a:p>
          <a:p>
            <a:pPr>
              <a:buAutoNum type="arabicPeriod" startAt="11"/>
            </a:pPr>
            <a:endParaRPr lang="en-US" dirty="0"/>
          </a:p>
        </p:txBody>
      </p:sp>
      <p:sp>
        <p:nvSpPr>
          <p:cNvPr id="4" name="Slide Number Placeholder 3">
            <a:extLst>
              <a:ext uri="{FF2B5EF4-FFF2-40B4-BE49-F238E27FC236}">
                <a16:creationId xmlns:a16="http://schemas.microsoft.com/office/drawing/2014/main" id="{20AEF9D5-3599-41CF-8B5C-836A7D26274C}"/>
              </a:ext>
            </a:extLst>
          </p:cNvPr>
          <p:cNvSpPr>
            <a:spLocks noGrp="1"/>
          </p:cNvSpPr>
          <p:nvPr>
            <p:ph type="sldNum" sz="quarter" idx="12"/>
          </p:nvPr>
        </p:nvSpPr>
        <p:spPr/>
        <p:txBody>
          <a:bodyPr/>
          <a:lstStyle/>
          <a:p>
            <a:fld id="{8FCC257D-A786-9244-9E17-CE618C8B9275}" type="slidenum">
              <a:rPr lang="en-US" smtClean="0"/>
              <a:pPr/>
              <a:t>26</a:t>
            </a:fld>
            <a:endParaRPr lang="en-US"/>
          </a:p>
        </p:txBody>
      </p:sp>
    </p:spTree>
    <p:extLst>
      <p:ext uri="{BB962C8B-B14F-4D97-AF65-F5344CB8AC3E}">
        <p14:creationId xmlns:p14="http://schemas.microsoft.com/office/powerpoint/2010/main" val="3521380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Response (5/5)</a:t>
            </a:r>
          </a:p>
        </p:txBody>
      </p:sp>
      <p:sp>
        <p:nvSpPr>
          <p:cNvPr id="2" name="Content Placeholder 1"/>
          <p:cNvSpPr>
            <a:spLocks noGrp="1"/>
          </p:cNvSpPr>
          <p:nvPr>
            <p:ph sz="half" idx="1"/>
          </p:nvPr>
        </p:nvSpPr>
        <p:spPr/>
        <p:txBody>
          <a:bodyPr/>
          <a:lstStyle/>
          <a:p>
            <a:pPr>
              <a:buFont typeface="+mj-lt"/>
              <a:buAutoNum type="arabicPeriod" startAt="15"/>
            </a:pPr>
            <a:r>
              <a:rPr lang="en-US" dirty="0"/>
              <a:t>Do you have a designated point of contact and information exchange platform to coordinate with critical infrastructure and private sector partners? </a:t>
            </a:r>
          </a:p>
          <a:p>
            <a:pPr lvl="1"/>
            <a:r>
              <a:rPr lang="en-US" dirty="0"/>
              <a:t>If so, how often do you receive updates on their operational status?</a:t>
            </a:r>
          </a:p>
          <a:p>
            <a:pPr>
              <a:buAutoNum type="arabicPeriod" startAt="15"/>
            </a:pPr>
            <a:r>
              <a:rPr lang="en-US" dirty="0"/>
              <a:t>Have you considered using (or expanding) aerial imagery and other remote sensing capabilities for situational awareness and to conduct damage assessments? </a:t>
            </a:r>
          </a:p>
          <a:p>
            <a:pPr>
              <a:buAutoNum type="arabicPeriod" startAt="15"/>
            </a:pPr>
            <a:r>
              <a:rPr lang="en-US" dirty="0"/>
              <a:t>Does your emergency operations center have enough IT personnel and bandwidth to support increased numbers of remote emergency responders? Are they trained to work remotely and support remote work for extended periods on multiple disasters?</a:t>
            </a:r>
          </a:p>
          <a:p>
            <a:pPr>
              <a:buAutoNum type="arabicPeriod" startAt="15"/>
            </a:pPr>
            <a:r>
              <a:rPr lang="en-US" dirty="0"/>
              <a:t>Does diverting resources for COVID-19 efforts alter planning goals and objectives?</a:t>
            </a:r>
          </a:p>
          <a:p>
            <a:pPr>
              <a:buAutoNum type="arabicPeriod" startAt="15"/>
            </a:pPr>
            <a:endParaRPr lang="en-US" dirty="0"/>
          </a:p>
        </p:txBody>
      </p:sp>
      <p:sp>
        <p:nvSpPr>
          <p:cNvPr id="4" name="Slide Number Placeholder 3">
            <a:extLst>
              <a:ext uri="{FF2B5EF4-FFF2-40B4-BE49-F238E27FC236}">
                <a16:creationId xmlns:a16="http://schemas.microsoft.com/office/drawing/2014/main" id="{20AEF9D5-3599-41CF-8B5C-836A7D26274C}"/>
              </a:ext>
            </a:extLst>
          </p:cNvPr>
          <p:cNvSpPr>
            <a:spLocks noGrp="1"/>
          </p:cNvSpPr>
          <p:nvPr>
            <p:ph type="sldNum" sz="quarter" idx="12"/>
          </p:nvPr>
        </p:nvSpPr>
        <p:spPr/>
        <p:txBody>
          <a:bodyPr/>
          <a:lstStyle/>
          <a:p>
            <a:fld id="{8FCC257D-A786-9244-9E17-CE618C8B9275}" type="slidenum">
              <a:rPr lang="en-US" smtClean="0"/>
              <a:pPr/>
              <a:t>27</a:t>
            </a:fld>
            <a:endParaRPr lang="en-US"/>
          </a:p>
        </p:txBody>
      </p:sp>
    </p:spTree>
    <p:extLst>
      <p:ext uri="{BB962C8B-B14F-4D97-AF65-F5344CB8AC3E}">
        <p14:creationId xmlns:p14="http://schemas.microsoft.com/office/powerpoint/2010/main" val="1710571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Safety and Security (1/2)</a:t>
            </a:r>
          </a:p>
        </p:txBody>
      </p:sp>
      <p:sp>
        <p:nvSpPr>
          <p:cNvPr id="2" name="Content Placeholder 1"/>
          <p:cNvSpPr>
            <a:spLocks noGrp="1"/>
          </p:cNvSpPr>
          <p:nvPr>
            <p:ph sz="half" idx="1"/>
          </p:nvPr>
        </p:nvSpPr>
        <p:spPr/>
        <p:txBody>
          <a:bodyPr>
            <a:normAutofit fontScale="92500"/>
          </a:bodyPr>
          <a:lstStyle/>
          <a:p>
            <a:r>
              <a:rPr lang="en-US" dirty="0"/>
              <a:t>Do your contingency plans address potential reductions in law enforcement’s availability to support on-site security? </a:t>
            </a:r>
          </a:p>
          <a:p>
            <a:r>
              <a:rPr lang="en-US" dirty="0"/>
              <a:t>Have you considered COOP plans and ways to deliver essential government functions equitably in a COVID-19 environment if conditions are further degraded by another disaster event? </a:t>
            </a:r>
          </a:p>
          <a:p>
            <a:r>
              <a:rPr lang="en-US" dirty="0"/>
              <a:t>Have you reviewed your evacuation and sheltering plans in light of pandemic considerations for: </a:t>
            </a:r>
          </a:p>
          <a:p>
            <a:pPr lvl="1"/>
            <a:r>
              <a:rPr lang="en-US" dirty="0"/>
              <a:t>Correctional facilities? </a:t>
            </a:r>
          </a:p>
          <a:p>
            <a:pPr lvl="1"/>
            <a:r>
              <a:rPr lang="en-US" dirty="0"/>
              <a:t>Nursing homes and long-term care facilities? </a:t>
            </a:r>
          </a:p>
          <a:p>
            <a:r>
              <a:rPr lang="en-US" dirty="0"/>
              <a:t>How do you manage re-entry procedures given the constraints and impacts of a pandemic (e.g., social distancing)?  </a:t>
            </a:r>
          </a:p>
          <a:p>
            <a:pPr lvl="1"/>
            <a:r>
              <a:rPr lang="en-US" dirty="0"/>
              <a:t>What agencies need to be involved?</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28</a:t>
            </a:fld>
            <a:endParaRPr lang="en-US"/>
          </a:p>
        </p:txBody>
      </p:sp>
    </p:spTree>
    <p:extLst>
      <p:ext uri="{BB962C8B-B14F-4D97-AF65-F5344CB8AC3E}">
        <p14:creationId xmlns:p14="http://schemas.microsoft.com/office/powerpoint/2010/main" val="3865569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Safety and Security (2/2)</a:t>
            </a:r>
          </a:p>
        </p:txBody>
      </p:sp>
      <p:sp>
        <p:nvSpPr>
          <p:cNvPr id="2" name="Content Placeholder 1"/>
          <p:cNvSpPr>
            <a:spLocks noGrp="1"/>
          </p:cNvSpPr>
          <p:nvPr>
            <p:ph sz="half" idx="1"/>
          </p:nvPr>
        </p:nvSpPr>
        <p:spPr>
          <a:xfrm>
            <a:off x="738193" y="1549400"/>
            <a:ext cx="10715625" cy="4624391"/>
          </a:xfrm>
        </p:spPr>
        <p:txBody>
          <a:bodyPr>
            <a:normAutofit/>
          </a:bodyPr>
          <a:lstStyle/>
          <a:p>
            <a:pPr>
              <a:buFont typeface="+mj-lt"/>
              <a:buAutoNum type="arabicPeriod" startAt="5"/>
            </a:pPr>
            <a:r>
              <a:rPr lang="en-US" dirty="0"/>
              <a:t>Have you performed a hazard assessment that considers the hierarchy or controls, including administrative, engineering, and PPE controls? </a:t>
            </a:r>
          </a:p>
          <a:p>
            <a:pPr>
              <a:buAutoNum type="arabicPeriod" startAt="5"/>
            </a:pPr>
            <a:r>
              <a:rPr lang="en-US" dirty="0"/>
              <a:t>Have you confirmed that your safety and health plans comply with 29 C.F.R. 1904, 1910, 1926 and 1960? </a:t>
            </a:r>
          </a:p>
          <a:p>
            <a:pPr>
              <a:buAutoNum type="arabicPeriod" startAt="5"/>
            </a:pPr>
            <a:r>
              <a:rPr lang="en-US" dirty="0"/>
              <a:t>Have you coordinated with pass-through, host and sending jurisdictions to support and execute potential evacuations to accommodate COVID-19 considerations?  </a:t>
            </a:r>
          </a:p>
          <a:p>
            <a:pPr>
              <a:buAutoNum type="arabicPeriod" startAt="5"/>
            </a:pPr>
            <a:r>
              <a:rPr lang="en-US" dirty="0"/>
              <a:t>What special operations teams (e.g., Urban Search and Rescue, HazMat) are still mission capable? Have they adopted the current CDC guidelines for PPE and training? </a:t>
            </a:r>
          </a:p>
          <a:p>
            <a:pPr>
              <a:buAutoNum type="arabicPeriod" startAt="5"/>
            </a:pPr>
            <a:r>
              <a:rPr lang="en-US" dirty="0"/>
              <a:t>Have you identified potential sites for disaster facilities, including responder housing and quarters, that are consistent with CDC guidance and social distancing requirements?  </a:t>
            </a:r>
          </a:p>
          <a:p>
            <a:pPr lvl="1"/>
            <a:r>
              <a:rPr lang="en-US" dirty="0"/>
              <a:t>If needed, have you coordinated leasing requirements? </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29</a:t>
            </a:fld>
            <a:endParaRPr lang="en-US"/>
          </a:p>
        </p:txBody>
      </p:sp>
    </p:spTree>
    <p:extLst>
      <p:ext uri="{BB962C8B-B14F-4D97-AF65-F5344CB8AC3E}">
        <p14:creationId xmlns:p14="http://schemas.microsoft.com/office/powerpoint/2010/main" val="2061066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BFAFAD4-9D9E-430A-8617-CB0D40EBE480}"/>
              </a:ext>
            </a:extLst>
          </p:cNvPr>
          <p:cNvSpPr>
            <a:spLocks noGrp="1"/>
          </p:cNvSpPr>
          <p:nvPr>
            <p:ph type="title"/>
          </p:nvPr>
        </p:nvSpPr>
        <p:spPr/>
        <p:txBody>
          <a:bodyPr/>
          <a:lstStyle/>
          <a:p>
            <a:r>
              <a:rPr lang="en-US" dirty="0"/>
              <a:t>BACKGROUND INFORMATION (1 of 2)</a:t>
            </a:r>
          </a:p>
        </p:txBody>
      </p:sp>
      <p:sp>
        <p:nvSpPr>
          <p:cNvPr id="2" name="Content Placeholder 1">
            <a:extLst>
              <a:ext uri="{FF2B5EF4-FFF2-40B4-BE49-F238E27FC236}">
                <a16:creationId xmlns:a16="http://schemas.microsoft.com/office/drawing/2014/main" id="{B86A78F0-070D-43F2-8565-4E27563E27DA}"/>
              </a:ext>
            </a:extLst>
          </p:cNvPr>
          <p:cNvSpPr>
            <a:spLocks noGrp="1"/>
          </p:cNvSpPr>
          <p:nvPr>
            <p:ph idx="1"/>
          </p:nvPr>
        </p:nvSpPr>
        <p:spPr/>
        <p:txBody>
          <a:bodyPr/>
          <a:lstStyle/>
          <a:p>
            <a:r>
              <a:rPr lang="en-US" dirty="0"/>
              <a:t>The suggested discussion questions build on conversations and decisions around conducting operations following an incident in a pandemic and relevant guidance available through FEMA.​</a:t>
            </a:r>
          </a:p>
          <a:p>
            <a:r>
              <a:rPr lang="en-US" dirty="0"/>
              <a:t>This workshop is intended to be guided by a facilitator from your organization/jurisdiction. It is a framework to assess your current status. However, each organization/jurisdiction is unique and should establish its own criteria for the workshop.​</a:t>
            </a:r>
          </a:p>
          <a:p>
            <a:r>
              <a:rPr lang="en-US" dirty="0"/>
              <a:t>The exercise helps build the ability of organizations/jurisdictions to facilitate a discussion within SLTT governments around preparedness, response and recovery considerations during the COVID-19 pandemic. </a:t>
            </a:r>
          </a:p>
          <a:p>
            <a:r>
              <a:rPr lang="en-US" dirty="0"/>
              <a:t>Use the same discussion questions for any of these choices; they are designed to support any option.​</a:t>
            </a:r>
          </a:p>
        </p:txBody>
      </p:sp>
    </p:spTree>
    <p:extLst>
      <p:ext uri="{BB962C8B-B14F-4D97-AF65-F5344CB8AC3E}">
        <p14:creationId xmlns:p14="http://schemas.microsoft.com/office/powerpoint/2010/main" val="38621032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Food, Water, Shelter (1/1)</a:t>
            </a:r>
          </a:p>
        </p:txBody>
      </p:sp>
      <p:sp>
        <p:nvSpPr>
          <p:cNvPr id="2" name="Content Placeholder 1"/>
          <p:cNvSpPr>
            <a:spLocks noGrp="1"/>
          </p:cNvSpPr>
          <p:nvPr>
            <p:ph sz="half" idx="1"/>
          </p:nvPr>
        </p:nvSpPr>
        <p:spPr/>
        <p:txBody>
          <a:bodyPr/>
          <a:lstStyle/>
          <a:p>
            <a:r>
              <a:rPr lang="en-US" dirty="0"/>
              <a:t>Have you coordinated with public health officials in your jurisdiction regarding evacuation and shelter safety, infection control and planning?</a:t>
            </a:r>
          </a:p>
          <a:p>
            <a:r>
              <a:rPr lang="en-US" dirty="0"/>
              <a:t>Have you coordinated with NGOs to discuss changes in receipt, distribution, and delivery of commodities and services (e.g., food, donations) to incorporate any social distancing limitations?</a:t>
            </a:r>
          </a:p>
          <a:p>
            <a:r>
              <a:rPr lang="en-US" dirty="0"/>
              <a:t>Have you assessed your eligibility to apply for assistance to purchase and distribute food in response to COVID-19?</a:t>
            </a:r>
          </a:p>
          <a:p>
            <a:r>
              <a:rPr lang="en-US" dirty="0"/>
              <a:t>Have you identified issues and status updates in supply chain and logistics for food and water and communicated them to appropriate partners for action?</a:t>
            </a:r>
          </a:p>
          <a:p>
            <a:r>
              <a:rPr lang="en-US" dirty="0"/>
              <a:t>Are shelter personnel monitoring cleaning, disinfection and sanitizing schedules? </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30</a:t>
            </a:fld>
            <a:endParaRPr lang="en-US"/>
          </a:p>
        </p:txBody>
      </p:sp>
    </p:spTree>
    <p:extLst>
      <p:ext uri="{BB962C8B-B14F-4D97-AF65-F5344CB8AC3E}">
        <p14:creationId xmlns:p14="http://schemas.microsoft.com/office/powerpoint/2010/main" val="2878402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Health and Medical (1/4)</a:t>
            </a:r>
          </a:p>
        </p:txBody>
      </p:sp>
      <p:sp>
        <p:nvSpPr>
          <p:cNvPr id="2" name="Content Placeholder 1"/>
          <p:cNvSpPr>
            <a:spLocks noGrp="1"/>
          </p:cNvSpPr>
          <p:nvPr>
            <p:ph sz="half" idx="1"/>
          </p:nvPr>
        </p:nvSpPr>
        <p:spPr/>
        <p:txBody>
          <a:bodyPr/>
          <a:lstStyle/>
          <a:p>
            <a:r>
              <a:rPr lang="en-US" dirty="0"/>
              <a:t>Do you have an alternate staffing or recruitment strategy for healthcare professionals in the event of a reduction of personnel availability? </a:t>
            </a:r>
          </a:p>
          <a:p>
            <a:r>
              <a:rPr lang="en-US" dirty="0"/>
              <a:t>Have you identified alternate vaccine distribution sites? </a:t>
            </a:r>
          </a:p>
          <a:p>
            <a:r>
              <a:rPr lang="en-US" dirty="0"/>
              <a:t>Have you addressed issues with supply chain and logistics of vaccine distribution? </a:t>
            </a:r>
          </a:p>
          <a:p>
            <a:r>
              <a:rPr lang="en-US" dirty="0"/>
              <a:t>Do your healthcare, alternate care and long-term care facilities have adequate, functional and fueled emergency generators and a plan to keep emergency power systems operational during an emergency to reduce patient movement? </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31</a:t>
            </a:fld>
            <a:endParaRPr lang="en-US"/>
          </a:p>
        </p:txBody>
      </p:sp>
    </p:spTree>
    <p:extLst>
      <p:ext uri="{BB962C8B-B14F-4D97-AF65-F5344CB8AC3E}">
        <p14:creationId xmlns:p14="http://schemas.microsoft.com/office/powerpoint/2010/main" val="5966994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Health and Medical (2/4)</a:t>
            </a:r>
          </a:p>
        </p:txBody>
      </p:sp>
      <p:sp>
        <p:nvSpPr>
          <p:cNvPr id="2" name="Content Placeholder 1"/>
          <p:cNvSpPr>
            <a:spLocks noGrp="1"/>
          </p:cNvSpPr>
          <p:nvPr>
            <p:ph sz="half" idx="1"/>
          </p:nvPr>
        </p:nvSpPr>
        <p:spPr/>
        <p:txBody>
          <a:bodyPr/>
          <a:lstStyle/>
          <a:p>
            <a:pPr>
              <a:buFont typeface="+mj-lt"/>
              <a:buAutoNum type="arabicPeriod" startAt="5"/>
            </a:pPr>
            <a:r>
              <a:rPr lang="en-US" dirty="0"/>
              <a:t>Do your triage protocols and procedures facilitate efficient patient processing to reduce person-to-person contact, increase social distancing and reduce the amount of time patients are in the triage area? </a:t>
            </a:r>
          </a:p>
          <a:p>
            <a:pPr>
              <a:buAutoNum type="arabicPeriod" startAt="5"/>
            </a:pPr>
            <a:r>
              <a:rPr lang="en-US" dirty="0"/>
              <a:t>Have you identified additional in-patient locations in the event of patient overflow that accommodate the need for physical separation in a COVID-19 environment? </a:t>
            </a:r>
          </a:p>
          <a:p>
            <a:pPr>
              <a:buAutoNum type="arabicPeriod" startAt="5"/>
            </a:pPr>
            <a:r>
              <a:rPr lang="en-US" dirty="0"/>
              <a:t>Have you updated personal, family or staff care plans for sustained emergency operations? </a:t>
            </a:r>
          </a:p>
          <a:p>
            <a:pPr>
              <a:buAutoNum type="arabicPeriod" startAt="5"/>
            </a:pPr>
            <a:r>
              <a:rPr lang="en-US" dirty="0"/>
              <a:t>Have you coordinated with multidisciplinary psychosocial support teams (e.g., social workers, mental health professionals, counselors, interpreters, patient service coordinators, clergy) to provide virtual support to patients, families and medical personnel? </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32</a:t>
            </a:fld>
            <a:endParaRPr lang="en-US"/>
          </a:p>
        </p:txBody>
      </p:sp>
    </p:spTree>
    <p:extLst>
      <p:ext uri="{BB962C8B-B14F-4D97-AF65-F5344CB8AC3E}">
        <p14:creationId xmlns:p14="http://schemas.microsoft.com/office/powerpoint/2010/main" val="18124034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Health and Medical (3/4)</a:t>
            </a:r>
          </a:p>
        </p:txBody>
      </p:sp>
      <p:sp>
        <p:nvSpPr>
          <p:cNvPr id="2" name="Content Placeholder 1"/>
          <p:cNvSpPr>
            <a:spLocks noGrp="1"/>
          </p:cNvSpPr>
          <p:nvPr>
            <p:ph sz="half" idx="1"/>
          </p:nvPr>
        </p:nvSpPr>
        <p:spPr/>
        <p:txBody>
          <a:bodyPr>
            <a:normAutofit fontScale="92500"/>
          </a:bodyPr>
          <a:lstStyle/>
          <a:p>
            <a:pPr>
              <a:buFont typeface="+mj-lt"/>
              <a:buAutoNum type="arabicPeriod" startAt="9"/>
            </a:pPr>
            <a:r>
              <a:rPr lang="en-US" dirty="0"/>
              <a:t>Do you have sufficient IT infrastructure and support to accommodate virtual coordination? </a:t>
            </a:r>
          </a:p>
          <a:p>
            <a:pPr>
              <a:buAutoNum type="arabicPeriod" startAt="9"/>
            </a:pPr>
            <a:r>
              <a:rPr lang="en-US" dirty="0"/>
              <a:t>Does your community have an established, streamlined process for information delivery and exchange between hospital administration, personnel and, if required, governmental officials to facilitate situational awareness? </a:t>
            </a:r>
          </a:p>
          <a:p>
            <a:pPr>
              <a:buAutoNum type="arabicPeriod" startAt="9"/>
            </a:pPr>
            <a:r>
              <a:rPr lang="en-US" dirty="0"/>
              <a:t>Can your mass casualty management plans accommodate an increase in fatalities?  </a:t>
            </a:r>
          </a:p>
          <a:p>
            <a:pPr lvl="1"/>
            <a:r>
              <a:rPr lang="en-US" dirty="0"/>
              <a:t>Have you identified additional contingencies for mortuary affairs management in a COVID-19 environment? </a:t>
            </a:r>
          </a:p>
          <a:p>
            <a:pPr>
              <a:buAutoNum type="arabicPeriod" startAt="9"/>
            </a:pPr>
            <a:r>
              <a:rPr lang="en-US" dirty="0"/>
              <a:t>Have you encouraged hospitals and medical centers to develop and maintain an updated inventory of PPE and other equipment?  </a:t>
            </a:r>
          </a:p>
          <a:p>
            <a:pPr lvl="1"/>
            <a:r>
              <a:rPr lang="en-US" dirty="0"/>
              <a:t>Do these centers have a shortage-alert system with identified and socialized triggers and associated actions to mitigate potential issues?</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33</a:t>
            </a:fld>
            <a:endParaRPr lang="en-US"/>
          </a:p>
        </p:txBody>
      </p:sp>
    </p:spTree>
    <p:extLst>
      <p:ext uri="{BB962C8B-B14F-4D97-AF65-F5344CB8AC3E}">
        <p14:creationId xmlns:p14="http://schemas.microsoft.com/office/powerpoint/2010/main" val="41768488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Health and Medical (4/4)</a:t>
            </a:r>
          </a:p>
        </p:txBody>
      </p:sp>
      <p:sp>
        <p:nvSpPr>
          <p:cNvPr id="2" name="Content Placeholder 1"/>
          <p:cNvSpPr>
            <a:spLocks noGrp="1"/>
          </p:cNvSpPr>
          <p:nvPr>
            <p:ph sz="half" idx="1"/>
          </p:nvPr>
        </p:nvSpPr>
        <p:spPr/>
        <p:txBody>
          <a:bodyPr/>
          <a:lstStyle/>
          <a:p>
            <a:pPr>
              <a:buFont typeface="+mj-lt"/>
              <a:buAutoNum type="arabicPeriod" startAt="13"/>
            </a:pPr>
            <a:r>
              <a:rPr lang="en-US" dirty="0"/>
              <a:t>Do you present key messages to patients, personnel and the public in a variety of accessible formats (e.g., audio, visual, sign language, braille, multiple languages) for equal access to information and other resources? </a:t>
            </a:r>
          </a:p>
          <a:p>
            <a:pPr>
              <a:buAutoNum type="arabicPeriod" startAt="13"/>
            </a:pPr>
            <a:r>
              <a:rPr lang="en-US" dirty="0"/>
              <a:t>Do you have coordinated plans in place to evacuate or shelter patients in place in federal medical stations and alternate care sites in your jurisdiction? </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34</a:t>
            </a:fld>
            <a:endParaRPr lang="en-US"/>
          </a:p>
        </p:txBody>
      </p:sp>
    </p:spTree>
    <p:extLst>
      <p:ext uri="{BB962C8B-B14F-4D97-AF65-F5344CB8AC3E}">
        <p14:creationId xmlns:p14="http://schemas.microsoft.com/office/powerpoint/2010/main" val="4382233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Energy (Power and Fuel) (1/1)</a:t>
            </a:r>
          </a:p>
        </p:txBody>
      </p:sp>
      <p:sp>
        <p:nvSpPr>
          <p:cNvPr id="2" name="Content Placeholder 1"/>
          <p:cNvSpPr>
            <a:spLocks noGrp="1"/>
          </p:cNvSpPr>
          <p:nvPr>
            <p:ph sz="half" idx="1"/>
          </p:nvPr>
        </p:nvSpPr>
        <p:spPr>
          <a:xfrm>
            <a:off x="738193" y="1549400"/>
            <a:ext cx="10715625" cy="4435764"/>
          </a:xfrm>
        </p:spPr>
        <p:txBody>
          <a:bodyPr>
            <a:normAutofit fontScale="92500" lnSpcReduction="20000"/>
          </a:bodyPr>
          <a:lstStyle/>
          <a:p>
            <a:r>
              <a:rPr lang="en-US" dirty="0"/>
              <a:t>Do energy sector partners have adequate staffing to generate, transmit and distribute power and fuel to the community in the event of sick workers or family care needs? </a:t>
            </a:r>
          </a:p>
          <a:p>
            <a:r>
              <a:rPr lang="en-US" dirty="0"/>
              <a:t>How long would it take to restore power in a COVID-19 environment, considering the potential for reduced available staffing? </a:t>
            </a:r>
          </a:p>
          <a:p>
            <a:r>
              <a:rPr lang="en-US" dirty="0"/>
              <a:t>Are damage assessments needed in this response?  </a:t>
            </a:r>
          </a:p>
          <a:p>
            <a:pPr lvl="1"/>
            <a:r>
              <a:rPr lang="en-US" dirty="0"/>
              <a:t>Can they be conducted virtually?  </a:t>
            </a:r>
          </a:p>
          <a:p>
            <a:pPr lvl="1"/>
            <a:r>
              <a:rPr lang="en-US" dirty="0"/>
              <a:t>How can your agency/jurisdiction limit the personnel required to allow for social distancing if damage assessments are needed? </a:t>
            </a:r>
          </a:p>
          <a:p>
            <a:r>
              <a:rPr lang="en-US" dirty="0"/>
              <a:t>Does your plan for potential emergency energy infrastructure repairs account for pandemic social distancing or PPE needs? </a:t>
            </a:r>
          </a:p>
          <a:p>
            <a:r>
              <a:rPr lang="en-US" dirty="0"/>
              <a:t>Have changes in commercial trucking procedures affected your fuel distribution plan? How do you coordinate with representatives of the commercial trucking industry to meet your needs? </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35</a:t>
            </a:fld>
            <a:endParaRPr lang="en-US"/>
          </a:p>
        </p:txBody>
      </p:sp>
    </p:spTree>
    <p:extLst>
      <p:ext uri="{BB962C8B-B14F-4D97-AF65-F5344CB8AC3E}">
        <p14:creationId xmlns:p14="http://schemas.microsoft.com/office/powerpoint/2010/main" val="28119697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Communications (1/4)</a:t>
            </a:r>
          </a:p>
        </p:txBody>
      </p:sp>
      <p:sp>
        <p:nvSpPr>
          <p:cNvPr id="2" name="Content Placeholder 1"/>
          <p:cNvSpPr>
            <a:spLocks noGrp="1"/>
          </p:cNvSpPr>
          <p:nvPr>
            <p:ph sz="half" idx="1"/>
          </p:nvPr>
        </p:nvSpPr>
        <p:spPr>
          <a:xfrm>
            <a:off x="738193" y="1549400"/>
            <a:ext cx="10715625" cy="4526935"/>
          </a:xfrm>
        </p:spPr>
        <p:txBody>
          <a:bodyPr>
            <a:normAutofit/>
          </a:bodyPr>
          <a:lstStyle/>
          <a:p>
            <a:r>
              <a:rPr lang="en-US" dirty="0"/>
              <a:t>Have you and your partners recently tested primary, alternate, contingency and emergency communications capabilities? </a:t>
            </a:r>
          </a:p>
          <a:p>
            <a:r>
              <a:rPr lang="en-US" dirty="0"/>
              <a:t>Have you evaluated your ability to send public announcements through means that are inclusive of those who are deaf, hard of hearing and/or without speech or persons with limited English proficiency?  </a:t>
            </a:r>
          </a:p>
          <a:p>
            <a:pPr lvl="1"/>
            <a:r>
              <a:rPr lang="en-US" dirty="0"/>
              <a:t>Have you confirmed that the systems are fully operational (e.g., mass notification systems, internet, radio, television, cable systems)? </a:t>
            </a:r>
          </a:p>
          <a:p>
            <a:r>
              <a:rPr lang="en-US" dirty="0"/>
              <a:t>Have you tested all alert, warning, and notification systems in accordance with Federal, state, and local guidance, ordinance or policy? </a:t>
            </a:r>
          </a:p>
          <a:p>
            <a:r>
              <a:rPr lang="en-US" dirty="0"/>
              <a:t>Have you verified the number of Integrated Public Alert and Warning System (IPAWS) alerting authorities within your jurisdiction?  </a:t>
            </a:r>
          </a:p>
          <a:p>
            <a:pPr lvl="1"/>
            <a:r>
              <a:rPr lang="en-US" dirty="0"/>
              <a:t>Have you identified any alerting authority gaps? Were they closed? </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36</a:t>
            </a:fld>
            <a:endParaRPr lang="en-US"/>
          </a:p>
        </p:txBody>
      </p:sp>
    </p:spTree>
    <p:extLst>
      <p:ext uri="{BB962C8B-B14F-4D97-AF65-F5344CB8AC3E}">
        <p14:creationId xmlns:p14="http://schemas.microsoft.com/office/powerpoint/2010/main" val="3209228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Communications (2/4)</a:t>
            </a:r>
          </a:p>
        </p:txBody>
      </p:sp>
      <p:sp>
        <p:nvSpPr>
          <p:cNvPr id="2" name="Content Placeholder 1"/>
          <p:cNvSpPr>
            <a:spLocks noGrp="1"/>
          </p:cNvSpPr>
          <p:nvPr>
            <p:ph sz="half" idx="1"/>
          </p:nvPr>
        </p:nvSpPr>
        <p:spPr>
          <a:xfrm>
            <a:off x="738193" y="1549400"/>
            <a:ext cx="10715625" cy="4624391"/>
          </a:xfrm>
        </p:spPr>
        <p:txBody>
          <a:bodyPr>
            <a:normAutofit/>
          </a:bodyPr>
          <a:lstStyle/>
          <a:p>
            <a:pPr>
              <a:buFont typeface="+mj-lt"/>
              <a:buAutoNum type="arabicPeriod" startAt="5"/>
            </a:pPr>
            <a:r>
              <a:rPr lang="en-US" dirty="0"/>
              <a:t>Is a system in place to collect and share data to support decision making and help develop a common operating picture for multiple response operations?  </a:t>
            </a:r>
          </a:p>
          <a:p>
            <a:pPr>
              <a:buAutoNum type="arabicPeriod" startAt="5"/>
            </a:pPr>
            <a:r>
              <a:rPr lang="en-US" dirty="0"/>
              <a:t>Have you considered converting town hall meetings and press conferences to accessible and multilingual virtual platforms and making provisions for accessibility, such as captioning, American Sign Language (ASL) interpretation or video remote interpreting (VRI) services? </a:t>
            </a:r>
          </a:p>
          <a:p>
            <a:pPr>
              <a:buAutoNum type="arabicPeriod" startAt="5"/>
            </a:pPr>
            <a:r>
              <a:rPr lang="en-US" dirty="0"/>
              <a:t>Are you requiring masks (if appropriate) and social distancing if town hall meetings are in person? Are you making provisions for accessibility, such as assistive listening devices or ASL interpretation?  </a:t>
            </a:r>
          </a:p>
          <a:p>
            <a:pPr>
              <a:buAutoNum type="arabicPeriod" startAt="5"/>
            </a:pPr>
            <a:r>
              <a:rPr lang="en-US" dirty="0"/>
              <a:t>Are 9-1-1 dispatch and public safety answering points available to people in need? Have you provided information on accessing 3-1-1 and/or 2-1-1, mental/behavioral health hotlines, animal control and other 24-hour community service help lines to control the flow of incoming calls? </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37</a:t>
            </a:fld>
            <a:endParaRPr lang="en-US"/>
          </a:p>
        </p:txBody>
      </p:sp>
    </p:spTree>
    <p:extLst>
      <p:ext uri="{BB962C8B-B14F-4D97-AF65-F5344CB8AC3E}">
        <p14:creationId xmlns:p14="http://schemas.microsoft.com/office/powerpoint/2010/main" val="2513976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Communications (3/4)</a:t>
            </a:r>
          </a:p>
        </p:txBody>
      </p:sp>
      <p:sp>
        <p:nvSpPr>
          <p:cNvPr id="2" name="Content Placeholder 1"/>
          <p:cNvSpPr>
            <a:spLocks noGrp="1"/>
          </p:cNvSpPr>
          <p:nvPr>
            <p:ph sz="half" idx="1"/>
          </p:nvPr>
        </p:nvSpPr>
        <p:spPr/>
        <p:txBody>
          <a:bodyPr/>
          <a:lstStyle/>
          <a:p>
            <a:pPr>
              <a:buFont typeface="+mj-lt"/>
              <a:buAutoNum type="arabicPeriod" startAt="9"/>
            </a:pPr>
            <a:r>
              <a:rPr lang="en-US" dirty="0"/>
              <a:t>Can you implement text-to-9-1-1 to improve services for people who have hearing or speech disabilities?  </a:t>
            </a:r>
          </a:p>
          <a:p>
            <a:pPr>
              <a:buAutoNum type="arabicPeriod" startAt="9"/>
            </a:pPr>
            <a:r>
              <a:rPr lang="en-US" dirty="0"/>
              <a:t>Do you have plans to increase your 9-1-1 call center’s capacity, including to respond to people who are deaf, hard of hearing and/or without speech or persons with limited English proficiency? Have you considering establishing a coordinated call center system to divert non-emergency calls from the 9-1-1 system?  </a:t>
            </a:r>
          </a:p>
          <a:p>
            <a:pPr>
              <a:buAutoNum type="arabicPeriod" startAt="9"/>
            </a:pPr>
            <a:r>
              <a:rPr lang="en-US" dirty="0"/>
              <a:t>Have you considered if increased use of mobile or internet bandwidth could disrupt your emergency communications? Can responders receive prioritized access to dedicated bandwidth? Do responders have backup communications?</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38</a:t>
            </a:fld>
            <a:endParaRPr lang="en-US"/>
          </a:p>
        </p:txBody>
      </p:sp>
    </p:spTree>
    <p:extLst>
      <p:ext uri="{BB962C8B-B14F-4D97-AF65-F5344CB8AC3E}">
        <p14:creationId xmlns:p14="http://schemas.microsoft.com/office/powerpoint/2010/main" val="22279928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Communications (4/4)</a:t>
            </a:r>
          </a:p>
        </p:txBody>
      </p:sp>
      <p:sp>
        <p:nvSpPr>
          <p:cNvPr id="2" name="Content Placeholder 1"/>
          <p:cNvSpPr>
            <a:spLocks noGrp="1"/>
          </p:cNvSpPr>
          <p:nvPr>
            <p:ph sz="half" idx="1"/>
          </p:nvPr>
        </p:nvSpPr>
        <p:spPr>
          <a:xfrm>
            <a:off x="738193" y="1549400"/>
            <a:ext cx="10715625" cy="4448277"/>
          </a:xfrm>
        </p:spPr>
        <p:txBody>
          <a:bodyPr>
            <a:normAutofit/>
          </a:bodyPr>
          <a:lstStyle/>
          <a:p>
            <a:pPr>
              <a:buFont typeface="+mj-lt"/>
              <a:buAutoNum type="arabicPeriod" startAt="12"/>
            </a:pPr>
            <a:r>
              <a:rPr lang="en-US" dirty="0"/>
              <a:t>Do you have accessible, multilingual, and culturally appropriate:  </a:t>
            </a:r>
          </a:p>
          <a:p>
            <a:pPr lvl="1"/>
            <a:r>
              <a:rPr lang="en-US" dirty="0"/>
              <a:t>Pre-scripted messages for communicating evacuation and shelter-in-place updates that include social distancing measures due to COVID-19 considerations? </a:t>
            </a:r>
          </a:p>
          <a:p>
            <a:pPr lvl="1"/>
            <a:r>
              <a:rPr lang="en-US" dirty="0"/>
              <a:t>Communications materials that address all-hazards preparedness for your communities while under the threat of COVID-19? </a:t>
            </a:r>
          </a:p>
          <a:p>
            <a:pPr>
              <a:buAutoNum type="arabicPeriod" startAt="12"/>
            </a:pPr>
            <a:r>
              <a:rPr lang="en-US" dirty="0"/>
              <a:t>Have you determined if you should publish guidance for non-essential businesses and unemployed workers on mitigating economic impacts due to COVID-19 (e.g., Small Business Administration support)? </a:t>
            </a:r>
          </a:p>
          <a:p>
            <a:pPr>
              <a:buAutoNum type="arabicPeriod" startAt="12"/>
            </a:pPr>
            <a:r>
              <a:rPr lang="en-US" dirty="0"/>
              <a:t>Are banking and financial services available? If financial services are disrupted, how long does it take to restore them? Is the disruption due to a lack of power/energy, overload of the system or another factor? Is it possible to expand the bandwidth for financial service applications and technology temporarily? </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39</a:t>
            </a:fld>
            <a:endParaRPr lang="en-US"/>
          </a:p>
        </p:txBody>
      </p:sp>
    </p:spTree>
    <p:extLst>
      <p:ext uri="{BB962C8B-B14F-4D97-AF65-F5344CB8AC3E}">
        <p14:creationId xmlns:p14="http://schemas.microsoft.com/office/powerpoint/2010/main" val="2817273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BFAFAD4-9D9E-430A-8617-CB0D40EBE480}"/>
              </a:ext>
            </a:extLst>
          </p:cNvPr>
          <p:cNvSpPr>
            <a:spLocks noGrp="1"/>
          </p:cNvSpPr>
          <p:nvPr>
            <p:ph type="title"/>
          </p:nvPr>
        </p:nvSpPr>
        <p:spPr/>
        <p:txBody>
          <a:bodyPr/>
          <a:lstStyle/>
          <a:p>
            <a:r>
              <a:rPr lang="en-US" dirty="0"/>
              <a:t>BACKGROUND INFORMATION (2 of 2)</a:t>
            </a:r>
          </a:p>
        </p:txBody>
      </p:sp>
      <p:sp>
        <p:nvSpPr>
          <p:cNvPr id="2" name="Content Placeholder 1">
            <a:extLst>
              <a:ext uri="{FF2B5EF4-FFF2-40B4-BE49-F238E27FC236}">
                <a16:creationId xmlns:a16="http://schemas.microsoft.com/office/drawing/2014/main" id="{E45C382D-7C9D-4353-BC0A-CD81C662AA9E}"/>
              </a:ext>
            </a:extLst>
          </p:cNvPr>
          <p:cNvSpPr>
            <a:spLocks noGrp="1"/>
          </p:cNvSpPr>
          <p:nvPr>
            <p:ph idx="1"/>
          </p:nvPr>
        </p:nvSpPr>
        <p:spPr/>
        <p:txBody>
          <a:bodyPr>
            <a:normAutofit fontScale="92500"/>
          </a:bodyPr>
          <a:lstStyle/>
          <a:p>
            <a:r>
              <a:rPr lang="en-US" dirty="0"/>
              <a:t>The suggested discussion questions focus on three key discussion themes: </a:t>
            </a:r>
            <a:r>
              <a:rPr lang="en-US" b="1" dirty="0"/>
              <a:t>Preparedness</a:t>
            </a:r>
            <a:r>
              <a:rPr lang="en-US" dirty="0"/>
              <a:t>, </a:t>
            </a:r>
            <a:r>
              <a:rPr lang="en-US" b="1" dirty="0"/>
              <a:t>Response</a:t>
            </a:r>
            <a:r>
              <a:rPr lang="en-US" dirty="0"/>
              <a:t> and </a:t>
            </a:r>
            <a:r>
              <a:rPr lang="en-US" b="1" dirty="0"/>
              <a:t>Recovery </a:t>
            </a:r>
            <a:r>
              <a:rPr lang="en-US" dirty="0"/>
              <a:t>considerations.​</a:t>
            </a:r>
          </a:p>
          <a:p>
            <a:r>
              <a:rPr lang="en-US" dirty="0"/>
              <a:t>The desired outcome is a better understanding of your organization’s/jurisdiction’s ability to evaluate preparedness, response and recovery capabilities while operating during COVID-19.​</a:t>
            </a:r>
          </a:p>
          <a:p>
            <a:r>
              <a:rPr lang="en-US" dirty="0"/>
              <a:t>If you are conducting this workshop remotely, address specific protocols (e.g., muting microphones when not speaking, using a “raise hand” feature) to provide an effective virtual meeting. ​​</a:t>
            </a:r>
          </a:p>
          <a:p>
            <a:r>
              <a:rPr lang="en-US" dirty="0"/>
              <a:t>If you are conducting this workshop in person, address specific protocols for how you recognize participants to speak (e.g., recognizing raised hands, proceeding in a certain order).​​</a:t>
            </a:r>
          </a:p>
          <a:p>
            <a:r>
              <a:rPr lang="en-US" dirty="0"/>
              <a:t>Indicate time limits as necessary for timely, relevant and balanced discussion among all participants. ​</a:t>
            </a:r>
          </a:p>
          <a:p>
            <a:endParaRPr lang="en-US" dirty="0"/>
          </a:p>
        </p:txBody>
      </p:sp>
    </p:spTree>
    <p:extLst>
      <p:ext uri="{BB962C8B-B14F-4D97-AF65-F5344CB8AC3E}">
        <p14:creationId xmlns:p14="http://schemas.microsoft.com/office/powerpoint/2010/main" val="854037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Transportation (1/2)</a:t>
            </a:r>
          </a:p>
        </p:txBody>
      </p:sp>
      <p:sp>
        <p:nvSpPr>
          <p:cNvPr id="2" name="Content Placeholder 1"/>
          <p:cNvSpPr>
            <a:spLocks noGrp="1"/>
          </p:cNvSpPr>
          <p:nvPr>
            <p:ph sz="half" idx="1"/>
          </p:nvPr>
        </p:nvSpPr>
        <p:spPr/>
        <p:txBody>
          <a:bodyPr/>
          <a:lstStyle/>
          <a:p>
            <a:r>
              <a:rPr lang="en-US" dirty="0"/>
              <a:t>Do you have capabilities to screen for COVID-19 on highways/roadways during an evacuation? Have you accounted for additional time needed for checkpoints during an evacuation? </a:t>
            </a:r>
          </a:p>
          <a:p>
            <a:r>
              <a:rPr lang="en-US" dirty="0"/>
              <a:t>Does your jurisdiction have the resources necessary to reestablish critical mass transportation hubs (e.g., airports, train stations, local mass transit stations) under social distancing guidelines? </a:t>
            </a:r>
          </a:p>
          <a:p>
            <a:r>
              <a:rPr lang="en-US" dirty="0"/>
              <a:t>How long after an incident can you begin maritime transportation(if applicable) while maintaining procedures to detect COVID-19? </a:t>
            </a:r>
          </a:p>
          <a:p>
            <a:r>
              <a:rPr lang="en-US" dirty="0"/>
              <a:t>If pipelines (if applicable) that impact transportation services are damaged, do you have access to resources to repair them (understanding that PPE may be in short supply due to COVID-19)?</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40</a:t>
            </a:fld>
            <a:endParaRPr lang="en-US"/>
          </a:p>
        </p:txBody>
      </p:sp>
    </p:spTree>
    <p:extLst>
      <p:ext uri="{BB962C8B-B14F-4D97-AF65-F5344CB8AC3E}">
        <p14:creationId xmlns:p14="http://schemas.microsoft.com/office/powerpoint/2010/main" val="3465501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Transportation (2/2)</a:t>
            </a:r>
          </a:p>
        </p:txBody>
      </p:sp>
      <p:sp>
        <p:nvSpPr>
          <p:cNvPr id="2" name="Content Placeholder 1"/>
          <p:cNvSpPr>
            <a:spLocks noGrp="1"/>
          </p:cNvSpPr>
          <p:nvPr>
            <p:ph sz="half" idx="1"/>
          </p:nvPr>
        </p:nvSpPr>
        <p:spPr/>
        <p:txBody>
          <a:bodyPr/>
          <a:lstStyle/>
          <a:p>
            <a:pPr>
              <a:buFont typeface="+mj-lt"/>
              <a:buAutoNum type="arabicPeriod" startAt="5"/>
            </a:pPr>
            <a:r>
              <a:rPr lang="en-US" dirty="0"/>
              <a:t>Do you have accessible, multilingual and culturally appropriate updated messaging on social distancing during COVID-19 to share with the public during an evacuation to promote healthy behavior? </a:t>
            </a:r>
          </a:p>
          <a:p>
            <a:pPr>
              <a:buAutoNum type="arabicPeriod" startAt="5"/>
            </a:pPr>
            <a:r>
              <a:rPr lang="en-US" dirty="0"/>
              <a:t>What mechanisms are in place to increase public transportation, including accessible buses and vans, if economic impacts preclude citizens from self-evacuating, to include paratransit for individuals with disabilities?  </a:t>
            </a:r>
          </a:p>
          <a:p>
            <a:pPr>
              <a:buAutoNum type="arabicPeriod" startAt="5"/>
            </a:pPr>
            <a:r>
              <a:rPr lang="en-US" dirty="0"/>
              <a:t>Do your facilities and jurisdictions have adequate transportation agreements and legal privacy protections to accommodate medical evacuations within required timelines? Do they have patient tracking mechanisms to account for separations resulting from COVID-19 operations and evacuations? </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41</a:t>
            </a:fld>
            <a:endParaRPr lang="en-US"/>
          </a:p>
        </p:txBody>
      </p:sp>
    </p:spTree>
    <p:extLst>
      <p:ext uri="{BB962C8B-B14F-4D97-AF65-F5344CB8AC3E}">
        <p14:creationId xmlns:p14="http://schemas.microsoft.com/office/powerpoint/2010/main" val="6878935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Hazardous Materials (1/2)</a:t>
            </a:r>
          </a:p>
        </p:txBody>
      </p:sp>
      <p:sp>
        <p:nvSpPr>
          <p:cNvPr id="2" name="Content Placeholder 1"/>
          <p:cNvSpPr>
            <a:spLocks noGrp="1"/>
          </p:cNvSpPr>
          <p:nvPr>
            <p:ph sz="half" idx="1"/>
          </p:nvPr>
        </p:nvSpPr>
        <p:spPr/>
        <p:txBody>
          <a:bodyPr/>
          <a:lstStyle/>
          <a:p>
            <a:r>
              <a:rPr lang="en-US" dirty="0"/>
              <a:t>Have you engaged critical infrastructure and private sector partners to coordinate accessible, multilingual and culturally appropriate messaging, either through your local emergency planning committee or directly, to confirm their hazardous materials storage facilities are secure and their response plans are updated to reflect the current COVID-19 environment? </a:t>
            </a:r>
          </a:p>
          <a:p>
            <a:r>
              <a:rPr lang="en-US" dirty="0"/>
              <a:t>Are your hazardous or toxic materials plans and messaging consistent with your COVID-19 procedures and messaging? Have you reviewed your messaging for a chemical, biological, radiological or nuclear incident? </a:t>
            </a:r>
          </a:p>
          <a:p>
            <a:r>
              <a:rPr lang="en-US" dirty="0"/>
              <a:t>How are you meaningfully involving minority communities and low-income populations in developing and implementing policy decisions impacting the environment during response and recovery? </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42</a:t>
            </a:fld>
            <a:endParaRPr lang="en-US"/>
          </a:p>
        </p:txBody>
      </p:sp>
    </p:spTree>
    <p:extLst>
      <p:ext uri="{BB962C8B-B14F-4D97-AF65-F5344CB8AC3E}">
        <p14:creationId xmlns:p14="http://schemas.microsoft.com/office/powerpoint/2010/main" val="5315349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Hazardous Materials (2/2)</a:t>
            </a:r>
          </a:p>
        </p:txBody>
      </p:sp>
      <p:sp>
        <p:nvSpPr>
          <p:cNvPr id="2" name="Content Placeholder 1"/>
          <p:cNvSpPr>
            <a:spLocks noGrp="1"/>
          </p:cNvSpPr>
          <p:nvPr>
            <p:ph sz="half" idx="1"/>
          </p:nvPr>
        </p:nvSpPr>
        <p:spPr/>
        <p:txBody>
          <a:bodyPr/>
          <a:lstStyle/>
          <a:p>
            <a:pPr>
              <a:buFont typeface="+mj-lt"/>
              <a:buAutoNum type="arabicPeriod" startAt="4"/>
            </a:pPr>
            <a:r>
              <a:rPr lang="en-US" dirty="0"/>
              <a:t>How are you reaching out to the Radiological Emergency Preparedness Program (</a:t>
            </a:r>
            <a:r>
              <a:rPr lang="en-US" dirty="0" err="1"/>
              <a:t>REPP</a:t>
            </a:r>
            <a:r>
              <a:rPr lang="en-US" dirty="0"/>
              <a:t>) (if applicable) or any hazardous and radiological materials groups to determine constraints and limitations on facilities during a pandemic? </a:t>
            </a:r>
          </a:p>
          <a:p>
            <a:pPr>
              <a:buAutoNum type="arabicPeriod" startAt="4"/>
            </a:pPr>
            <a:r>
              <a:rPr lang="en-US" dirty="0"/>
              <a:t>Do you have the materials and resources needed for a hazardous or toxic materials incident? Have you identified any supply chain issues with procurement? </a:t>
            </a:r>
          </a:p>
          <a:p>
            <a:pPr>
              <a:buAutoNum type="arabicPeriod" startAt="4"/>
            </a:pPr>
            <a:r>
              <a:rPr lang="en-US" dirty="0"/>
              <a:t>How are you conducting site assessments, especially in areas with hazardous or radiological material, given COVID-19 considerations (e.g., potential staff limitations, social distancing)? </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43</a:t>
            </a:fld>
            <a:endParaRPr lang="en-US"/>
          </a:p>
        </p:txBody>
      </p:sp>
    </p:spTree>
    <p:extLst>
      <p:ext uri="{BB962C8B-B14F-4D97-AF65-F5344CB8AC3E}">
        <p14:creationId xmlns:p14="http://schemas.microsoft.com/office/powerpoint/2010/main" val="5816729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a:t>Break</a:t>
            </a:r>
          </a:p>
        </p:txBody>
      </p:sp>
      <p:sp>
        <p:nvSpPr>
          <p:cNvPr id="4" name="Subtitle 3">
            <a:extLst>
              <a:ext uri="{FF2B5EF4-FFF2-40B4-BE49-F238E27FC236}">
                <a16:creationId xmlns:a16="http://schemas.microsoft.com/office/drawing/2014/main" id="{9F3B430F-5B6E-411E-B003-26CD0C6F929C}"/>
              </a:ext>
            </a:extLst>
          </p:cNvPr>
          <p:cNvSpPr>
            <a:spLocks noGrp="1"/>
          </p:cNvSpPr>
          <p:nvPr>
            <p:ph type="subTitle" idx="1"/>
          </p:nvPr>
        </p:nvSpPr>
        <p:spPr/>
        <p:txBody>
          <a:bodyPr/>
          <a:lstStyle/>
          <a:p>
            <a:r>
              <a:rPr lang="en-US" dirty="0">
                <a:solidFill>
                  <a:srgbClr val="C00000"/>
                </a:solidFill>
                <a:highlight>
                  <a:srgbClr val="FFFF00"/>
                </a:highlight>
              </a:rPr>
              <a:t>[Remove or adjust timing as needed]</a:t>
            </a:r>
          </a:p>
        </p:txBody>
      </p:sp>
      <p:sp>
        <p:nvSpPr>
          <p:cNvPr id="2" name="Slide Number Placeholder 1">
            <a:extLst>
              <a:ext uri="{FF2B5EF4-FFF2-40B4-BE49-F238E27FC236}">
                <a16:creationId xmlns:a16="http://schemas.microsoft.com/office/drawing/2014/main" id="{BF82740E-3CD2-4CB0-BC79-DB2E971D696C}"/>
              </a:ext>
            </a:extLst>
          </p:cNvPr>
          <p:cNvSpPr>
            <a:spLocks noGrp="1"/>
          </p:cNvSpPr>
          <p:nvPr>
            <p:ph type="sldNum" sz="quarter" idx="12"/>
          </p:nvPr>
        </p:nvSpPr>
        <p:spPr/>
        <p:txBody>
          <a:bodyPr/>
          <a:lstStyle/>
          <a:p>
            <a:fld id="{8FCC257D-A786-9244-9E17-CE618C8B9275}" type="slidenum">
              <a:rPr lang="en-US" smtClean="0"/>
              <a:pPr/>
              <a:t>44</a:t>
            </a:fld>
            <a:endParaRPr lang="en-US"/>
          </a:p>
        </p:txBody>
      </p:sp>
    </p:spTree>
    <p:extLst>
      <p:ext uri="{BB962C8B-B14F-4D97-AF65-F5344CB8AC3E}">
        <p14:creationId xmlns:p14="http://schemas.microsoft.com/office/powerpoint/2010/main" val="21992556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Module 3: Recovery Considerations</a:t>
            </a:r>
          </a:p>
        </p:txBody>
      </p:sp>
      <p:sp>
        <p:nvSpPr>
          <p:cNvPr id="2" name="Slide Number Placeholder 1">
            <a:extLst>
              <a:ext uri="{FF2B5EF4-FFF2-40B4-BE49-F238E27FC236}">
                <a16:creationId xmlns:a16="http://schemas.microsoft.com/office/drawing/2014/main" id="{BF82740E-3CD2-4CB0-BC79-DB2E971D696C}"/>
              </a:ext>
            </a:extLst>
          </p:cNvPr>
          <p:cNvSpPr>
            <a:spLocks noGrp="1"/>
          </p:cNvSpPr>
          <p:nvPr>
            <p:ph type="sldNum" sz="quarter" idx="12"/>
          </p:nvPr>
        </p:nvSpPr>
        <p:spPr/>
        <p:txBody>
          <a:bodyPr/>
          <a:lstStyle/>
          <a:p>
            <a:fld id="{8FCC257D-A786-9244-9E17-CE618C8B9275}" type="slidenum">
              <a:rPr lang="en-US" smtClean="0"/>
              <a:pPr/>
              <a:t>45</a:t>
            </a:fld>
            <a:endParaRPr lang="en-US"/>
          </a:p>
        </p:txBody>
      </p:sp>
    </p:spTree>
    <p:extLst>
      <p:ext uri="{BB962C8B-B14F-4D97-AF65-F5344CB8AC3E}">
        <p14:creationId xmlns:p14="http://schemas.microsoft.com/office/powerpoint/2010/main" val="20760996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Leadership and Authority (1/2)</a:t>
            </a:r>
          </a:p>
        </p:txBody>
      </p:sp>
      <p:sp>
        <p:nvSpPr>
          <p:cNvPr id="2" name="Content Placeholder 1"/>
          <p:cNvSpPr>
            <a:spLocks noGrp="1"/>
          </p:cNvSpPr>
          <p:nvPr>
            <p:ph sz="half" idx="1"/>
          </p:nvPr>
        </p:nvSpPr>
        <p:spPr/>
        <p:txBody>
          <a:bodyPr/>
          <a:lstStyle/>
          <a:p>
            <a:r>
              <a:rPr lang="en-US" dirty="0"/>
              <a:t>Who are the lead agencies and individuals managing and coordinating disaster recovery efforts? Are the same agencies and individuals in charge of COVID-19 response actions? Has a pre-disaster recovery plan been written for your state, local or tribal jurisdiction that might include this information?  </a:t>
            </a:r>
          </a:p>
          <a:p>
            <a:r>
              <a:rPr lang="en-US" dirty="0"/>
              <a:t>Have you reviewed delegations of authority and lines of succession for leadership and personnel positions critical to operations?  </a:t>
            </a:r>
          </a:p>
          <a:p>
            <a:r>
              <a:rPr lang="en-US" dirty="0"/>
              <a:t>How do COVID-19 response actions and leadership intersect with disaster recovery actions and leadership? What is the coordination mechanism to synchronize both efforts? </a:t>
            </a:r>
          </a:p>
          <a:p>
            <a:r>
              <a:rPr lang="en-US" dirty="0"/>
              <a:t>Does the recovery unified coordination group include relevant health care officials?</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46</a:t>
            </a:fld>
            <a:endParaRPr lang="en-US"/>
          </a:p>
        </p:txBody>
      </p:sp>
    </p:spTree>
    <p:extLst>
      <p:ext uri="{BB962C8B-B14F-4D97-AF65-F5344CB8AC3E}">
        <p14:creationId xmlns:p14="http://schemas.microsoft.com/office/powerpoint/2010/main" val="17480632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Leadership and Authority (2/2)</a:t>
            </a:r>
          </a:p>
        </p:txBody>
      </p:sp>
      <p:sp>
        <p:nvSpPr>
          <p:cNvPr id="2" name="Content Placeholder 1"/>
          <p:cNvSpPr>
            <a:spLocks noGrp="1"/>
          </p:cNvSpPr>
          <p:nvPr>
            <p:ph sz="half" idx="1"/>
          </p:nvPr>
        </p:nvSpPr>
        <p:spPr/>
        <p:txBody>
          <a:bodyPr/>
          <a:lstStyle/>
          <a:p>
            <a:pPr>
              <a:buFont typeface="+mj-lt"/>
              <a:buAutoNum type="arabicPeriod" startAt="5"/>
            </a:pPr>
            <a:r>
              <a:rPr lang="en-US" dirty="0"/>
              <a:t>Who has the authority to make formal decisions in your jurisdiction related to disaster recovery? </a:t>
            </a:r>
          </a:p>
          <a:p>
            <a:pPr>
              <a:buAutoNum type="arabicPeriod" startAt="5"/>
            </a:pPr>
            <a:r>
              <a:rPr lang="en-US" dirty="0"/>
              <a:t>Does the health department need to certify that projects or locations comply with social distancing and other public health directives before their use? </a:t>
            </a:r>
          </a:p>
          <a:p>
            <a:pPr>
              <a:buAutoNum type="arabicPeriod" startAt="5"/>
            </a:pPr>
            <a:r>
              <a:rPr lang="en-US" dirty="0"/>
              <a:t>Can your jurisdiction pass ordinances, waivers and policies in absentia given the constraints of the COVID-19 environment (e.g., social distancing)? </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47</a:t>
            </a:fld>
            <a:endParaRPr lang="en-US"/>
          </a:p>
        </p:txBody>
      </p:sp>
    </p:spTree>
    <p:extLst>
      <p:ext uri="{BB962C8B-B14F-4D97-AF65-F5344CB8AC3E}">
        <p14:creationId xmlns:p14="http://schemas.microsoft.com/office/powerpoint/2010/main" val="6699514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Staffing (1/2)</a:t>
            </a:r>
          </a:p>
        </p:txBody>
      </p:sp>
      <p:sp>
        <p:nvSpPr>
          <p:cNvPr id="2" name="Content Placeholder 1"/>
          <p:cNvSpPr>
            <a:spLocks noGrp="1"/>
          </p:cNvSpPr>
          <p:nvPr>
            <p:ph sz="half" idx="1"/>
          </p:nvPr>
        </p:nvSpPr>
        <p:spPr/>
        <p:txBody>
          <a:bodyPr/>
          <a:lstStyle/>
          <a:p>
            <a:r>
              <a:rPr lang="en-US" dirty="0"/>
              <a:t>Does your continuity plan address staffing requirements to successfully manage and implement recovery efforts throughout a COVID-19 environment with municipal or jurisdictional personnel, concurrent with the disaster? </a:t>
            </a:r>
          </a:p>
          <a:p>
            <a:r>
              <a:rPr lang="en-US" dirty="0"/>
              <a:t>How do you manage building and housing inspections and re-occupancy procedures, given the constraints and impacts of COVID-19 (e.g., social distancing)? What agencies should be involved?  </a:t>
            </a:r>
          </a:p>
          <a:p>
            <a:r>
              <a:rPr lang="en-US" dirty="0"/>
              <a:t>Are human resource policies and processes consistent with public health recommendations and state and federal legal requirements? Do you need to establish new policies (e.g., sick leave, scheduling, control measures) or continue them after COVID-19? </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48</a:t>
            </a:fld>
            <a:endParaRPr lang="en-US"/>
          </a:p>
        </p:txBody>
      </p:sp>
    </p:spTree>
    <p:extLst>
      <p:ext uri="{BB962C8B-B14F-4D97-AF65-F5344CB8AC3E}">
        <p14:creationId xmlns:p14="http://schemas.microsoft.com/office/powerpoint/2010/main" val="14387927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Staffing (2/2)</a:t>
            </a:r>
          </a:p>
        </p:txBody>
      </p:sp>
      <p:sp>
        <p:nvSpPr>
          <p:cNvPr id="2" name="Content Placeholder 1"/>
          <p:cNvSpPr>
            <a:spLocks noGrp="1"/>
          </p:cNvSpPr>
          <p:nvPr>
            <p:ph sz="half" idx="1"/>
          </p:nvPr>
        </p:nvSpPr>
        <p:spPr/>
        <p:txBody>
          <a:bodyPr/>
          <a:lstStyle/>
          <a:p>
            <a:pPr>
              <a:buFont typeface="+mj-lt"/>
              <a:buAutoNum type="arabicPeriod" startAt="4"/>
            </a:pPr>
            <a:r>
              <a:rPr lang="en-US" dirty="0"/>
              <a:t>Do you have a reconstitution plan with a prioritized order of return for personnel after COVID-19 or a comprehensive remote work/telework strategy? </a:t>
            </a:r>
          </a:p>
          <a:p>
            <a:pPr>
              <a:buAutoNum type="arabicPeriod" startAt="4"/>
            </a:pPr>
            <a:r>
              <a:rPr lang="en-US" dirty="0"/>
              <a:t>Do your mutual aid partners have adequate personnel to support your efforts in addition to their COVID-19 response efforts? Do you have enough personnel to share personnel with other impacted jurisdictions? </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49</a:t>
            </a:fld>
            <a:endParaRPr lang="en-US"/>
          </a:p>
        </p:txBody>
      </p:sp>
    </p:spTree>
    <p:extLst>
      <p:ext uri="{BB962C8B-B14F-4D97-AF65-F5344CB8AC3E}">
        <p14:creationId xmlns:p14="http://schemas.microsoft.com/office/powerpoint/2010/main" val="3619131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2"/>
          <p:cNvSpPr>
            <a:spLocks noGrp="1" noChangeArrowheads="1"/>
          </p:cNvSpPr>
          <p:nvPr>
            <p:ph type="title"/>
          </p:nvPr>
        </p:nvSpPr>
        <p:spPr/>
        <p:txBody>
          <a:bodyPr/>
          <a:lstStyle/>
          <a:p>
            <a:r>
              <a:rPr lang="en-US" dirty="0"/>
              <a:t>Welcome and Introductions</a:t>
            </a:r>
          </a:p>
        </p:txBody>
      </p:sp>
      <p:sp>
        <p:nvSpPr>
          <p:cNvPr id="3075" name="Rectangle 35"/>
          <p:cNvSpPr>
            <a:spLocks noGrp="1" noChangeArrowheads="1"/>
          </p:cNvSpPr>
          <p:nvPr>
            <p:ph idx="1"/>
          </p:nvPr>
        </p:nvSpPr>
        <p:spPr/>
        <p:txBody>
          <a:bodyPr/>
          <a:lstStyle/>
          <a:p>
            <a:r>
              <a:rPr lang="en-US">
                <a:solidFill>
                  <a:srgbClr val="C00000"/>
                </a:solidFill>
                <a:highlight>
                  <a:srgbClr val="FFFF00"/>
                </a:highlight>
              </a:rPr>
              <a:t>[Name]</a:t>
            </a:r>
          </a:p>
          <a:p>
            <a:r>
              <a:rPr lang="en-US">
                <a:solidFill>
                  <a:srgbClr val="C00000"/>
                </a:solidFill>
                <a:highlight>
                  <a:srgbClr val="FFFF00"/>
                </a:highlight>
              </a:rPr>
              <a:t>[Title]</a:t>
            </a:r>
          </a:p>
          <a:p>
            <a:r>
              <a:rPr lang="en-US">
                <a:solidFill>
                  <a:srgbClr val="C00000"/>
                </a:solidFill>
                <a:highlight>
                  <a:srgbClr val="FFFF00"/>
                </a:highlight>
              </a:rPr>
              <a:t>[Organization]</a:t>
            </a:r>
          </a:p>
          <a:p>
            <a:endParaRPr lang="en-US">
              <a:solidFill>
                <a:srgbClr val="C00000"/>
              </a:solidFill>
            </a:endParaRPr>
          </a:p>
          <a:p>
            <a:r>
              <a:rPr lang="en-US">
                <a:solidFill>
                  <a:srgbClr val="C00000"/>
                </a:solidFill>
                <a:highlight>
                  <a:srgbClr val="FFFF00"/>
                </a:highlight>
              </a:rPr>
              <a:t>[Name]</a:t>
            </a:r>
          </a:p>
          <a:p>
            <a:r>
              <a:rPr lang="en-US">
                <a:solidFill>
                  <a:srgbClr val="C00000"/>
                </a:solidFill>
                <a:highlight>
                  <a:srgbClr val="FFFF00"/>
                </a:highlight>
              </a:rPr>
              <a:t>[Title]</a:t>
            </a:r>
          </a:p>
          <a:p>
            <a:r>
              <a:rPr lang="en-US">
                <a:solidFill>
                  <a:srgbClr val="C00000"/>
                </a:solidFill>
                <a:highlight>
                  <a:srgbClr val="FFFF00"/>
                </a:highlight>
              </a:rPr>
              <a:t>[Organization]</a:t>
            </a:r>
          </a:p>
        </p:txBody>
      </p:sp>
      <p:sp>
        <p:nvSpPr>
          <p:cNvPr id="2" name="Slide Number Placeholder 1">
            <a:extLst>
              <a:ext uri="{FF2B5EF4-FFF2-40B4-BE49-F238E27FC236}">
                <a16:creationId xmlns:a16="http://schemas.microsoft.com/office/drawing/2014/main" id="{CC5B3406-5F64-47DB-BD9B-7D4A9B89B18E}"/>
              </a:ext>
            </a:extLst>
          </p:cNvPr>
          <p:cNvSpPr>
            <a:spLocks noGrp="1"/>
          </p:cNvSpPr>
          <p:nvPr>
            <p:ph type="sldNum" sz="quarter" idx="12"/>
          </p:nvPr>
        </p:nvSpPr>
        <p:spPr/>
        <p:txBody>
          <a:bodyPr/>
          <a:lstStyle/>
          <a:p>
            <a:fld id="{8FCC257D-A786-9244-9E17-CE618C8B9275}" type="slidenum">
              <a:rPr lang="en-US" smtClean="0"/>
              <a:pPr/>
              <a:t>5</a:t>
            </a:fld>
            <a:endParaRPr lang="en-US"/>
          </a:p>
        </p:txBody>
      </p:sp>
    </p:spTree>
    <p:extLst>
      <p:ext uri="{BB962C8B-B14F-4D97-AF65-F5344CB8AC3E}">
        <p14:creationId xmlns:p14="http://schemas.microsoft.com/office/powerpoint/2010/main" val="39069313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Communications and Engagement (1/3)</a:t>
            </a:r>
          </a:p>
        </p:txBody>
      </p:sp>
      <p:sp>
        <p:nvSpPr>
          <p:cNvPr id="2" name="Content Placeholder 1"/>
          <p:cNvSpPr>
            <a:spLocks noGrp="1"/>
          </p:cNvSpPr>
          <p:nvPr>
            <p:ph sz="half" idx="1"/>
          </p:nvPr>
        </p:nvSpPr>
        <p:spPr/>
        <p:txBody>
          <a:bodyPr/>
          <a:lstStyle/>
          <a:p>
            <a:r>
              <a:rPr lang="en-US" dirty="0"/>
              <a:t>What is your process for coordinating messaging related to COVID-19 and disaster recovery efforts?  </a:t>
            </a:r>
          </a:p>
          <a:p>
            <a:r>
              <a:rPr lang="en-US" dirty="0"/>
              <a:t>Do you have a process to synchronize messages between SLTT jurisdictions? </a:t>
            </a:r>
          </a:p>
          <a:p>
            <a:r>
              <a:rPr lang="en-US" dirty="0"/>
              <a:t>Who is responsible for releasing information to the public within the jurisdiction? Is this the same individual(s) releasing information related to COVID-19?  </a:t>
            </a:r>
          </a:p>
          <a:p>
            <a:r>
              <a:rPr lang="en-US" dirty="0"/>
              <a:t>Which community organizations or private sector partners can help amplify important recovery information to help realize whole of community recovery outcomes?</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50</a:t>
            </a:fld>
            <a:endParaRPr lang="en-US"/>
          </a:p>
        </p:txBody>
      </p:sp>
    </p:spTree>
    <p:extLst>
      <p:ext uri="{BB962C8B-B14F-4D97-AF65-F5344CB8AC3E}">
        <p14:creationId xmlns:p14="http://schemas.microsoft.com/office/powerpoint/2010/main" val="30789969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Communications and Engagement (2/3)</a:t>
            </a:r>
          </a:p>
        </p:txBody>
      </p:sp>
      <p:sp>
        <p:nvSpPr>
          <p:cNvPr id="2" name="Content Placeholder 1"/>
          <p:cNvSpPr>
            <a:spLocks noGrp="1"/>
          </p:cNvSpPr>
          <p:nvPr>
            <p:ph sz="half" idx="1"/>
          </p:nvPr>
        </p:nvSpPr>
        <p:spPr/>
        <p:txBody>
          <a:bodyPr/>
          <a:lstStyle/>
          <a:p>
            <a:pPr>
              <a:buFont typeface="+mj-lt"/>
              <a:buAutoNum type="arabicPeriod" startAt="5"/>
            </a:pPr>
            <a:r>
              <a:rPr lang="en-US" dirty="0"/>
              <a:t>How do you determine critical vs. noncritical recovery functions? </a:t>
            </a:r>
          </a:p>
          <a:p>
            <a:pPr>
              <a:buAutoNum type="arabicPeriod" startAt="5"/>
            </a:pPr>
            <a:r>
              <a:rPr lang="en-US" dirty="0"/>
              <a:t>How does social distancing impact your recovery coordination structure? How do agencies and organizations coordinate efforts? Do you have a web platform that supports virtual coordination? </a:t>
            </a:r>
          </a:p>
          <a:p>
            <a:pPr>
              <a:buAutoNum type="arabicPeriod" startAt="5"/>
            </a:pPr>
            <a:r>
              <a:rPr lang="en-US" dirty="0"/>
              <a:t>Do you have any pre-positioned contracts for disaster housing-related services? Have you confirmed that these contracts are still valid and enforceable in the COVID-19 environment? </a:t>
            </a:r>
          </a:p>
          <a:p>
            <a:pPr>
              <a:buAutoNum type="arabicPeriod" startAt="5"/>
            </a:pPr>
            <a:r>
              <a:rPr lang="en-US" dirty="0"/>
              <a:t>What health and safety protocols can impact the return to, and occupancy of, homes and buildings? Who are the relevant agencies involved in making those determinations?</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51</a:t>
            </a:fld>
            <a:endParaRPr lang="en-US"/>
          </a:p>
        </p:txBody>
      </p:sp>
    </p:spTree>
    <p:extLst>
      <p:ext uri="{BB962C8B-B14F-4D97-AF65-F5344CB8AC3E}">
        <p14:creationId xmlns:p14="http://schemas.microsoft.com/office/powerpoint/2010/main" val="19595146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Communications and Engagement (3/3)</a:t>
            </a:r>
          </a:p>
        </p:txBody>
      </p:sp>
      <p:sp>
        <p:nvSpPr>
          <p:cNvPr id="2" name="Content Placeholder 1"/>
          <p:cNvSpPr>
            <a:spLocks noGrp="1"/>
          </p:cNvSpPr>
          <p:nvPr>
            <p:ph sz="half" idx="1"/>
          </p:nvPr>
        </p:nvSpPr>
        <p:spPr/>
        <p:txBody>
          <a:bodyPr/>
          <a:lstStyle/>
          <a:p>
            <a:pPr>
              <a:buFont typeface="+mj-lt"/>
              <a:buAutoNum type="arabicPeriod" startAt="9"/>
            </a:pPr>
            <a:r>
              <a:rPr lang="en-US" dirty="0"/>
              <a:t>How do you engage potential public assistance (PA), individual assistance (IA) or Hazard Mitigation (HM) applicants virtually, including establishing communications and information sharing platforms? </a:t>
            </a:r>
          </a:p>
          <a:p>
            <a:pPr>
              <a:buAutoNum type="arabicPeriod" startAt="9"/>
            </a:pPr>
            <a:r>
              <a:rPr lang="en-US" dirty="0"/>
              <a:t>What accessible communications channels have been identified to relay community disaster information? </a:t>
            </a:r>
          </a:p>
          <a:p>
            <a:pPr>
              <a:buAutoNum type="arabicPeriod" startAt="9"/>
            </a:pPr>
            <a:r>
              <a:rPr lang="en-US" dirty="0"/>
              <a:t>Does your jurisdiction have a website or social media presence to convey disaster-related information? If not, will one be established? Who establishes, maintains and updates it?</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52</a:t>
            </a:fld>
            <a:endParaRPr lang="en-US"/>
          </a:p>
        </p:txBody>
      </p:sp>
    </p:spTree>
    <p:extLst>
      <p:ext uri="{BB962C8B-B14F-4D97-AF65-F5344CB8AC3E}">
        <p14:creationId xmlns:p14="http://schemas.microsoft.com/office/powerpoint/2010/main" val="14512015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Recovery Planning (1/7)</a:t>
            </a:r>
          </a:p>
        </p:txBody>
      </p:sp>
      <p:sp>
        <p:nvSpPr>
          <p:cNvPr id="2" name="Content Placeholder 1"/>
          <p:cNvSpPr>
            <a:spLocks noGrp="1"/>
          </p:cNvSpPr>
          <p:nvPr>
            <p:ph sz="half" idx="1"/>
          </p:nvPr>
        </p:nvSpPr>
        <p:spPr/>
        <p:txBody>
          <a:bodyPr/>
          <a:lstStyle/>
          <a:p>
            <a:r>
              <a:rPr lang="en-US" dirty="0"/>
              <a:t>Can you manage recovery functions as stipulated in your recovery plan following the constraints and impacts of COVID-19 (e.g., potential reduced staffing, budgetary shortfalls)? </a:t>
            </a:r>
          </a:p>
          <a:p>
            <a:r>
              <a:rPr lang="en-US" dirty="0"/>
              <a:t>Do you have current and accurate information on COVID-19 cases and infection rates by census block or other scales that are most pertinent to your community?  </a:t>
            </a:r>
          </a:p>
          <a:p>
            <a:r>
              <a:rPr lang="en-US" dirty="0"/>
              <a:t>What analytic capabilities do you have to assess disaster impacts, vulnerable populations (i.e., protected populations, race, color, national origin, limited English proficiency, age, disability, sex, religion and economic status), systemic risk, and other issues necessary for timely and data informed decision support? Have you considered using RAPT for data-driven decision support?</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53</a:t>
            </a:fld>
            <a:endParaRPr lang="en-US"/>
          </a:p>
        </p:txBody>
      </p:sp>
    </p:spTree>
    <p:extLst>
      <p:ext uri="{BB962C8B-B14F-4D97-AF65-F5344CB8AC3E}">
        <p14:creationId xmlns:p14="http://schemas.microsoft.com/office/powerpoint/2010/main" val="11348434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Recovery Planning (2/7)</a:t>
            </a:r>
          </a:p>
        </p:txBody>
      </p:sp>
      <p:sp>
        <p:nvSpPr>
          <p:cNvPr id="2" name="Content Placeholder 1"/>
          <p:cNvSpPr>
            <a:spLocks noGrp="1"/>
          </p:cNvSpPr>
          <p:nvPr>
            <p:ph sz="half" idx="1"/>
          </p:nvPr>
        </p:nvSpPr>
        <p:spPr>
          <a:xfrm>
            <a:off x="738193" y="1549400"/>
            <a:ext cx="10715625" cy="4624391"/>
          </a:xfrm>
        </p:spPr>
        <p:txBody>
          <a:bodyPr>
            <a:normAutofit/>
          </a:bodyPr>
          <a:lstStyle/>
          <a:p>
            <a:pPr>
              <a:buFont typeface="+mj-lt"/>
              <a:buAutoNum type="arabicPeriod" startAt="4"/>
            </a:pPr>
            <a:r>
              <a:rPr lang="en-US" dirty="0"/>
              <a:t>How do you maximize community input and buy-in for your recovery efforts? Can you hold effective public meetings while maintaining social distance? Do you have mechanisms to reach isolated or underserved communities?  </a:t>
            </a:r>
          </a:p>
          <a:p>
            <a:pPr>
              <a:buAutoNum type="arabicPeriod" startAt="4"/>
            </a:pPr>
            <a:r>
              <a:rPr lang="en-US" dirty="0"/>
              <a:t>Do you have required software licenses to conduct large-scale public engagements remotely? What is your single meeting participant capacity? Do you have trained personnel to operate these systems? </a:t>
            </a:r>
          </a:p>
          <a:p>
            <a:pPr>
              <a:buAutoNum type="arabicPeriod" startAt="4"/>
            </a:pPr>
            <a:r>
              <a:rPr lang="en-US" dirty="0"/>
              <a:t>How do you provide individuals with disabilities with services in accordance with the Americans with Disabilities Act (ADA) and CDC guidance? </a:t>
            </a:r>
          </a:p>
          <a:p>
            <a:pPr>
              <a:buAutoNum type="arabicPeriod" startAt="4"/>
            </a:pPr>
            <a:r>
              <a:rPr lang="en-US" dirty="0"/>
              <a:t>How do you provide people experiencing homelessness with services in accordance with CDC guidance, while also safeguarding the health and safety of emergency responders and recovery personnel?</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54</a:t>
            </a:fld>
            <a:endParaRPr lang="en-US"/>
          </a:p>
        </p:txBody>
      </p:sp>
    </p:spTree>
    <p:extLst>
      <p:ext uri="{BB962C8B-B14F-4D97-AF65-F5344CB8AC3E}">
        <p14:creationId xmlns:p14="http://schemas.microsoft.com/office/powerpoint/2010/main" val="21402260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Recovery Planning (3/7)</a:t>
            </a:r>
          </a:p>
        </p:txBody>
      </p:sp>
      <p:sp>
        <p:nvSpPr>
          <p:cNvPr id="2" name="Content Placeholder 1"/>
          <p:cNvSpPr>
            <a:spLocks noGrp="1"/>
          </p:cNvSpPr>
          <p:nvPr>
            <p:ph sz="half" idx="1"/>
          </p:nvPr>
        </p:nvSpPr>
        <p:spPr/>
        <p:txBody>
          <a:bodyPr/>
          <a:lstStyle/>
          <a:p>
            <a:pPr>
              <a:buFont typeface="+mj-lt"/>
              <a:buAutoNum type="arabicPeriod" startAt="8"/>
            </a:pPr>
            <a:r>
              <a:rPr lang="en-US" dirty="0"/>
              <a:t>What portion of the community has received housing assistance from COVID-19-related funding? Are these populations at increased risk from housing displacement following a natural disaster? </a:t>
            </a:r>
          </a:p>
          <a:p>
            <a:pPr>
              <a:buAutoNum type="arabicPeriod" startAt="8"/>
            </a:pPr>
            <a:r>
              <a:rPr lang="en-US" dirty="0"/>
              <a:t>Have you considered how personnel shortfalls may impact your shelter operations? </a:t>
            </a:r>
          </a:p>
          <a:p>
            <a:pPr>
              <a:buAutoNum type="arabicPeriod" startAt="8"/>
            </a:pPr>
            <a:r>
              <a:rPr lang="en-US" dirty="0"/>
              <a:t>How do social distancing considerations affect current shelter capacity?  </a:t>
            </a:r>
          </a:p>
          <a:p>
            <a:pPr>
              <a:buAutoNum type="arabicPeriod" startAt="8"/>
            </a:pPr>
            <a:r>
              <a:rPr lang="en-US" dirty="0"/>
              <a:t>Do sheltering and feeding plans incorporate social distancing guidelines and PPE requirements outlined by the National Mass Care Strategy?</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55</a:t>
            </a:fld>
            <a:endParaRPr lang="en-US"/>
          </a:p>
        </p:txBody>
      </p:sp>
    </p:spTree>
    <p:extLst>
      <p:ext uri="{BB962C8B-B14F-4D97-AF65-F5344CB8AC3E}">
        <p14:creationId xmlns:p14="http://schemas.microsoft.com/office/powerpoint/2010/main" val="37412248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Recovery Planning (4/7)</a:t>
            </a:r>
          </a:p>
        </p:txBody>
      </p:sp>
      <p:sp>
        <p:nvSpPr>
          <p:cNvPr id="2" name="Content Placeholder 1"/>
          <p:cNvSpPr>
            <a:spLocks noGrp="1"/>
          </p:cNvSpPr>
          <p:nvPr>
            <p:ph sz="half" idx="1"/>
          </p:nvPr>
        </p:nvSpPr>
        <p:spPr/>
        <p:txBody>
          <a:bodyPr/>
          <a:lstStyle/>
          <a:p>
            <a:pPr>
              <a:buFont typeface="+mj-lt"/>
              <a:buAutoNum type="arabicPeriod" startAt="12"/>
            </a:pPr>
            <a:r>
              <a:rPr lang="en-US" dirty="0"/>
              <a:t>Have you confirmed that public shelters you normally rely upon are available (not only those owned publicly or that are open to the general public) in the aftermath of an incident (e.g., have schools been removed from use or are they being used as vaccine distribution sites?)?  </a:t>
            </a:r>
          </a:p>
          <a:p>
            <a:pPr>
              <a:buAutoNum type="arabicPeriod" startAt="12"/>
            </a:pPr>
            <a:r>
              <a:rPr lang="en-US" dirty="0"/>
              <a:t>Have you considered identifying additional shelter locations, including in areas near public transportation and/or in places near to low-income communities, to reduce shelter density and promote social distancing? </a:t>
            </a:r>
          </a:p>
          <a:p>
            <a:pPr>
              <a:buAutoNum type="arabicPeriod" startAt="12"/>
            </a:pPr>
            <a:r>
              <a:rPr lang="en-US" dirty="0"/>
              <a:t>Have you considered and planned for Special Needs Shelter for individuals who, during periods of evacuation or emergency, may require shelter assistance due to physical impairment, mental impairment, cognitive impairment or sensory disability?</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56</a:t>
            </a:fld>
            <a:endParaRPr lang="en-US"/>
          </a:p>
        </p:txBody>
      </p:sp>
    </p:spTree>
    <p:extLst>
      <p:ext uri="{BB962C8B-B14F-4D97-AF65-F5344CB8AC3E}">
        <p14:creationId xmlns:p14="http://schemas.microsoft.com/office/powerpoint/2010/main" val="35089641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Recovery Planning (5/7)</a:t>
            </a:r>
          </a:p>
        </p:txBody>
      </p:sp>
      <p:sp>
        <p:nvSpPr>
          <p:cNvPr id="2" name="Content Placeholder 1"/>
          <p:cNvSpPr>
            <a:spLocks noGrp="1"/>
          </p:cNvSpPr>
          <p:nvPr>
            <p:ph sz="half" idx="1"/>
          </p:nvPr>
        </p:nvSpPr>
        <p:spPr/>
        <p:txBody>
          <a:bodyPr/>
          <a:lstStyle/>
          <a:p>
            <a:pPr>
              <a:buFont typeface="+mj-lt"/>
              <a:buAutoNum type="arabicPeriod" startAt="15"/>
            </a:pPr>
            <a:r>
              <a:rPr lang="en-US" dirty="0"/>
              <a:t>Have you explored options such as non-congregate sheltering (e.g., dormitories, hotels)? If so, have you developed a list of participating facilities, including in areas near public transportation and/or in places near to low-income communities? </a:t>
            </a:r>
          </a:p>
          <a:p>
            <a:pPr>
              <a:buAutoNum type="arabicPeriod" startAt="15"/>
            </a:pPr>
            <a:r>
              <a:rPr lang="en-US" dirty="0"/>
              <a:t>How can you establish a mechanism for non-congregate sheltering partners (e.g., hotels) to indicate occupant capacity and availability? </a:t>
            </a:r>
          </a:p>
          <a:p>
            <a:pPr>
              <a:buAutoNum type="arabicPeriod" startAt="15"/>
            </a:pPr>
            <a:r>
              <a:rPr lang="en-US" dirty="0"/>
              <a:t>How can you establish contractual agreements and rates with potential non-congregate shelter partners (e.g., hotels)? </a:t>
            </a:r>
          </a:p>
          <a:p>
            <a:pPr>
              <a:buAutoNum type="arabicPeriod" startAt="15"/>
            </a:pPr>
            <a:r>
              <a:rPr lang="en-US" dirty="0"/>
              <a:t>Considering current sheltering options, do individuals with access and functional needs, including individuals with disabilities, require additional sheltering resources and assistance in a COVID-19 environment? </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57</a:t>
            </a:fld>
            <a:endParaRPr lang="en-US"/>
          </a:p>
        </p:txBody>
      </p:sp>
    </p:spTree>
    <p:extLst>
      <p:ext uri="{BB962C8B-B14F-4D97-AF65-F5344CB8AC3E}">
        <p14:creationId xmlns:p14="http://schemas.microsoft.com/office/powerpoint/2010/main" val="6283360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Recovery Planning (6/7)</a:t>
            </a:r>
          </a:p>
        </p:txBody>
      </p:sp>
      <p:sp>
        <p:nvSpPr>
          <p:cNvPr id="2" name="Content Placeholder 1"/>
          <p:cNvSpPr>
            <a:spLocks noGrp="1"/>
          </p:cNvSpPr>
          <p:nvPr>
            <p:ph sz="half" idx="1"/>
          </p:nvPr>
        </p:nvSpPr>
        <p:spPr/>
        <p:txBody>
          <a:bodyPr/>
          <a:lstStyle/>
          <a:p>
            <a:pPr>
              <a:buFont typeface="+mj-lt"/>
              <a:buAutoNum type="arabicPeriod" startAt="19"/>
            </a:pPr>
            <a:r>
              <a:rPr lang="en-US" dirty="0"/>
              <a:t>Have you evaluated the capabilities of whole-community partners to operate or support mass care/sheltering in a COVID-19 environment? </a:t>
            </a:r>
          </a:p>
          <a:p>
            <a:pPr>
              <a:buAutoNum type="arabicPeriod" startAt="19"/>
            </a:pPr>
            <a:r>
              <a:rPr lang="en-US" dirty="0"/>
              <a:t>Do your registration, health screening and isolation care areas provide adequate physical separation (e.g., areas for potential temperature screening)?  </a:t>
            </a:r>
          </a:p>
          <a:p>
            <a:pPr>
              <a:buAutoNum type="arabicPeriod" startAt="19"/>
            </a:pPr>
            <a:r>
              <a:rPr lang="en-US" dirty="0"/>
              <a:t>Have you included temperature and health screening in your screening protocol upon arrival at mass care shelters? Do you have adequate temperature screening equipment and PPE to support these protocols (including survivors, response staff and healthcare professionals)?</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58</a:t>
            </a:fld>
            <a:endParaRPr lang="en-US"/>
          </a:p>
        </p:txBody>
      </p:sp>
    </p:spTree>
    <p:extLst>
      <p:ext uri="{BB962C8B-B14F-4D97-AF65-F5344CB8AC3E}">
        <p14:creationId xmlns:p14="http://schemas.microsoft.com/office/powerpoint/2010/main" val="26141303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Recovery Planning (7/7)</a:t>
            </a:r>
          </a:p>
        </p:txBody>
      </p:sp>
      <p:sp>
        <p:nvSpPr>
          <p:cNvPr id="2" name="Content Placeholder 1"/>
          <p:cNvSpPr>
            <a:spLocks noGrp="1"/>
          </p:cNvSpPr>
          <p:nvPr>
            <p:ph sz="half" idx="1"/>
          </p:nvPr>
        </p:nvSpPr>
        <p:spPr/>
        <p:txBody>
          <a:bodyPr/>
          <a:lstStyle/>
          <a:p>
            <a:pPr>
              <a:buFont typeface="+mj-lt"/>
              <a:buAutoNum type="arabicPeriod" startAt="22"/>
            </a:pPr>
            <a:r>
              <a:rPr lang="en-US" dirty="0"/>
              <a:t>Have you included COVID-19 testing in your screening protocol for mass care shelters if an evacuee meets criteria (e.g., symptoms, known exposure)? Do you have adequate PPE and testing kits to support these protocols (for survivors, response staff and healthcare professionals)? </a:t>
            </a:r>
          </a:p>
          <a:p>
            <a:pPr>
              <a:buAutoNum type="arabicPeriod" startAt="22"/>
            </a:pPr>
            <a:r>
              <a:rPr lang="en-US" dirty="0"/>
              <a:t>Have you considered how to process individuals that can provide proof of vaccination when accessing the facility? Do you require temperature screens and testing for those that are fully vaccinated? </a:t>
            </a:r>
          </a:p>
          <a:p>
            <a:pPr>
              <a:buAutoNum type="arabicPeriod" startAt="22"/>
            </a:pPr>
            <a:r>
              <a:rPr lang="en-US" dirty="0"/>
              <a:t>Do you need to increase your supply of hand hygiene products (e.g., soap, paper towels, hand sanitizer) and disinfection and sanitizing products in shelters in a COVID-19 environment?</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59</a:t>
            </a:fld>
            <a:endParaRPr lang="en-US"/>
          </a:p>
        </p:txBody>
      </p:sp>
    </p:spTree>
    <p:extLst>
      <p:ext uri="{BB962C8B-B14F-4D97-AF65-F5344CB8AC3E}">
        <p14:creationId xmlns:p14="http://schemas.microsoft.com/office/powerpoint/2010/main" val="1062101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BFAFAD4-9D9E-430A-8617-CB0D40EBE480}"/>
              </a:ext>
            </a:extLst>
          </p:cNvPr>
          <p:cNvSpPr>
            <a:spLocks noGrp="1"/>
          </p:cNvSpPr>
          <p:nvPr>
            <p:ph type="title"/>
          </p:nvPr>
        </p:nvSpPr>
        <p:spPr/>
        <p:txBody>
          <a:bodyPr/>
          <a:lstStyle/>
          <a:p>
            <a:r>
              <a:rPr lang="en-US" dirty="0"/>
              <a:t>INSTRUCTIONS — READ FIRST</a:t>
            </a:r>
          </a:p>
        </p:txBody>
      </p:sp>
      <p:sp>
        <p:nvSpPr>
          <p:cNvPr id="2" name="Content Placeholder 1">
            <a:extLst>
              <a:ext uri="{FF2B5EF4-FFF2-40B4-BE49-F238E27FC236}">
                <a16:creationId xmlns:a16="http://schemas.microsoft.com/office/drawing/2014/main" id="{CE406BD1-27E9-4C18-A8C1-C40882C7A135}"/>
              </a:ext>
            </a:extLst>
          </p:cNvPr>
          <p:cNvSpPr>
            <a:spLocks noGrp="1"/>
          </p:cNvSpPr>
          <p:nvPr>
            <p:ph idx="1"/>
          </p:nvPr>
        </p:nvSpPr>
        <p:spPr>
          <a:xfrm>
            <a:off x="738189" y="1523999"/>
            <a:ext cx="10715627" cy="5220930"/>
          </a:xfrm>
        </p:spPr>
        <p:txBody>
          <a:bodyPr>
            <a:normAutofit/>
          </a:bodyPr>
          <a:lstStyle/>
          <a:p>
            <a:r>
              <a:rPr lang="en-US" sz="1800" dirty="0"/>
              <a:t>This workshop is designed for both remote/virtual delivery and in-person delivery. Your organization/jurisdiction should determine the appropriate duration based on your own needs and delivery model.​</a:t>
            </a:r>
          </a:p>
          <a:p>
            <a:r>
              <a:rPr lang="en-US" sz="1800" dirty="0"/>
              <a:t>You may need multiple sessions to address the many potential planning considerations this exercise presents.​</a:t>
            </a:r>
          </a:p>
          <a:p>
            <a:r>
              <a:rPr lang="en-US" sz="1800" dirty="0"/>
              <a:t>Consider building a team with expertise across relevant disciplines (e.g., emergency managers, public safety representatives, healthcare professionals, public health officials, psychosocial support teams, education professionals, security professionals, continuity managers, human resources, facilities managers, budget/financial officers, contracting personnel, legal counsel, energy sector partners, critical infrastructure and private sector partners, other leadership and staff, and other organization/jurisdiction participants as appropriate) to help plan the sessions and participate in the discussions.​</a:t>
            </a:r>
          </a:p>
          <a:p>
            <a:r>
              <a:rPr lang="en-US" sz="1800" dirty="0"/>
              <a:t>Revise the “Exercise Schedule” and “Workshop Overview” slides as needed.​</a:t>
            </a:r>
          </a:p>
          <a:p>
            <a:r>
              <a:rPr lang="en-US" sz="1800" dirty="0"/>
              <a:t>REMINDER: Modify or delete objectives and discussion questions as needed.​</a:t>
            </a:r>
          </a:p>
        </p:txBody>
      </p:sp>
    </p:spTree>
    <p:extLst>
      <p:ext uri="{BB962C8B-B14F-4D97-AF65-F5344CB8AC3E}">
        <p14:creationId xmlns:p14="http://schemas.microsoft.com/office/powerpoint/2010/main" val="25849821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Financial Management (1/2)</a:t>
            </a:r>
          </a:p>
        </p:txBody>
      </p:sp>
      <p:sp>
        <p:nvSpPr>
          <p:cNvPr id="2" name="Content Placeholder 1"/>
          <p:cNvSpPr>
            <a:spLocks noGrp="1"/>
          </p:cNvSpPr>
          <p:nvPr>
            <p:ph sz="half" idx="1"/>
          </p:nvPr>
        </p:nvSpPr>
        <p:spPr/>
        <p:txBody>
          <a:bodyPr/>
          <a:lstStyle/>
          <a:p>
            <a:r>
              <a:rPr lang="en-US" dirty="0"/>
              <a:t>What are your existing financial management practices for disaster and recovery? What adjustments, if any, are needed to comply with procurement requirements in a pandemic environment? </a:t>
            </a:r>
          </a:p>
          <a:p>
            <a:r>
              <a:rPr lang="en-US" dirty="0"/>
              <a:t>Do you have access to a contingency planning fund? If not, how do you access critical recovery funding?  </a:t>
            </a:r>
          </a:p>
          <a:p>
            <a:r>
              <a:rPr lang="en-US" dirty="0"/>
              <a:t>How can your personnel and departments access virtual training to build and sustain skills, if necessary? </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60</a:t>
            </a:fld>
            <a:endParaRPr lang="en-US"/>
          </a:p>
        </p:txBody>
      </p:sp>
    </p:spTree>
    <p:extLst>
      <p:ext uri="{BB962C8B-B14F-4D97-AF65-F5344CB8AC3E}">
        <p14:creationId xmlns:p14="http://schemas.microsoft.com/office/powerpoint/2010/main" val="38533537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Financial Management (2/2)</a:t>
            </a:r>
          </a:p>
        </p:txBody>
      </p:sp>
      <p:sp>
        <p:nvSpPr>
          <p:cNvPr id="2" name="Content Placeholder 1"/>
          <p:cNvSpPr>
            <a:spLocks noGrp="1"/>
          </p:cNvSpPr>
          <p:nvPr>
            <p:ph sz="half" idx="1"/>
          </p:nvPr>
        </p:nvSpPr>
        <p:spPr/>
        <p:txBody>
          <a:bodyPr>
            <a:normAutofit/>
          </a:bodyPr>
          <a:lstStyle/>
          <a:p>
            <a:pPr>
              <a:buFont typeface="+mj-lt"/>
              <a:buAutoNum type="arabicPeriod" startAt="4"/>
            </a:pPr>
            <a:r>
              <a:rPr lang="en-US" dirty="0"/>
              <a:t>What is your process to determine equal access and eligibility for all relevant funding opportunities? What access do you have to associations that support disaster-related projects?</a:t>
            </a:r>
          </a:p>
          <a:p>
            <a:pPr>
              <a:buAutoNum type="arabicPeriod" startAt="4"/>
            </a:pPr>
            <a:r>
              <a:rPr lang="en-US" dirty="0"/>
              <a:t>Do your jurisdiction’s financial practices and procedures for non-disaster-related projects follow the same practices and procedures as disaster-related projects?</a:t>
            </a:r>
          </a:p>
          <a:p>
            <a:pPr>
              <a:buAutoNum type="arabicPeriod" startAt="4"/>
            </a:pPr>
            <a:r>
              <a:rPr lang="en-US" dirty="0"/>
              <a:t>Do you have sufficient recordkeeping systems to maintain historical records of procurements and project monitoring for federal funding requirements?</a:t>
            </a:r>
          </a:p>
          <a:p>
            <a:pPr lvl="1"/>
            <a:r>
              <a:rPr lang="en-US" dirty="0"/>
              <a:t>Is the system available remotely? </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CC257D-A786-9244-9E17-CE618C8B9275}" type="slidenum">
              <a:rPr kumimoji="0" lang="en-US" sz="1200" b="0" i="0" u="none" strike="noStrike" kern="1200" cap="none" spc="0" normalizeH="0" baseline="0" noProof="0" smtClean="0">
                <a:ln>
                  <a:noFill/>
                </a:ln>
                <a:solidFill>
                  <a:srgbClr val="5A5B5D"/>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61</a:t>
            </a:fld>
            <a:endParaRPr kumimoji="0" lang="en-US" sz="1200" b="0" i="0" u="none" strike="noStrike" kern="1200" cap="none" spc="0" normalizeH="0" baseline="0" noProof="0">
              <a:ln>
                <a:noFill/>
              </a:ln>
              <a:solidFill>
                <a:srgbClr val="5A5B5D"/>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21656494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BFAFAD4-9D9E-430A-8617-CB0D40EBE480}"/>
              </a:ext>
            </a:extLst>
          </p:cNvPr>
          <p:cNvSpPr>
            <a:spLocks noGrp="1"/>
          </p:cNvSpPr>
          <p:nvPr>
            <p:ph type="title"/>
          </p:nvPr>
        </p:nvSpPr>
        <p:spPr/>
        <p:txBody>
          <a:bodyPr/>
          <a:lstStyle/>
          <a:p>
            <a:r>
              <a:rPr lang="en-US" dirty="0"/>
              <a:t>INSTRUCTIONS — READ FIRST</a:t>
            </a:r>
          </a:p>
        </p:txBody>
      </p:sp>
      <p:sp>
        <p:nvSpPr>
          <p:cNvPr id="2" name="Content Placeholder 1">
            <a:extLst>
              <a:ext uri="{FF2B5EF4-FFF2-40B4-BE49-F238E27FC236}">
                <a16:creationId xmlns:a16="http://schemas.microsoft.com/office/drawing/2014/main" id="{A57B8CCC-1EA0-4C2D-A2AE-83278E498EEC}"/>
              </a:ext>
            </a:extLst>
          </p:cNvPr>
          <p:cNvSpPr>
            <a:spLocks noGrp="1"/>
          </p:cNvSpPr>
          <p:nvPr>
            <p:ph idx="1"/>
          </p:nvPr>
        </p:nvSpPr>
        <p:spPr/>
        <p:txBody>
          <a:bodyPr/>
          <a:lstStyle/>
          <a:p>
            <a:r>
              <a:rPr lang="en-US" dirty="0"/>
              <a:t>In the next section of the workshop — Action Plan Development — prompt participants to review the findings in each of the three key discussion themes: </a:t>
            </a:r>
            <a:r>
              <a:rPr lang="en-US" b="1" dirty="0"/>
              <a:t>Preparedness</a:t>
            </a:r>
            <a:r>
              <a:rPr lang="en-US" dirty="0"/>
              <a:t>, </a:t>
            </a:r>
            <a:r>
              <a:rPr lang="en-US" b="1" dirty="0"/>
              <a:t>Response</a:t>
            </a:r>
            <a:r>
              <a:rPr lang="en-US" dirty="0"/>
              <a:t> and </a:t>
            </a:r>
            <a:r>
              <a:rPr lang="en-US" b="1" dirty="0"/>
              <a:t>Recovery</a:t>
            </a:r>
            <a:r>
              <a:rPr lang="en-US" dirty="0"/>
              <a:t> considerations. </a:t>
            </a:r>
          </a:p>
          <a:p>
            <a:pPr lvl="1"/>
            <a:r>
              <a:rPr lang="en-US" dirty="0"/>
              <a:t>Review gaps identified in each section and potential solutions or mitigation strategies. </a:t>
            </a:r>
          </a:p>
          <a:p>
            <a:pPr lvl="1"/>
            <a:r>
              <a:rPr lang="en-US" dirty="0"/>
              <a:t>Identify any overarching themes or connections. </a:t>
            </a:r>
          </a:p>
          <a:p>
            <a:pPr lvl="1"/>
            <a:r>
              <a:rPr lang="en-US" dirty="0"/>
              <a:t>Identify specific and actionable steps your organization/jurisdiction needs to take in each topic area. </a:t>
            </a:r>
          </a:p>
          <a:p>
            <a:pPr lvl="1"/>
            <a:r>
              <a:rPr lang="en-US" dirty="0"/>
              <a:t>Prompt the group to identify who is responsible (person or group) for taking each of those actions. </a:t>
            </a:r>
          </a:p>
          <a:p>
            <a:pPr lvl="1"/>
            <a:r>
              <a:rPr lang="en-US" dirty="0"/>
              <a:t>Agree on a timeline and a time to reconvene or report back. </a:t>
            </a:r>
          </a:p>
          <a:p>
            <a:r>
              <a:rPr lang="en-US" dirty="0"/>
              <a:t>Pull up a display of input from each section and ask the group to review and discuss the Action Items and Takeaways identified in each phase. </a:t>
            </a:r>
          </a:p>
        </p:txBody>
      </p:sp>
    </p:spTree>
    <p:extLst>
      <p:ext uri="{BB962C8B-B14F-4D97-AF65-F5344CB8AC3E}">
        <p14:creationId xmlns:p14="http://schemas.microsoft.com/office/powerpoint/2010/main" val="5827190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Action Plan Development</a:t>
            </a:r>
          </a:p>
        </p:txBody>
      </p:sp>
      <p:sp>
        <p:nvSpPr>
          <p:cNvPr id="2" name="Content Placeholder 1">
            <a:extLst>
              <a:ext uri="{FF2B5EF4-FFF2-40B4-BE49-F238E27FC236}">
                <a16:creationId xmlns:a16="http://schemas.microsoft.com/office/drawing/2014/main" id="{434F89BE-54E9-4C12-AF85-0BFCD60A64FC}"/>
              </a:ext>
            </a:extLst>
          </p:cNvPr>
          <p:cNvSpPr>
            <a:spLocks noGrp="1"/>
          </p:cNvSpPr>
          <p:nvPr>
            <p:ph idx="1"/>
          </p:nvPr>
        </p:nvSpPr>
        <p:spPr/>
        <p:txBody>
          <a:bodyPr/>
          <a:lstStyle/>
          <a:p>
            <a:r>
              <a:rPr lang="en-US" dirty="0"/>
              <a:t>For each discussion theme, identify the following:</a:t>
            </a:r>
          </a:p>
          <a:p>
            <a:pPr lvl="1"/>
            <a:r>
              <a:rPr lang="en-US" dirty="0"/>
              <a:t>Issues/Areas for Improvement</a:t>
            </a:r>
          </a:p>
          <a:p>
            <a:pPr lvl="1"/>
            <a:r>
              <a:rPr lang="en-US" dirty="0"/>
              <a:t>Corrective Actions</a:t>
            </a:r>
          </a:p>
          <a:p>
            <a:pPr lvl="1"/>
            <a:r>
              <a:rPr lang="en-US" dirty="0"/>
              <a:t>Primary Responsible Organization</a:t>
            </a:r>
          </a:p>
          <a:p>
            <a:pPr lvl="1"/>
            <a:r>
              <a:rPr lang="en-US" dirty="0"/>
              <a:t>Organization </a:t>
            </a:r>
            <a:r>
              <a:rPr lang="en-US" dirty="0" err="1"/>
              <a:t>POC</a:t>
            </a:r>
            <a:endParaRPr lang="en-US" dirty="0"/>
          </a:p>
          <a:p>
            <a:r>
              <a:rPr lang="en-US" dirty="0"/>
              <a:t>Next steps</a:t>
            </a:r>
          </a:p>
          <a:p>
            <a:endParaRPr lang="en-US" dirty="0"/>
          </a:p>
        </p:txBody>
      </p:sp>
      <p:sp>
        <p:nvSpPr>
          <p:cNvPr id="6" name="Slide Number Placeholder 5">
            <a:extLst>
              <a:ext uri="{FF2B5EF4-FFF2-40B4-BE49-F238E27FC236}">
                <a16:creationId xmlns:a16="http://schemas.microsoft.com/office/drawing/2014/main" id="{75AB4906-C01D-45B4-ABD1-631426F6F7C7}"/>
              </a:ext>
            </a:extLst>
          </p:cNvPr>
          <p:cNvSpPr>
            <a:spLocks noGrp="1"/>
          </p:cNvSpPr>
          <p:nvPr>
            <p:ph type="sldNum" sz="quarter" idx="12"/>
          </p:nvPr>
        </p:nvSpPr>
        <p:spPr/>
        <p:txBody>
          <a:bodyPr/>
          <a:lstStyle/>
          <a:p>
            <a:fld id="{8FCC257D-A786-9244-9E17-CE618C8B9275}" type="slidenum">
              <a:rPr lang="en-US" smtClean="0"/>
              <a:pPr/>
              <a:t>63</a:t>
            </a:fld>
            <a:endParaRPr lang="en-US"/>
          </a:p>
        </p:txBody>
      </p:sp>
    </p:spTree>
    <p:extLst>
      <p:ext uri="{BB962C8B-B14F-4D97-AF65-F5344CB8AC3E}">
        <p14:creationId xmlns:p14="http://schemas.microsoft.com/office/powerpoint/2010/main" val="37915620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Closing Remarks</a:t>
            </a:r>
          </a:p>
        </p:txBody>
      </p:sp>
      <p:sp>
        <p:nvSpPr>
          <p:cNvPr id="2" name="Content Placeholder 1"/>
          <p:cNvSpPr>
            <a:spLocks noGrp="1"/>
          </p:cNvSpPr>
          <p:nvPr>
            <p:ph idx="1"/>
          </p:nvPr>
        </p:nvSpPr>
        <p:spPr/>
        <p:txBody>
          <a:bodyPr/>
          <a:lstStyle/>
          <a:p>
            <a:pPr>
              <a:buClr>
                <a:schemeClr val="tx1">
                  <a:lumMod val="65000"/>
                  <a:lumOff val="35000"/>
                </a:schemeClr>
              </a:buClr>
            </a:pPr>
            <a:r>
              <a:rPr lang="en-US">
                <a:solidFill>
                  <a:srgbClr val="C00000"/>
                </a:solidFill>
                <a:highlight>
                  <a:srgbClr val="FFFF00"/>
                </a:highlight>
              </a:rPr>
              <a:t>[Name]</a:t>
            </a:r>
          </a:p>
          <a:p>
            <a:pPr>
              <a:buClr>
                <a:schemeClr val="tx1">
                  <a:lumMod val="65000"/>
                  <a:lumOff val="35000"/>
                </a:schemeClr>
              </a:buClr>
            </a:pPr>
            <a:r>
              <a:rPr lang="en-US">
                <a:solidFill>
                  <a:srgbClr val="C00000"/>
                </a:solidFill>
                <a:highlight>
                  <a:srgbClr val="FFFF00"/>
                </a:highlight>
              </a:rPr>
              <a:t>[Title]</a:t>
            </a:r>
          </a:p>
          <a:p>
            <a:pPr>
              <a:buClr>
                <a:schemeClr val="tx1">
                  <a:lumMod val="65000"/>
                  <a:lumOff val="35000"/>
                </a:schemeClr>
              </a:buClr>
            </a:pPr>
            <a:r>
              <a:rPr lang="en-US">
                <a:solidFill>
                  <a:srgbClr val="C00000"/>
                </a:solidFill>
                <a:highlight>
                  <a:srgbClr val="FFFF00"/>
                </a:highlight>
              </a:rPr>
              <a:t>[Organization/Jurisdiction]</a:t>
            </a:r>
            <a:endParaRPr lang="en-US"/>
          </a:p>
        </p:txBody>
      </p:sp>
      <p:sp>
        <p:nvSpPr>
          <p:cNvPr id="6" name="Slide Number Placeholder 5">
            <a:extLst>
              <a:ext uri="{FF2B5EF4-FFF2-40B4-BE49-F238E27FC236}">
                <a16:creationId xmlns:a16="http://schemas.microsoft.com/office/drawing/2014/main" id="{EEB54C8B-E5B6-42B7-AAB5-EFCA9916F1E5}"/>
              </a:ext>
            </a:extLst>
          </p:cNvPr>
          <p:cNvSpPr>
            <a:spLocks noGrp="1"/>
          </p:cNvSpPr>
          <p:nvPr>
            <p:ph type="sldNum" sz="quarter" idx="12"/>
          </p:nvPr>
        </p:nvSpPr>
        <p:spPr/>
        <p:txBody>
          <a:bodyPr/>
          <a:lstStyle/>
          <a:p>
            <a:fld id="{8FCC257D-A786-9244-9E17-CE618C8B9275}" type="slidenum">
              <a:rPr lang="en-US" smtClean="0"/>
              <a:pPr/>
              <a:t>64</a:t>
            </a:fld>
            <a:endParaRPr lang="en-US"/>
          </a:p>
        </p:txBody>
      </p:sp>
    </p:spTree>
    <p:extLst>
      <p:ext uri="{BB962C8B-B14F-4D97-AF65-F5344CB8AC3E}">
        <p14:creationId xmlns:p14="http://schemas.microsoft.com/office/powerpoint/2010/main" val="2973146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Workshop Schedule</a:t>
            </a:r>
          </a:p>
        </p:txBody>
      </p:sp>
      <p:sp>
        <p:nvSpPr>
          <p:cNvPr id="2" name="Content Placeholder 1"/>
          <p:cNvSpPr>
            <a:spLocks noGrp="1"/>
          </p:cNvSpPr>
          <p:nvPr>
            <p:ph sz="half" idx="1"/>
          </p:nvPr>
        </p:nvSpPr>
        <p:spPr/>
        <p:txBody>
          <a:bodyPr/>
          <a:lstStyle/>
          <a:p>
            <a:r>
              <a:rPr lang="en-US" dirty="0"/>
              <a:t>Welcome and Introductions </a:t>
            </a:r>
          </a:p>
          <a:p>
            <a:r>
              <a:rPr lang="en-US" dirty="0"/>
              <a:t>Workshop Schedule </a:t>
            </a:r>
          </a:p>
          <a:p>
            <a:r>
              <a:rPr lang="en-US" dirty="0"/>
              <a:t>Workshop Overview </a:t>
            </a:r>
          </a:p>
          <a:p>
            <a:r>
              <a:rPr lang="en-US" dirty="0"/>
              <a:t>Current Situation </a:t>
            </a:r>
          </a:p>
          <a:p>
            <a:r>
              <a:rPr lang="en-US" dirty="0"/>
              <a:t>Module 1: Preparedness Considerations </a:t>
            </a:r>
          </a:p>
          <a:p>
            <a:r>
              <a:rPr lang="en-US" dirty="0"/>
              <a:t>Facilitated Discussion </a:t>
            </a:r>
          </a:p>
          <a:p>
            <a:r>
              <a:rPr lang="en-US" dirty="0"/>
              <a:t>Break </a:t>
            </a:r>
          </a:p>
          <a:p>
            <a:endParaRPr lang="en-US" dirty="0"/>
          </a:p>
        </p:txBody>
      </p:sp>
      <p:sp>
        <p:nvSpPr>
          <p:cNvPr id="8" name="Content Placeholder 7">
            <a:extLst>
              <a:ext uri="{FF2B5EF4-FFF2-40B4-BE49-F238E27FC236}">
                <a16:creationId xmlns:a16="http://schemas.microsoft.com/office/drawing/2014/main" id="{3960F35D-D7A8-43C6-A89C-6F36A2EB7622}"/>
              </a:ext>
            </a:extLst>
          </p:cNvPr>
          <p:cNvSpPr>
            <a:spLocks noGrp="1"/>
          </p:cNvSpPr>
          <p:nvPr>
            <p:ph sz="half" idx="2"/>
          </p:nvPr>
        </p:nvSpPr>
        <p:spPr/>
        <p:txBody>
          <a:bodyPr/>
          <a:lstStyle/>
          <a:p>
            <a:r>
              <a:rPr lang="en-US" dirty="0"/>
              <a:t>Module 2: Response Considerations </a:t>
            </a:r>
          </a:p>
          <a:p>
            <a:r>
              <a:rPr lang="en-US" dirty="0"/>
              <a:t>Facilitated Discussion </a:t>
            </a:r>
          </a:p>
          <a:p>
            <a:r>
              <a:rPr lang="en-US" dirty="0"/>
              <a:t>Break </a:t>
            </a:r>
          </a:p>
          <a:p>
            <a:r>
              <a:rPr lang="en-US" dirty="0"/>
              <a:t>Module 3: Recovery Considerations </a:t>
            </a:r>
          </a:p>
          <a:p>
            <a:r>
              <a:rPr lang="en-US" dirty="0"/>
              <a:t>Facilitated Discussion </a:t>
            </a:r>
          </a:p>
          <a:p>
            <a:r>
              <a:rPr lang="en-US" dirty="0"/>
              <a:t>Developing an Action Plan </a:t>
            </a:r>
          </a:p>
          <a:p>
            <a:r>
              <a:rPr lang="en-US" dirty="0"/>
              <a:t>Closing Remarks </a:t>
            </a:r>
          </a:p>
          <a:p>
            <a:endParaRPr lang="en-US" dirty="0"/>
          </a:p>
        </p:txBody>
      </p:sp>
      <p:sp>
        <p:nvSpPr>
          <p:cNvPr id="4" name="Slide Number Placeholder 3">
            <a:extLst>
              <a:ext uri="{FF2B5EF4-FFF2-40B4-BE49-F238E27FC236}">
                <a16:creationId xmlns:a16="http://schemas.microsoft.com/office/drawing/2014/main" id="{45A0A2CC-2568-4C7A-9AF7-93A57F7B576A}"/>
              </a:ext>
            </a:extLst>
          </p:cNvPr>
          <p:cNvSpPr>
            <a:spLocks noGrp="1"/>
          </p:cNvSpPr>
          <p:nvPr>
            <p:ph type="sldNum" sz="quarter" idx="12"/>
          </p:nvPr>
        </p:nvSpPr>
        <p:spPr/>
        <p:txBody>
          <a:bodyPr/>
          <a:lstStyle/>
          <a:p>
            <a:fld id="{8FCC257D-A786-9244-9E17-CE618C8B9275}" type="slidenum">
              <a:rPr lang="en-US" smtClean="0"/>
              <a:pPr/>
              <a:t>7</a:t>
            </a:fld>
            <a:endParaRPr lang="en-US"/>
          </a:p>
        </p:txBody>
      </p:sp>
    </p:spTree>
    <p:extLst>
      <p:ext uri="{BB962C8B-B14F-4D97-AF65-F5344CB8AC3E}">
        <p14:creationId xmlns:p14="http://schemas.microsoft.com/office/powerpoint/2010/main" val="447618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Workshop Overview</a:t>
            </a:r>
          </a:p>
        </p:txBody>
      </p:sp>
      <p:sp>
        <p:nvSpPr>
          <p:cNvPr id="2" name="Content Placeholder 1"/>
          <p:cNvSpPr>
            <a:spLocks noGrp="1"/>
          </p:cNvSpPr>
          <p:nvPr>
            <p:ph idx="1"/>
          </p:nvPr>
        </p:nvSpPr>
        <p:spPr/>
        <p:txBody>
          <a:bodyPr vert="horz" lIns="91440" tIns="45720" rIns="91440" bIns="45720" rtlCol="0" anchor="t">
            <a:normAutofit/>
          </a:bodyPr>
          <a:lstStyle/>
          <a:p>
            <a:pPr marL="0" indent="0">
              <a:lnSpc>
                <a:spcPts val="2700"/>
              </a:lnSpc>
              <a:buNone/>
            </a:pPr>
            <a:r>
              <a:rPr lang="en-US" sz="2100" b="1" dirty="0">
                <a:latin typeface="+mj-lt"/>
              </a:rPr>
              <a:t>Purpose: </a:t>
            </a:r>
            <a:r>
              <a:rPr lang="en-US" sz="2100" dirty="0"/>
              <a:t>Provide </a:t>
            </a:r>
            <a:r>
              <a:rPr lang="en-US" sz="2100" dirty="0">
                <a:solidFill>
                  <a:srgbClr val="C00000"/>
                </a:solidFill>
                <a:highlight>
                  <a:srgbClr val="FFFF00"/>
                </a:highlight>
              </a:rPr>
              <a:t>[your organization/jurisdiction name]</a:t>
            </a:r>
            <a:r>
              <a:rPr lang="en-US" sz="2100" dirty="0"/>
              <a:t> an opportunity to discuss and evaluate current preparedness, response and recovery capabilities while operating in a COVID-19 environment.</a:t>
            </a:r>
          </a:p>
          <a:p>
            <a:pPr marL="0" indent="0">
              <a:lnSpc>
                <a:spcPts val="2700"/>
              </a:lnSpc>
              <a:buNone/>
            </a:pPr>
            <a:r>
              <a:rPr lang="en-US" sz="2100" b="1" dirty="0">
                <a:latin typeface="+mj-lt"/>
              </a:rPr>
              <a:t>Scope:</a:t>
            </a:r>
          </a:p>
          <a:p>
            <a:pPr fontAlgn="base"/>
            <a:r>
              <a:rPr lang="en-US" dirty="0"/>
              <a:t>This is a </a:t>
            </a:r>
            <a:r>
              <a:rPr lang="en-US" dirty="0">
                <a:solidFill>
                  <a:srgbClr val="C00000"/>
                </a:solidFill>
                <a:highlight>
                  <a:srgbClr val="FFFF00"/>
                </a:highlight>
              </a:rPr>
              <a:t>[Insert exercise duration]</a:t>
            </a:r>
            <a:r>
              <a:rPr lang="en-US" dirty="0">
                <a:solidFill>
                  <a:srgbClr val="C00000"/>
                </a:solidFill>
              </a:rPr>
              <a:t> </a:t>
            </a:r>
            <a:r>
              <a:rPr lang="en-US" dirty="0"/>
              <a:t>discussion-based workshop</a:t>
            </a:r>
          </a:p>
          <a:p>
            <a:pPr fontAlgn="base"/>
            <a:r>
              <a:rPr lang="en-US" dirty="0"/>
              <a:t>Following an overview of the current situation, participants engage in a discussion based on “</a:t>
            </a:r>
            <a:r>
              <a:rPr lang="en-US" dirty="0">
                <a:hlinkClick r:id="rId3"/>
              </a:rPr>
              <a:t>COVID-19 Pandemic Operational Guidance – All-Hazards Incidents Response and Recovery</a:t>
            </a:r>
            <a:r>
              <a:rPr lang="en-US" dirty="0"/>
              <a:t>”</a:t>
            </a:r>
          </a:p>
          <a:p>
            <a:pPr fontAlgn="base"/>
            <a:r>
              <a:rPr lang="en-US" dirty="0"/>
              <a:t>Discussion questions are organized based around three discussion themes: </a:t>
            </a:r>
            <a:r>
              <a:rPr lang="en-US" b="1" dirty="0"/>
              <a:t>Preparedness</a:t>
            </a:r>
            <a:r>
              <a:rPr lang="en-US" dirty="0"/>
              <a:t>, </a:t>
            </a:r>
            <a:r>
              <a:rPr lang="en-US" b="1" dirty="0"/>
              <a:t>Response</a:t>
            </a:r>
            <a:r>
              <a:rPr lang="en-US" dirty="0"/>
              <a:t> and </a:t>
            </a:r>
            <a:r>
              <a:rPr lang="en-US" b="1" dirty="0"/>
              <a:t>Recovery</a:t>
            </a:r>
            <a:r>
              <a:rPr lang="en-US" dirty="0"/>
              <a:t> considerations.</a:t>
            </a:r>
          </a:p>
          <a:p>
            <a:pPr fontAlgn="base"/>
            <a:endParaRPr lang="en-US" dirty="0"/>
          </a:p>
        </p:txBody>
      </p:sp>
      <p:sp>
        <p:nvSpPr>
          <p:cNvPr id="4" name="Slide Number Placeholder 3">
            <a:extLst>
              <a:ext uri="{FF2B5EF4-FFF2-40B4-BE49-F238E27FC236}">
                <a16:creationId xmlns:a16="http://schemas.microsoft.com/office/drawing/2014/main" id="{9032DA4C-5208-42B4-B5DA-5728FF24E52E}"/>
              </a:ext>
            </a:extLst>
          </p:cNvPr>
          <p:cNvSpPr>
            <a:spLocks noGrp="1"/>
          </p:cNvSpPr>
          <p:nvPr>
            <p:ph type="sldNum" sz="quarter" idx="12"/>
          </p:nvPr>
        </p:nvSpPr>
        <p:spPr/>
        <p:txBody>
          <a:bodyPr/>
          <a:lstStyle/>
          <a:p>
            <a:fld id="{8FCC257D-A786-9244-9E17-CE618C8B9275}" type="slidenum">
              <a:rPr lang="en-US" smtClean="0"/>
              <a:pPr/>
              <a:t>8</a:t>
            </a:fld>
            <a:endParaRPr lang="en-US"/>
          </a:p>
        </p:txBody>
      </p:sp>
    </p:spTree>
    <p:extLst>
      <p:ext uri="{BB962C8B-B14F-4D97-AF65-F5344CB8AC3E}">
        <p14:creationId xmlns:p14="http://schemas.microsoft.com/office/powerpoint/2010/main" val="495772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2"/>
          <p:cNvSpPr>
            <a:spLocks noGrp="1" noChangeArrowheads="1"/>
          </p:cNvSpPr>
          <p:nvPr>
            <p:ph type="title"/>
          </p:nvPr>
        </p:nvSpPr>
        <p:spPr/>
        <p:txBody>
          <a:bodyPr/>
          <a:lstStyle/>
          <a:p>
            <a:r>
              <a:rPr lang="en-US" dirty="0"/>
              <a:t>Workshop Objectives</a:t>
            </a:r>
          </a:p>
        </p:txBody>
      </p:sp>
      <p:sp>
        <p:nvSpPr>
          <p:cNvPr id="3075" name="Rectangle 35"/>
          <p:cNvSpPr>
            <a:spLocks noGrp="1" noChangeArrowheads="1"/>
          </p:cNvSpPr>
          <p:nvPr>
            <p:ph sz="half" idx="1"/>
          </p:nvPr>
        </p:nvSpPr>
        <p:spPr/>
        <p:txBody>
          <a:bodyPr/>
          <a:lstStyle/>
          <a:p>
            <a:r>
              <a:rPr lang="en-US" dirty="0"/>
              <a:t>Discuss the challenges of </a:t>
            </a:r>
            <a:r>
              <a:rPr lang="en-US"/>
              <a:t>conducting preparedness, response </a:t>
            </a:r>
            <a:r>
              <a:rPr lang="en-US" dirty="0"/>
              <a:t>and recovery operations during COVID-19.</a:t>
            </a:r>
          </a:p>
          <a:p>
            <a:r>
              <a:rPr lang="en-US" dirty="0"/>
              <a:t>Determine if current preparedness, response and recovery capabilities are sufficient to support simultaneous disasters, one being COVID-19.</a:t>
            </a:r>
          </a:p>
          <a:p>
            <a:r>
              <a:rPr lang="en-US" dirty="0"/>
              <a:t>Identify how you may need to adapt plans, policies and practices to support scalable and flexible operations.</a:t>
            </a:r>
          </a:p>
          <a:p>
            <a:r>
              <a:rPr lang="en-US" dirty="0"/>
              <a:t>Develop an action plan that defines the next steps required to adapt response and recovery plans.</a:t>
            </a:r>
          </a:p>
          <a:p>
            <a:endParaRPr lang="en-US" dirty="0"/>
          </a:p>
        </p:txBody>
      </p:sp>
      <p:sp>
        <p:nvSpPr>
          <p:cNvPr id="2" name="Slide Number Placeholder 1">
            <a:extLst>
              <a:ext uri="{FF2B5EF4-FFF2-40B4-BE49-F238E27FC236}">
                <a16:creationId xmlns:a16="http://schemas.microsoft.com/office/drawing/2014/main" id="{7492FD88-6D21-4262-B718-F218B669BE1F}"/>
              </a:ext>
            </a:extLst>
          </p:cNvPr>
          <p:cNvSpPr>
            <a:spLocks noGrp="1"/>
          </p:cNvSpPr>
          <p:nvPr>
            <p:ph type="sldNum" sz="quarter" idx="12"/>
          </p:nvPr>
        </p:nvSpPr>
        <p:spPr/>
        <p:txBody>
          <a:bodyPr/>
          <a:lstStyle/>
          <a:p>
            <a:fld id="{8FCC257D-A786-9244-9E17-CE618C8B9275}" type="slidenum">
              <a:rPr lang="en-US" smtClean="0"/>
              <a:pPr/>
              <a:t>9</a:t>
            </a:fld>
            <a:endParaRPr lang="en-US"/>
          </a:p>
        </p:txBody>
      </p:sp>
    </p:spTree>
    <p:extLst>
      <p:ext uri="{BB962C8B-B14F-4D97-AF65-F5344CB8AC3E}">
        <p14:creationId xmlns:p14="http://schemas.microsoft.com/office/powerpoint/2010/main" val="2333918282"/>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5188"/>
      </a:dk2>
      <a:lt2>
        <a:srgbClr val="F3F3F3"/>
      </a:lt2>
      <a:accent1>
        <a:srgbClr val="0078AE"/>
      </a:accent1>
      <a:accent2>
        <a:srgbClr val="595B5D"/>
      </a:accent2>
      <a:accent3>
        <a:srgbClr val="BABBBD"/>
      </a:accent3>
      <a:accent4>
        <a:srgbClr val="5E9732"/>
      </a:accent4>
      <a:accent5>
        <a:srgbClr val="0072CE"/>
      </a:accent5>
      <a:accent6>
        <a:srgbClr val="C31230"/>
      </a:accent6>
      <a:hlink>
        <a:srgbClr val="005188"/>
      </a:hlink>
      <a:folHlink>
        <a:srgbClr val="005188"/>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lnRef>
        <a:fillRef idx="1">
          <a:schemeClr val="lt1"/>
        </a:fillRef>
        <a:effectRef idx="0">
          <a:schemeClr val="accent1"/>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Custom 1">
      <a:dk1>
        <a:srgbClr val="000000"/>
      </a:dk1>
      <a:lt1>
        <a:srgbClr val="FFFFFF"/>
      </a:lt1>
      <a:dk2>
        <a:srgbClr val="005188"/>
      </a:dk2>
      <a:lt2>
        <a:srgbClr val="F3F3F3"/>
      </a:lt2>
      <a:accent1>
        <a:srgbClr val="0078AE"/>
      </a:accent1>
      <a:accent2>
        <a:srgbClr val="595B5D"/>
      </a:accent2>
      <a:accent3>
        <a:srgbClr val="BABBBD"/>
      </a:accent3>
      <a:accent4>
        <a:srgbClr val="5E9732"/>
      </a:accent4>
      <a:accent5>
        <a:srgbClr val="0072CE"/>
      </a:accent5>
      <a:accent6>
        <a:srgbClr val="C31230"/>
      </a:accent6>
      <a:hlink>
        <a:srgbClr val="005188"/>
      </a:hlink>
      <a:folHlink>
        <a:srgbClr val="005188"/>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lnRef>
        <a:fillRef idx="1">
          <a:schemeClr val="lt1"/>
        </a:fillRef>
        <a:effectRef idx="0">
          <a:schemeClr val="accent1"/>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A1E254FAC0B44EA79394D6861FDCD3" ma:contentTypeVersion="13" ma:contentTypeDescription="Create a new document." ma:contentTypeScope="" ma:versionID="e10a9a94f84992808701054dfba5add6">
  <xsd:schema xmlns:xsd="http://www.w3.org/2001/XMLSchema" xmlns:xs="http://www.w3.org/2001/XMLSchema" xmlns:p="http://schemas.microsoft.com/office/2006/metadata/properties" xmlns:ns2="51591f5a-f618-4521-81ca-0278a8dceda6" xmlns:ns4="b2c66849-81ed-44c1-a2a4-8acacbf82203" targetNamespace="http://schemas.microsoft.com/office/2006/metadata/properties" ma:root="true" ma:fieldsID="2031b8dbc019055436aa501a77bb0bc0" ns2:_="" ns4:_="">
    <xsd:import namespace="51591f5a-f618-4521-81ca-0278a8dceda6"/>
    <xsd:import namespace="b2c66849-81ed-44c1-a2a4-8acacbf82203"/>
    <xsd:element name="properties">
      <xsd:complexType>
        <xsd:sequence>
          <xsd:element name="documentManagement">
            <xsd:complexType>
              <xsd:all>
                <xsd:element ref="ns2:Fiscal_x0020_Year" minOccurs="0"/>
                <xsd:element ref="ns2:TaxCatchAll" minOccurs="0"/>
                <xsd:element ref="ns2:TaxCatchAllLabel" minOccurs="0"/>
                <xsd:element ref="ns2:Sensitive"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591f5a-f618-4521-81ca-0278a8dceda6" elementFormDefault="qualified">
    <xsd:import namespace="http://schemas.microsoft.com/office/2006/documentManagement/types"/>
    <xsd:import namespace="http://schemas.microsoft.com/office/infopath/2007/PartnerControls"/>
    <xsd:element name="Fiscal_x0020_Year" ma:index="8" nillable="true" ma:displayName="Fiscal Year" ma:decimals="0" ma:description="The government fiscal year in which the content item originated." ma:internalName="Fiscal_x0020_Year" ma:percentage="FALSE">
      <xsd:simpleType>
        <xsd:restriction base="dms:Number"/>
      </xsd:simpleType>
    </xsd:element>
    <xsd:element name="TaxCatchAll" ma:index="9" nillable="true" ma:displayName="Taxonomy Catch All Column" ma:description="" ma:hidden="true" ma:list="{1554ed69-72ef-4dd5-8a4a-ae7f57d7cc27}" ma:internalName="TaxCatchAll" ma:showField="CatchAllData" ma:web="51591f5a-f618-4521-81ca-0278a8dceda6">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1554ed69-72ef-4dd5-8a4a-ae7f57d7cc27}" ma:internalName="TaxCatchAllLabel" ma:readOnly="true" ma:showField="CatchAllDataLabel" ma:web="51591f5a-f618-4521-81ca-0278a8dceda6">
      <xsd:complexType>
        <xsd:complexContent>
          <xsd:extension base="dms:MultiChoiceLookup">
            <xsd:sequence>
              <xsd:element name="Value" type="dms:Lookup" maxOccurs="unbounded" minOccurs="0" nillable="true"/>
            </xsd:sequence>
          </xsd:extension>
        </xsd:complexContent>
      </xsd:complexType>
    </xsd:element>
    <xsd:element name="Sensitive" ma:index="11" nillable="true" ma:displayName="Sensitive" ma:default="0" ma:internalName="Sensiti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b2c66849-81ed-44c1-a2a4-8acacbf82203"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12"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51591f5a-f618-4521-81ca-0278a8dceda6"/>
    <Sensitive xmlns="51591f5a-f618-4521-81ca-0278a8dceda6">false</Sensitive>
    <Fiscal_x0020_Year xmlns="51591f5a-f618-4521-81ca-0278a8dceda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568ddf3f-b77f-46a0-9295-2b9495b51427" ContentTypeId="0x0101" PreviousValue="false"/>
</file>

<file path=customXml/itemProps1.xml><?xml version="1.0" encoding="utf-8"?>
<ds:datastoreItem xmlns:ds="http://schemas.openxmlformats.org/officeDocument/2006/customXml" ds:itemID="{4B3F8C64-AFE4-460E-8C20-A84483A57AD0}"/>
</file>

<file path=customXml/itemProps2.xml><?xml version="1.0" encoding="utf-8"?>
<ds:datastoreItem xmlns:ds="http://schemas.openxmlformats.org/officeDocument/2006/customXml" ds:itemID="{6DB5BB03-DD21-4258-90BA-4BA883F2CE48}">
  <ds:schemaRefs>
    <ds:schemaRef ds:uri="http://schemas.microsoft.com/office/2006/metadata/properties"/>
    <ds:schemaRef ds:uri="http://schemas.openxmlformats.org/package/2006/metadata/core-properties"/>
    <ds:schemaRef ds:uri="http://purl.org/dc/elements/1.1/"/>
    <ds:schemaRef ds:uri="http://www.w3.org/XML/1998/namespace"/>
    <ds:schemaRef ds:uri="http://schemas.microsoft.com/office/infopath/2007/PartnerControls"/>
    <ds:schemaRef ds:uri="3be0c4f7-d15c-4cce-920d-6dcc1b9d5076"/>
    <ds:schemaRef ds:uri="http://purl.org/dc/dcmitype/"/>
    <ds:schemaRef ds:uri="http://schemas.microsoft.com/office/2006/documentManagement/types"/>
    <ds:schemaRef ds:uri="894959cb-453f-48a0-ab71-542e3802cc99"/>
    <ds:schemaRef ds:uri="http://purl.org/dc/terms/"/>
  </ds:schemaRefs>
</ds:datastoreItem>
</file>

<file path=customXml/itemProps3.xml><?xml version="1.0" encoding="utf-8"?>
<ds:datastoreItem xmlns:ds="http://schemas.openxmlformats.org/officeDocument/2006/customXml" ds:itemID="{76976EDC-3E53-4B2A-8042-2CE68B9B81E7}">
  <ds:schemaRefs>
    <ds:schemaRef ds:uri="http://schemas.microsoft.com/sharepoint/v3/contenttype/forms"/>
  </ds:schemaRefs>
</ds:datastoreItem>
</file>

<file path=customXml/itemProps4.xml><?xml version="1.0" encoding="utf-8"?>
<ds:datastoreItem xmlns:ds="http://schemas.openxmlformats.org/officeDocument/2006/customXml" ds:itemID="{AA4A031E-CB98-4E06-A4C1-C47036159DFC}"/>
</file>

<file path=docProps/app.xml><?xml version="1.0" encoding="utf-8"?>
<Properties xmlns="http://schemas.openxmlformats.org/officeDocument/2006/extended-properties" xmlns:vt="http://schemas.openxmlformats.org/officeDocument/2006/docPropsVTypes">
  <Template/>
  <TotalTime>138</TotalTime>
  <Words>6258</Words>
  <Application>Microsoft Macintosh PowerPoint</Application>
  <PresentationFormat>Widescreen</PresentationFormat>
  <Paragraphs>392</Paragraphs>
  <Slides>64</Slides>
  <Notes>20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64</vt:i4>
      </vt:variant>
    </vt:vector>
  </HeadingPairs>
  <TitlesOfParts>
    <vt:vector size="71" baseType="lpstr">
      <vt:lpstr>Arial</vt:lpstr>
      <vt:lpstr>Calibri</vt:lpstr>
      <vt:lpstr>Franklin Gothic Book</vt:lpstr>
      <vt:lpstr>Franklin Gothic Medium</vt:lpstr>
      <vt:lpstr>Wingdings</vt:lpstr>
      <vt:lpstr>Office Theme</vt:lpstr>
      <vt:lpstr>1_Office Theme</vt:lpstr>
      <vt:lpstr>Workshop on Preparedness in a Pandemic</vt:lpstr>
      <vt:lpstr>INSTRUCTIONS — READ FIRST</vt:lpstr>
      <vt:lpstr>BACKGROUND INFORMATION (1 of 2)</vt:lpstr>
      <vt:lpstr>BACKGROUND INFORMATION (2 of 2)</vt:lpstr>
      <vt:lpstr>Welcome and Introductions</vt:lpstr>
      <vt:lpstr>INSTRUCTIONS — READ FIRST</vt:lpstr>
      <vt:lpstr>Workshop Schedule</vt:lpstr>
      <vt:lpstr>Workshop Overview</vt:lpstr>
      <vt:lpstr>Workshop Objectives</vt:lpstr>
      <vt:lpstr>Workshop Guidelines</vt:lpstr>
      <vt:lpstr>INSTRUCTIONS — READ FIRST</vt:lpstr>
      <vt:lpstr>Current Situation</vt:lpstr>
      <vt:lpstr>Module 1: Preparedness Considerations</vt:lpstr>
      <vt:lpstr>Discussion Questions: Review and Modify (1/3)</vt:lpstr>
      <vt:lpstr>Discussion Questions: Review and Modify (2/3)</vt:lpstr>
      <vt:lpstr>Discussion Questions: Review and Modify (3/3)</vt:lpstr>
      <vt:lpstr>Discussion Questions: Consider and Identify (1/2)</vt:lpstr>
      <vt:lpstr>Discussion Questions: Consider and Identify (2/2)</vt:lpstr>
      <vt:lpstr>Discussion Questions: Message and Engage (1/2)</vt:lpstr>
      <vt:lpstr>Discussion Questions: Message and Engage (2/2)</vt:lpstr>
      <vt:lpstr>Break</vt:lpstr>
      <vt:lpstr>Module 2: Response Considerations</vt:lpstr>
      <vt:lpstr>Discussion Questions: Response (1/5)</vt:lpstr>
      <vt:lpstr>Discussion Questions: Response (2/5)</vt:lpstr>
      <vt:lpstr>Discussion Questions: Response (3/5)</vt:lpstr>
      <vt:lpstr>Discussion Questions: Response (4/5)</vt:lpstr>
      <vt:lpstr>Discussion Questions: Response (5/5)</vt:lpstr>
      <vt:lpstr>Discussion Questions: Safety and Security (1/2)</vt:lpstr>
      <vt:lpstr>Discussion Questions: Safety and Security (2/2)</vt:lpstr>
      <vt:lpstr>Discussion Questions: Food, Water, Shelter (1/1)</vt:lpstr>
      <vt:lpstr>Discussion Questions: Health and Medical (1/4)</vt:lpstr>
      <vt:lpstr>Discussion Questions: Health and Medical (2/4)</vt:lpstr>
      <vt:lpstr>Discussion Questions: Health and Medical (3/4)</vt:lpstr>
      <vt:lpstr>Discussion Questions: Health and Medical (4/4)</vt:lpstr>
      <vt:lpstr>Discussion Questions: Energy (Power and Fuel) (1/1)</vt:lpstr>
      <vt:lpstr>Discussion Questions: Communications (1/4)</vt:lpstr>
      <vt:lpstr>Discussion Questions: Communications (2/4)</vt:lpstr>
      <vt:lpstr>Discussion Questions: Communications (3/4)</vt:lpstr>
      <vt:lpstr>Discussion Questions: Communications (4/4)</vt:lpstr>
      <vt:lpstr>Discussion Questions: Transportation (1/2)</vt:lpstr>
      <vt:lpstr>Discussion Questions: Transportation (2/2)</vt:lpstr>
      <vt:lpstr>Discussion Questions: Hazardous Materials (1/2)</vt:lpstr>
      <vt:lpstr>Discussion Questions: Hazardous Materials (2/2)</vt:lpstr>
      <vt:lpstr>Break</vt:lpstr>
      <vt:lpstr>Module 3: Recovery Considerations</vt:lpstr>
      <vt:lpstr>Discussion Questions: Leadership and Authority (1/2)</vt:lpstr>
      <vt:lpstr>Discussion Questions: Leadership and Authority (2/2)</vt:lpstr>
      <vt:lpstr>Discussion Questions: Staffing (1/2)</vt:lpstr>
      <vt:lpstr>Discussion Questions: Staffing (2/2)</vt:lpstr>
      <vt:lpstr>Discussion Questions: Communications and Engagement (1/3)</vt:lpstr>
      <vt:lpstr>Discussion Questions: Communications and Engagement (2/3)</vt:lpstr>
      <vt:lpstr>Discussion Questions: Communications and Engagement (3/3)</vt:lpstr>
      <vt:lpstr>Discussion Questions: Recovery Planning (1/7)</vt:lpstr>
      <vt:lpstr>Discussion Questions: Recovery Planning (2/7)</vt:lpstr>
      <vt:lpstr>Discussion Questions: Recovery Planning (3/7)</vt:lpstr>
      <vt:lpstr>Discussion Questions: Recovery Planning (4/7)</vt:lpstr>
      <vt:lpstr>Discussion Questions: Recovery Planning (5/7)</vt:lpstr>
      <vt:lpstr>Discussion Questions: Recovery Planning (6/7)</vt:lpstr>
      <vt:lpstr>Discussion Questions: Recovery Planning (7/7)</vt:lpstr>
      <vt:lpstr>Discussion Questions: Financial Management (1/2)</vt:lpstr>
      <vt:lpstr>Discussion Questions: Financial Management (2/2)</vt:lpstr>
      <vt:lpstr>INSTRUCTIONS — READ FIRST</vt:lpstr>
      <vt:lpstr>Action Plan Development</vt:lpstr>
      <vt:lpstr>Closing Remarks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Preparedness in a Pandemic</dc:title>
  <dc:subject>Preparedness in a Pandemic</dc:subject>
  <dc:creator>FEMA User</dc:creator>
  <cp:keywords>Preparedness in a Pandemic; FEMA; ESK; Conduct Slides</cp:keywords>
  <dc:description/>
  <cp:lastModifiedBy>Nora Caplan</cp:lastModifiedBy>
  <cp:revision>15</cp:revision>
  <cp:lastPrinted>2020-03-02T16:45:50Z</cp:lastPrinted>
  <dcterms:created xsi:type="dcterms:W3CDTF">2012-11-19T20:41:22Z</dcterms:created>
  <dcterms:modified xsi:type="dcterms:W3CDTF">2021-05-21T19:55:23Z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0x01010000A1E254FAC0B44EA79394D6861FDCD3</vt:lpwstr>
  </property>
</Properties>
</file>