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sldIdLst>
    <p:sldId id="256" r:id="rId5"/>
    <p:sldId id="260" r:id="rId6"/>
    <p:sldId id="257" r:id="rId7"/>
    <p:sldId id="262" r:id="rId8"/>
    <p:sldId id="263" r:id="rId9"/>
    <p:sldId id="258" r:id="rId10"/>
    <p:sldId id="261" r:id="rId11"/>
    <p:sldId id="651" r:id="rId12"/>
    <p:sldId id="432" r:id="rId13"/>
    <p:sldId id="619" r:id="rId14"/>
    <p:sldId id="652" r:id="rId15"/>
    <p:sldId id="653" r:id="rId16"/>
    <p:sldId id="65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ia Za Gara" initials="AZG" lastIdx="25" clrIdx="0">
    <p:extLst>
      <p:ext uri="{19B8F6BF-5375-455C-9EA6-DF929625EA0E}">
        <p15:presenceInfo xmlns:p15="http://schemas.microsoft.com/office/powerpoint/2012/main" userId="dabc248327a557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19" autoAdjust="0"/>
    <p:restoredTop sz="86449" autoAdjust="0"/>
  </p:normalViewPr>
  <p:slideViewPr>
    <p:cSldViewPr snapToGrid="0">
      <p:cViewPr>
        <p:scale>
          <a:sx n="37" d="100"/>
          <a:sy n="37" d="100"/>
        </p:scale>
        <p:origin x="43" y="85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70D31-AFE7-45A4-B5FB-B482A14D14FA}" type="datetimeFigureOut">
              <a:rPr lang="en-US" smtClean="0"/>
              <a:t>8/14/2020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88BFB-2F33-4E5F-A535-D9563E0281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7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88BFB-2F33-4E5F-A535-D9563E02812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1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the players in the pilot and what are we building from?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Acknowledge what GRADD is already doing and point out how IRPF/pilot will fill gaps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r>
              <a:rPr lang="en-US" dirty="0"/>
              <a:t>Purpose and process for the pilot:</a:t>
            </a:r>
          </a:p>
          <a:p>
            <a:r>
              <a:rPr lang="en-US" dirty="0"/>
              <a:t>-   Develop: Create content for the IRPF, vet it with Federal partners including NIST, FEMA, and CISA Regions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Pilot: Work with state and local partners to identify gaps and tool requirements for the IRPF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Transfer: Revise the IRPF and tools based on stakeholder input and work with partners to transfer the capability to CISA regions and state and local partners.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20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Developed with engagement and input, now ready to publish and working on web format. Needed use cases for SLTTGs to test and see its 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69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D8B99D-00E8-1541-BE04-F0148888E3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90698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943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Message: want</a:t>
            </a:r>
            <a:r>
              <a:rPr lang="en-US" baseline="0" dirty="0"/>
              <a:t> to know what their objectives are of working with us and what benefits they see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8B99D-00E8-1541-BE04-F0148888E3EE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290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openxmlformats.org/officeDocument/2006/relationships/image" Target="../media/image1.jpg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0A935481-EB0F-4ABB-AA85-2F6302C5D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9" t="24819" r="21203" b="11"/>
          <a:stretch/>
        </p:blipFill>
        <p:spPr>
          <a:xfrm>
            <a:off x="8016816" y="0"/>
            <a:ext cx="4175182" cy="36772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7069F4-6277-435C-A2A1-39781E118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t="2" r="34525" b="-2"/>
          <a:stretch/>
        </p:blipFill>
        <p:spPr>
          <a:xfrm>
            <a:off x="4219757" y="0"/>
            <a:ext cx="3752486" cy="3429000"/>
          </a:xfrm>
          <a:prstGeom prst="rect">
            <a:avLst/>
          </a:prstGeom>
        </p:spPr>
      </p:pic>
      <p:pic>
        <p:nvPicPr>
          <p:cNvPr id="3" name="Picture 2" descr="A picture containing mountain, outdoor, rock, sitting&#10;&#10;Description automatically generated">
            <a:extLst>
              <a:ext uri="{FF2B5EF4-FFF2-40B4-BE49-F238E27FC236}">
                <a16:creationId xmlns:a16="http://schemas.microsoft.com/office/drawing/2014/main" id="{39591DEB-E719-48DD-8533-2472AE102C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r="18002" b="9491"/>
          <a:stretch/>
        </p:blipFill>
        <p:spPr>
          <a:xfrm>
            <a:off x="1" y="-1"/>
            <a:ext cx="4175183" cy="36774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68AEB4-88B4-4320-8287-93E6A5FD281D}"/>
              </a:ext>
            </a:extLst>
          </p:cNvPr>
          <p:cNvSpPr/>
          <p:nvPr userDrawn="1"/>
        </p:nvSpPr>
        <p:spPr>
          <a:xfrm>
            <a:off x="0" y="3429000"/>
            <a:ext cx="12192000" cy="3428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68F7614-7654-4033-8F26-EDE5B3D72A9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9" y="5952741"/>
            <a:ext cx="1722124" cy="6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2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D888-FFA2-4372-8D12-7A9B3D24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7597"/>
            <a:ext cx="10515600" cy="924684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93073-2324-4B34-8B25-9D2160BC1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055"/>
            <a:ext cx="10515600" cy="3999830"/>
          </a:xfr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Graphic 9">
            <a:extLst>
              <a:ext uri="{FF2B5EF4-FFF2-40B4-BE49-F238E27FC236}">
                <a16:creationId xmlns:a16="http://schemas.microsoft.com/office/drawing/2014/main" id="{BD3855FB-243C-4618-B42F-2728FAFBA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839" y="6111659"/>
            <a:ext cx="1607127" cy="569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23BD56-FD5C-4645-840E-C7353DDA807D}"/>
              </a:ext>
            </a:extLst>
          </p:cNvPr>
          <p:cNvSpPr/>
          <p:nvPr userDrawn="1"/>
        </p:nvSpPr>
        <p:spPr>
          <a:xfrm>
            <a:off x="0" y="0"/>
            <a:ext cx="12192000" cy="569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9AF1F-D048-48AC-BDEE-EE25219886B9}"/>
              </a:ext>
            </a:extLst>
          </p:cNvPr>
          <p:cNvSpPr txBox="1"/>
          <p:nvPr userDrawn="1"/>
        </p:nvSpPr>
        <p:spPr>
          <a:xfrm>
            <a:off x="11353799" y="6238875"/>
            <a:ext cx="46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DB85A43-2B23-4715-B1A5-6B327EB86648}" type="slidenum">
              <a:rPr lang="en-US" smtClean="0">
                <a:latin typeface="Arial Narrow" panose="020B0606020202030204" pitchFamily="34" charset="0"/>
              </a:rPr>
              <a:t>‹#›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2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56B8345-5BB7-4372-8B6B-CE44196E35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2" r="32193" b="-2"/>
          <a:stretch/>
        </p:blipFill>
        <p:spPr>
          <a:xfrm>
            <a:off x="4219756" y="485775"/>
            <a:ext cx="3752486" cy="37611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CBA813-E440-4E70-AB4A-68588009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4297266"/>
            <a:ext cx="10515600" cy="924684"/>
          </a:xfrm>
        </p:spPr>
        <p:txBody>
          <a:bodyPr/>
          <a:lstStyle>
            <a:lvl1pPr>
              <a:defRPr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25DBB1-1577-482C-B65F-BC97A9D6F8E9}"/>
              </a:ext>
            </a:extLst>
          </p:cNvPr>
          <p:cNvSpPr/>
          <p:nvPr userDrawn="1"/>
        </p:nvSpPr>
        <p:spPr>
          <a:xfrm>
            <a:off x="0" y="0"/>
            <a:ext cx="12192000" cy="569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B1EC88EE-8FF6-4625-A6C3-5B8D96B8D0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839" y="6111659"/>
            <a:ext cx="1607127" cy="569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90769C-EA2E-4362-8DF5-A0B89F91BF24}"/>
              </a:ext>
            </a:extLst>
          </p:cNvPr>
          <p:cNvSpPr txBox="1"/>
          <p:nvPr userDrawn="1"/>
        </p:nvSpPr>
        <p:spPr>
          <a:xfrm>
            <a:off x="11353799" y="6238875"/>
            <a:ext cx="46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DB85A43-2B23-4715-B1A5-6B327EB86648}" type="slidenum">
              <a:rPr lang="en-US" smtClean="0">
                <a:latin typeface="Arial Narrow" panose="020B0606020202030204" pitchFamily="34" charset="0"/>
              </a:rPr>
              <a:t>‹#›</a:t>
            </a:fld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10" name="Picture 9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1CF5C72E-54ED-42D5-A00B-967FBAD72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9" t="24819" r="21203" b="11"/>
          <a:stretch/>
        </p:blipFill>
        <p:spPr>
          <a:xfrm>
            <a:off x="8016815" y="569614"/>
            <a:ext cx="4175182" cy="3677299"/>
          </a:xfrm>
          <a:prstGeom prst="rect">
            <a:avLst/>
          </a:prstGeom>
        </p:spPr>
      </p:pic>
      <p:pic>
        <p:nvPicPr>
          <p:cNvPr id="12" name="Picture 11" descr="A picture containing mountain, outdoor, rock, sitting&#10;&#10;Description automatically generated">
            <a:extLst>
              <a:ext uri="{FF2B5EF4-FFF2-40B4-BE49-F238E27FC236}">
                <a16:creationId xmlns:a16="http://schemas.microsoft.com/office/drawing/2014/main" id="{93EE3AF9-A097-4682-8D51-1DAFAB3FBD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r="18002" b="9491"/>
          <a:stretch/>
        </p:blipFill>
        <p:spPr>
          <a:xfrm>
            <a:off x="0" y="569613"/>
            <a:ext cx="4175183" cy="367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0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CE1E-B70D-4A65-8FC8-842D85CEC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ABFC6-565F-417E-930E-79A1ECA99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19575"/>
          </a:xfr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1075D-5927-48EF-91D0-B0CE3F89A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9575"/>
          </a:xfrm>
        </p:spPr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92B9F8-B665-4C67-B748-EBE8DA9D5E90}"/>
              </a:ext>
            </a:extLst>
          </p:cNvPr>
          <p:cNvSpPr/>
          <p:nvPr userDrawn="1"/>
        </p:nvSpPr>
        <p:spPr>
          <a:xfrm>
            <a:off x="0" y="0"/>
            <a:ext cx="12192000" cy="569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3B65DC82-09C0-4C0F-921E-300B8D0A6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839" y="6111659"/>
            <a:ext cx="1607127" cy="569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B827D4-A90C-4078-9A42-6807C8C3A857}"/>
              </a:ext>
            </a:extLst>
          </p:cNvPr>
          <p:cNvSpPr txBox="1"/>
          <p:nvPr userDrawn="1"/>
        </p:nvSpPr>
        <p:spPr>
          <a:xfrm>
            <a:off x="11353799" y="6238875"/>
            <a:ext cx="46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DB85A43-2B23-4715-B1A5-6B327EB86648}" type="slidenum">
              <a:rPr lang="en-US" smtClean="0">
                <a:latin typeface="Arial Narrow" panose="020B0606020202030204" pitchFamily="34" charset="0"/>
              </a:rPr>
              <a:t>‹#›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46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5BA7-0C6E-432A-B196-52EEAB864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94308-8886-45B4-92F5-B9C7B4B9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9A93A-2520-4010-9E77-F7AF58E9E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401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ED4B0-1DAD-4867-8B62-FC599F766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F4607-A01D-403E-92F0-4AF2D312BC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40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589BFF-94AD-48DE-85A0-1EC2453BEE14}"/>
              </a:ext>
            </a:extLst>
          </p:cNvPr>
          <p:cNvSpPr/>
          <p:nvPr userDrawn="1"/>
        </p:nvSpPr>
        <p:spPr>
          <a:xfrm>
            <a:off x="0" y="0"/>
            <a:ext cx="12192000" cy="569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9">
            <a:extLst>
              <a:ext uri="{FF2B5EF4-FFF2-40B4-BE49-F238E27FC236}">
                <a16:creationId xmlns:a16="http://schemas.microsoft.com/office/drawing/2014/main" id="{24324C4C-1912-44B0-8722-A8E08D546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839" y="6111659"/>
            <a:ext cx="1607127" cy="5696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9C0784-3B0D-4CDB-9E10-A7982C0287BB}"/>
              </a:ext>
            </a:extLst>
          </p:cNvPr>
          <p:cNvSpPr txBox="1"/>
          <p:nvPr userDrawn="1"/>
        </p:nvSpPr>
        <p:spPr>
          <a:xfrm>
            <a:off x="11353799" y="6238875"/>
            <a:ext cx="46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DB85A43-2B23-4715-B1A5-6B327EB86648}" type="slidenum">
              <a:rPr lang="en-US" smtClean="0">
                <a:latin typeface="Arial Narrow" panose="020B0606020202030204" pitchFamily="34" charset="0"/>
              </a:rPr>
              <a:t>‹#›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5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CF04E-9D6E-467C-80A4-ED2A7D953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1696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5762C-4DA9-40D0-B88C-416FEB9F2AF5}"/>
              </a:ext>
            </a:extLst>
          </p:cNvPr>
          <p:cNvSpPr/>
          <p:nvPr userDrawn="1"/>
        </p:nvSpPr>
        <p:spPr>
          <a:xfrm>
            <a:off x="0" y="0"/>
            <a:ext cx="12192000" cy="569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0B06B-E551-4261-9156-8BFD22C01DDB}"/>
              </a:ext>
            </a:extLst>
          </p:cNvPr>
          <p:cNvSpPr txBox="1"/>
          <p:nvPr userDrawn="1"/>
        </p:nvSpPr>
        <p:spPr>
          <a:xfrm>
            <a:off x="11353799" y="6238875"/>
            <a:ext cx="46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DB85A43-2B23-4715-B1A5-6B327EB86648}" type="slidenum">
              <a:rPr lang="en-US" smtClean="0">
                <a:latin typeface="Arial Narrow" panose="020B0606020202030204" pitchFamily="34" charset="0"/>
              </a:rPr>
              <a:t>‹#›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27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893ED2-1FF6-4322-B77C-ECC4E691D9B9}"/>
              </a:ext>
            </a:extLst>
          </p:cNvPr>
          <p:cNvSpPr/>
          <p:nvPr userDrawn="1"/>
        </p:nvSpPr>
        <p:spPr>
          <a:xfrm>
            <a:off x="0" y="0"/>
            <a:ext cx="12192000" cy="569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5B135F21-53FB-4043-9B4D-1CFD7D477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839" y="6111659"/>
            <a:ext cx="1607127" cy="569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906CAE-6F51-4E54-BDFB-3324841E0F4E}"/>
              </a:ext>
            </a:extLst>
          </p:cNvPr>
          <p:cNvSpPr txBox="1"/>
          <p:nvPr userDrawn="1"/>
        </p:nvSpPr>
        <p:spPr>
          <a:xfrm>
            <a:off x="11353799" y="6238875"/>
            <a:ext cx="46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DB85A43-2B23-4715-B1A5-6B327EB86648}" type="slidenum">
              <a:rPr lang="en-US" smtClean="0">
                <a:latin typeface="Arial Narrow" panose="020B0606020202030204" pitchFamily="34" charset="0"/>
              </a:rPr>
              <a:t>‹#›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5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1F40E-64A2-4CBE-96F0-A701CC40E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C4D70-A0A3-4CB3-8FF1-B1DF082BC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FD353-6787-4B92-8450-EBCE04B65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36B91B-5A89-45C7-86DE-4865130F2622}"/>
              </a:ext>
            </a:extLst>
          </p:cNvPr>
          <p:cNvSpPr/>
          <p:nvPr userDrawn="1"/>
        </p:nvSpPr>
        <p:spPr>
          <a:xfrm>
            <a:off x="0" y="0"/>
            <a:ext cx="12192000" cy="569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1CD3E4B-5C78-483B-9D1D-688B12274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839" y="6111659"/>
            <a:ext cx="1607127" cy="569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578367-F8A3-4ACD-8881-9BCCBD3DF05B}"/>
              </a:ext>
            </a:extLst>
          </p:cNvPr>
          <p:cNvSpPr txBox="1"/>
          <p:nvPr userDrawn="1"/>
        </p:nvSpPr>
        <p:spPr>
          <a:xfrm>
            <a:off x="11353799" y="6238875"/>
            <a:ext cx="46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DB85A43-2B23-4715-B1A5-6B327EB86648}" type="slidenum">
              <a:rPr lang="en-US" smtClean="0">
                <a:latin typeface="Arial Narrow" panose="020B0606020202030204" pitchFamily="34" charset="0"/>
              </a:rPr>
              <a:t>‹#›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89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4A83-9C2E-48A9-A1E3-D5BEF249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867EF-12E9-48FF-AADF-B2FD09EC1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19B1B-ACEA-4B5A-8C1B-75A022546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A84D3F-13A4-4957-8052-80B4B9DDDDC8}"/>
              </a:ext>
            </a:extLst>
          </p:cNvPr>
          <p:cNvSpPr/>
          <p:nvPr userDrawn="1"/>
        </p:nvSpPr>
        <p:spPr>
          <a:xfrm>
            <a:off x="0" y="0"/>
            <a:ext cx="12192000" cy="569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EA67B9A-5FCB-4611-A45B-6C38D015B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839" y="6111659"/>
            <a:ext cx="1607127" cy="569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A80A3B-CA4F-48BE-A17C-C2FE536D92C7}"/>
              </a:ext>
            </a:extLst>
          </p:cNvPr>
          <p:cNvSpPr txBox="1"/>
          <p:nvPr userDrawn="1"/>
        </p:nvSpPr>
        <p:spPr>
          <a:xfrm>
            <a:off x="11353799" y="6238875"/>
            <a:ext cx="46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DB85A43-2B23-4715-B1A5-6B327EB86648}" type="slidenum">
              <a:rPr lang="en-US" smtClean="0">
                <a:latin typeface="Arial Narrow" panose="020B0606020202030204" pitchFamily="34" charset="0"/>
              </a:rPr>
              <a:t>‹#›</a:t>
            </a:fld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2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6F41F4-AA40-46F1-9D0E-B603D1D5C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B4B0B-EBAD-43E4-9B7F-529FEFD61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C9446-3E37-46EE-9FA4-922FDE135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8AC2A-41AD-4CEB-B970-3E93FA743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277C-E3D5-4A94-9DF8-D0E061F2A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3FECB-FBD9-415D-BCD2-EE7E801AE4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8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FE3D1D-81C7-442E-956B-7914EBE3D9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774" y="3630116"/>
            <a:ext cx="10515600" cy="1325563"/>
          </a:xfrm>
        </p:spPr>
        <p:txBody>
          <a:bodyPr/>
          <a:lstStyle/>
          <a:p>
            <a:pPr rtl="0" eaLnBrk="1" latinLnBrk="0" hangingPunct="1"/>
            <a:r>
              <a:rPr lang="en-US" sz="4000" kern="1200" dirty="0">
                <a:solidFill>
                  <a:srgbClr val="FFFFFF"/>
                </a:solidFill>
                <a:effectLst/>
                <a:ea typeface="+mn-ea"/>
                <a:cs typeface="+mn-cs"/>
              </a:rPr>
              <a:t>Regional Resilience Assessment and Planning</a:t>
            </a:r>
            <a:endParaRPr lang="en-US" sz="4000" dirty="0">
              <a:effectLst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D7B49-F42A-42AC-93FC-E0241ABD9272}"/>
              </a:ext>
            </a:extLst>
          </p:cNvPr>
          <p:cNvSpPr txBox="1"/>
          <p:nvPr/>
        </p:nvSpPr>
        <p:spPr>
          <a:xfrm>
            <a:off x="485774" y="4292898"/>
            <a:ext cx="60960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Medium Cond" panose="020B0606030402020204" pitchFamily="34" charset="0"/>
              </a:rPr>
              <a:t>Kyle Pfeiffer, Argonne National Laboratory </a:t>
            </a:r>
            <a:b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Medium Cond" panose="020B0606030402020204" pitchFamily="34" charset="0"/>
              </a:rPr>
            </a:br>
            <a: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Medium Cond" panose="020B0606030402020204" pitchFamily="34" charset="0"/>
              </a:rPr>
              <a:t>William McNamara, CISA</a:t>
            </a:r>
            <a:b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Medium Cond" panose="020B0606030402020204" pitchFamily="34" charset="0"/>
              </a:rPr>
            </a:br>
            <a:r>
              <a:rPr lang="en-US" sz="2500" dirty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Medium Cond" panose="020B0606030402020204" pitchFamily="34" charset="0"/>
              </a:rPr>
              <a:t>Stephen Cauffman, CISA</a:t>
            </a:r>
            <a:endParaRPr lang="en-US" sz="2500" dirty="0">
              <a:latin typeface="Franklin Gothic Medium Cond" panose="020B06060304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0A7473-5B34-3443-B4D0-D1582731236F}"/>
              </a:ext>
            </a:extLst>
          </p:cNvPr>
          <p:cNvSpPr/>
          <p:nvPr/>
        </p:nvSpPr>
        <p:spPr>
          <a:xfrm>
            <a:off x="8734425" y="6104811"/>
            <a:ext cx="3457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Franklin Gothic Medium Cond" panose="020B0606030402020204" pitchFamily="34" charset="0"/>
              </a:rPr>
              <a:t>February 19-20, 2020</a:t>
            </a:r>
          </a:p>
        </p:txBody>
      </p:sp>
    </p:spTree>
    <p:extLst>
      <p:ext uri="{BB962C8B-B14F-4D97-AF65-F5344CB8AC3E}">
        <p14:creationId xmlns:p14="http://schemas.microsoft.com/office/powerpoint/2010/main" val="2916601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Infrastructure Resilience Planning Framework">
            <a:extLst>
              <a:ext uri="{FF2B5EF4-FFF2-40B4-BE49-F238E27FC236}">
                <a16:creationId xmlns:a16="http://schemas.microsoft.com/office/drawing/2014/main" id="{5FF85997-F626-41A8-A8CB-CC2D25154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99863"/>
            <a:ext cx="10515600" cy="1325563"/>
          </a:xfrm>
        </p:spPr>
        <p:txBody>
          <a:bodyPr/>
          <a:lstStyle/>
          <a:p>
            <a:r>
              <a:rPr lang="en-US" sz="4000" dirty="0"/>
              <a:t>Infrastructure Resilience Planning Framework</a:t>
            </a:r>
          </a:p>
        </p:txBody>
      </p:sp>
      <p:pic>
        <p:nvPicPr>
          <p:cNvPr id="6" name="Picture 5" descr="Infrastructure Resilience Planning Framework">
            <a:extLst>
              <a:ext uri="{FF2B5EF4-FFF2-40B4-BE49-F238E27FC236}">
                <a16:creationId xmlns:a16="http://schemas.microsoft.com/office/drawing/2014/main" id="{03B0C68E-A6C5-449C-B3E9-40DAC706B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71" y="1348792"/>
            <a:ext cx="3273206" cy="25333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F3604C-DAC5-4AA8-B2F8-4C9A9D36C816}"/>
              </a:ext>
            </a:extLst>
          </p:cNvPr>
          <p:cNvSpPr/>
          <p:nvPr/>
        </p:nvSpPr>
        <p:spPr>
          <a:xfrm>
            <a:off x="304799" y="3882189"/>
            <a:ext cx="4922109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marR="0" lvl="0" indent="-2238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Includes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28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comprehensive, step-by-step planning guidance, templates, and other resources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inform long-term planning and investment decisions </a:t>
            </a:r>
          </a:p>
          <a:p>
            <a:pPr marL="114300" marR="0" lvl="0" indent="-22383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28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 steps 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stakeholder engagement to risk assessment and implementation</a:t>
            </a:r>
          </a:p>
        </p:txBody>
      </p:sp>
      <p:pic>
        <p:nvPicPr>
          <p:cNvPr id="4" name="Content Placeholder 3" descr="Diagram of Infrastructure Resilience Planning Framework">
            <a:extLst>
              <a:ext uri="{FF2B5EF4-FFF2-40B4-BE49-F238E27FC236}">
                <a16:creationId xmlns:a16="http://schemas.microsoft.com/office/drawing/2014/main" id="{C2048825-23F6-4290-90D8-A5BD46532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909" y="1419080"/>
            <a:ext cx="6697362" cy="45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61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1EBA6A-2186-4E65-9D58-B2105BB9B0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66309"/>
            <a:ext cx="10515600" cy="924684"/>
          </a:xfrm>
        </p:spPr>
        <p:txBody>
          <a:bodyPr/>
          <a:lstStyle/>
          <a:p>
            <a:r>
              <a:rPr lang="en-US" dirty="0"/>
              <a:t>Project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13414-2BC9-4A61-9838-17EF0226A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22" name="Content Placeholder 1" descr="Worked with Commonwealth and GRADD to scope effort and identify opportunities&#10;Developed tools and resources to support Hazard Mitigation Planning&#10;Testing draft tools and resources in community meetings&#10;GRADD pursuing FEMA grant to support plan integration and dependency identification&#10;&#10;">
            <a:extLst>
              <a:ext uri="{FF2B5EF4-FFF2-40B4-BE49-F238E27FC236}">
                <a16:creationId xmlns:a16="http://schemas.microsoft.com/office/drawing/2014/main" id="{377BB9FA-3C43-43A9-AD92-061FE5BCC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2515"/>
            <a:ext cx="4379568" cy="4724400"/>
          </a:xfrm>
        </p:spPr>
        <p:txBody>
          <a:bodyPr/>
          <a:lstStyle/>
          <a:p>
            <a:r>
              <a:rPr lang="en-US" sz="2000" dirty="0"/>
              <a:t>Worked with Commonwealth and GRADD to scope effort and identify opportunities</a:t>
            </a:r>
          </a:p>
          <a:p>
            <a:r>
              <a:rPr lang="en-US" sz="2000" dirty="0"/>
              <a:t>Developed tools and resources to support Hazard Mitigation Planning</a:t>
            </a:r>
          </a:p>
          <a:p>
            <a:r>
              <a:rPr lang="en-US" sz="2000" dirty="0"/>
              <a:t>Testing draft tools and resources in community meetings</a:t>
            </a:r>
          </a:p>
          <a:p>
            <a:r>
              <a:rPr lang="en-US" sz="2000" dirty="0"/>
              <a:t>GRADD pursuing FEMA grant to support plan integration and dependency identification</a:t>
            </a:r>
          </a:p>
        </p:txBody>
      </p:sp>
      <p:pic>
        <p:nvPicPr>
          <p:cNvPr id="24" name="Picture 23" descr="Cycle that shows the four different project activities&#10;">
            <a:extLst>
              <a:ext uri="{FF2B5EF4-FFF2-40B4-BE49-F238E27FC236}">
                <a16:creationId xmlns:a16="http://schemas.microsoft.com/office/drawing/2014/main" id="{FF6D51CF-CF72-434F-B5A8-E0FB55F8B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44" y="1932836"/>
            <a:ext cx="7237156" cy="34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5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510668"/>
            <a:ext cx="10515600" cy="924684"/>
          </a:xfrm>
        </p:spPr>
        <p:txBody>
          <a:bodyPr/>
          <a:lstStyle/>
          <a:p>
            <a:r>
              <a:rPr lang="en-US" dirty="0"/>
              <a:t>Pilot Outcomes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0782" y="0"/>
            <a:ext cx="0" cy="0"/>
          </a:xfrm>
        </p:spPr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724400"/>
          </a:xfrm>
        </p:spPr>
        <p:txBody>
          <a:bodyPr/>
          <a:lstStyle/>
          <a:p>
            <a:pPr marL="0" lvl="1" indent="0">
              <a:spcBef>
                <a:spcPct val="60000"/>
              </a:spcBef>
              <a:buNone/>
            </a:pPr>
            <a:r>
              <a:rPr lang="en-US" sz="2200" b="1" dirty="0">
                <a:solidFill>
                  <a:srgbClr val="005288"/>
                </a:solidFill>
                <a:ea typeface="+mn-ea"/>
                <a:cs typeface="+mn-cs"/>
              </a:rPr>
              <a:t>Local Outcomes</a:t>
            </a:r>
          </a:p>
          <a:p>
            <a:pPr lvl="1"/>
            <a:r>
              <a:rPr lang="en-US" sz="2200" dirty="0"/>
              <a:t>Reduce cost and consequences of disasters on impacted communities</a:t>
            </a:r>
          </a:p>
          <a:p>
            <a:pPr lvl="1"/>
            <a:r>
              <a:rPr lang="en-US" sz="2200" dirty="0"/>
              <a:t>Use critical infrastructure dependency analyses to inform investment priorities and identify funding sources</a:t>
            </a:r>
          </a:p>
          <a:p>
            <a:pPr marL="0" lvl="1" indent="0">
              <a:spcBef>
                <a:spcPct val="60000"/>
              </a:spcBef>
              <a:buNone/>
            </a:pPr>
            <a:r>
              <a:rPr lang="en-US" sz="2200" b="1" dirty="0">
                <a:solidFill>
                  <a:srgbClr val="005288"/>
                </a:solidFill>
              </a:rPr>
              <a:t>State Outcomes</a:t>
            </a:r>
          </a:p>
          <a:p>
            <a:pPr lvl="1"/>
            <a:r>
              <a:rPr lang="en-US" sz="2200" dirty="0"/>
              <a:t>Develop methods and tools to support a replicable process for enhanced hazard mitigation planning that can be applied statewide </a:t>
            </a:r>
          </a:p>
          <a:p>
            <a:pPr marL="0" lvl="1" indent="0">
              <a:spcBef>
                <a:spcPct val="60000"/>
              </a:spcBef>
              <a:buNone/>
            </a:pPr>
            <a:r>
              <a:rPr lang="en-US" sz="2200" b="1" dirty="0">
                <a:solidFill>
                  <a:srgbClr val="005288"/>
                </a:solidFill>
              </a:rPr>
              <a:t>CISA-ISD Outcomes</a:t>
            </a:r>
          </a:p>
          <a:p>
            <a:pPr lvl="1"/>
            <a:r>
              <a:rPr lang="en-US" sz="2200" dirty="0"/>
              <a:t>Inform the revision and development of guidance, tools, and resources</a:t>
            </a:r>
          </a:p>
          <a:p>
            <a:pPr lvl="1"/>
            <a:r>
              <a:rPr lang="en-US" sz="2200" dirty="0"/>
              <a:t>Build an example for Infrastructure Resilience Planning Framework application that can be disseminated through states, federal partners, CISA Regions and associations such as NADO</a:t>
            </a:r>
          </a:p>
          <a:p>
            <a:pPr marL="347662" lvl="1" indent="0">
              <a:buNone/>
            </a:pP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A81F-BA98-4880-90B3-D328B990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Discussion/Questions</a:t>
            </a:r>
          </a:p>
        </p:txBody>
      </p:sp>
    </p:spTree>
    <p:extLst>
      <p:ext uri="{BB962C8B-B14F-4D97-AF65-F5344CB8AC3E}">
        <p14:creationId xmlns:p14="http://schemas.microsoft.com/office/powerpoint/2010/main" val="287515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A81F-BA98-4880-90B3-D328B990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Resilience Assessments </a:t>
            </a:r>
          </a:p>
        </p:txBody>
      </p:sp>
    </p:spTree>
    <p:extLst>
      <p:ext uri="{BB962C8B-B14F-4D97-AF65-F5344CB8AC3E}">
        <p14:creationId xmlns:p14="http://schemas.microsoft.com/office/powerpoint/2010/main" val="130830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E45C-C8A5-4737-9243-9FDFCC17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Resiliency Assessment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E74D6-7E52-4D2E-8A9D-7DC7FDF6C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goal of the RRAP is to generate greater understanding and action among public and private sector partners to improve the resilience of a region’s critical infrastructure</a:t>
            </a:r>
          </a:p>
          <a:p>
            <a:pPr lvl="1"/>
            <a:r>
              <a:rPr lang="en-US" dirty="0"/>
              <a:t>Resolves infrastructure security and resilience knowledge gaps</a:t>
            </a:r>
          </a:p>
          <a:p>
            <a:pPr lvl="1"/>
            <a:r>
              <a:rPr lang="en-US" dirty="0"/>
              <a:t>Informs risk management decisions</a:t>
            </a:r>
          </a:p>
          <a:p>
            <a:pPr lvl="1"/>
            <a:r>
              <a:rPr lang="en-US" dirty="0"/>
              <a:t>Identifies resilience-building opportunities and strategies</a:t>
            </a:r>
          </a:p>
          <a:p>
            <a:pPr lvl="1"/>
            <a:r>
              <a:rPr lang="en-US" dirty="0"/>
              <a:t>Improves critical partnerships among stakeholders</a:t>
            </a:r>
          </a:p>
        </p:txBody>
      </p:sp>
    </p:spTree>
    <p:extLst>
      <p:ext uri="{BB962C8B-B14F-4D97-AF65-F5344CB8AC3E}">
        <p14:creationId xmlns:p14="http://schemas.microsoft.com/office/powerpoint/2010/main" val="238741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E45C-C8A5-4737-9243-9FDFCC17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RRAP Activities</a:t>
            </a:r>
          </a:p>
        </p:txBody>
      </p:sp>
      <p:pic>
        <p:nvPicPr>
          <p:cNvPr id="6" name="Picture 5" descr="Typical RRAP Activities">
            <a:extLst>
              <a:ext uri="{FF2B5EF4-FFF2-40B4-BE49-F238E27FC236}">
                <a16:creationId xmlns:a16="http://schemas.microsoft.com/office/drawing/2014/main" id="{86A70060-4410-4F39-9FC5-B59D8863D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754" y="1692945"/>
            <a:ext cx="8620491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72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E45C-C8A5-4737-9243-9FDFCC17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E74D6-7E52-4D2E-8A9D-7DC7FDF6C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Multidisciplinary partnerships are essential to building resilience </a:t>
            </a:r>
          </a:p>
          <a:p>
            <a:r>
              <a:rPr lang="en-US" dirty="0"/>
              <a:t>Local and regional partnerships are essential to assessments</a:t>
            </a:r>
          </a:p>
          <a:p>
            <a:r>
              <a:rPr lang="en-US" dirty="0"/>
              <a:t>Trusted information sharing is foundational to partnerships</a:t>
            </a:r>
          </a:p>
          <a:p>
            <a:r>
              <a:rPr lang="en-US" dirty="0"/>
              <a:t>Appreciating partner perspectives and needs, balancing with agency objective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FB5B0-E993-487E-8FDA-4A3CF71D8B0B}"/>
              </a:ext>
            </a:extLst>
          </p:cNvPr>
          <p:cNvSpPr txBox="1"/>
          <p:nvPr/>
        </p:nvSpPr>
        <p:spPr>
          <a:xfrm>
            <a:off x="1943100" y="4368564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363636"/>
                </a:solidFill>
                <a:latin typeface="Arial" panose="020B0604020202020204" pitchFamily="34" charset="0"/>
              </a:rPr>
              <a:t>“…the nature of the critical infrastructure risk environment precludes any one entity from managing risks entirely on its own…” (NIPP)</a:t>
            </a:r>
          </a:p>
        </p:txBody>
      </p:sp>
    </p:spTree>
    <p:extLst>
      <p:ext uri="{BB962C8B-B14F-4D97-AF65-F5344CB8AC3E}">
        <p14:creationId xmlns:p14="http://schemas.microsoft.com/office/powerpoint/2010/main" val="445374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A81F-BA98-4880-90B3-D328B990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Branson, MO RRAP Project</a:t>
            </a:r>
          </a:p>
        </p:txBody>
      </p:sp>
    </p:spTree>
    <p:extLst>
      <p:ext uri="{BB962C8B-B14F-4D97-AF65-F5344CB8AC3E}">
        <p14:creationId xmlns:p14="http://schemas.microsoft.com/office/powerpoint/2010/main" val="390681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A81F-BA98-4880-90B3-D328B990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Resilience Planning</a:t>
            </a:r>
          </a:p>
        </p:txBody>
      </p:sp>
    </p:spTree>
    <p:extLst>
      <p:ext uri="{BB962C8B-B14F-4D97-AF65-F5344CB8AC3E}">
        <p14:creationId xmlns:p14="http://schemas.microsoft.com/office/powerpoint/2010/main" val="3170363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4033-48C1-4120-8ACE-15934405D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38775"/>
            <a:ext cx="10515600" cy="1325563"/>
          </a:xfrm>
        </p:spPr>
        <p:txBody>
          <a:bodyPr/>
          <a:lstStyle/>
          <a:p>
            <a:r>
              <a:rPr lang="en-US" dirty="0"/>
              <a:t>Genesis of the Project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4619F4-04FD-4D92-9516-70B6F7CB261F}"/>
              </a:ext>
            </a:extLst>
          </p:cNvPr>
          <p:cNvSpPr txBox="1"/>
          <p:nvPr/>
        </p:nvSpPr>
        <p:spPr>
          <a:xfrm>
            <a:off x="609599" y="1540759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>
              <a:spcBef>
                <a:spcPct val="60000"/>
              </a:spcBef>
              <a:buNone/>
            </a:pPr>
            <a:r>
              <a:rPr lang="en-US" sz="1600" b="1" dirty="0">
                <a:solidFill>
                  <a:srgbClr val="005288"/>
                </a:solidFill>
              </a:rPr>
              <a:t>Background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94F1193-2842-4AA7-8F69-9F12776273C3}"/>
              </a:ext>
            </a:extLst>
          </p:cNvPr>
          <p:cNvSpPr txBox="1">
            <a:spLocks/>
          </p:cNvSpPr>
          <p:nvPr/>
        </p:nvSpPr>
        <p:spPr>
          <a:xfrm>
            <a:off x="609599" y="1908859"/>
            <a:ext cx="5802776" cy="4724400"/>
          </a:xfrm>
          <a:prstGeom prst="rect">
            <a:avLst/>
          </a:prstGeom>
        </p:spPr>
        <p:txBody>
          <a:bodyPr/>
          <a:lstStyle>
            <a:lvl1pPr marL="233363" indent="-233363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200">
                <a:solidFill>
                  <a:srgbClr val="EFF7FF"/>
                </a:solidFill>
                <a:latin typeface="+mn-lt"/>
                <a:ea typeface="+mn-ea"/>
                <a:cs typeface="+mn-cs"/>
              </a:defRPr>
            </a:lvl1pPr>
            <a:lvl2pPr marL="571500" indent="-22383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2pPr>
            <a:lvl3pPr marL="909638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3pPr>
            <a:lvl4pPr marL="1258888" indent="-231775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1700">
                <a:solidFill>
                  <a:srgbClr val="EFF7FF"/>
                </a:solidFill>
                <a:latin typeface="+mn-lt"/>
              </a:defRPr>
            </a:lvl4pPr>
            <a:lvl5pPr marL="15986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5pPr>
            <a:lvl6pPr marL="20558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6pPr>
            <a:lvl7pPr marL="25130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7pPr>
            <a:lvl8pPr marL="29702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8pPr>
            <a:lvl9pPr marL="3427413" indent="-22225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B0B1B3"/>
              </a:buClr>
              <a:buFont typeface="Wingdings" pitchFamily="2" charset="2"/>
              <a:buChar char="§"/>
              <a:defRPr sz="2000">
                <a:solidFill>
                  <a:srgbClr val="EFF7FF"/>
                </a:solidFill>
                <a:latin typeface="+mn-lt"/>
              </a:defRPr>
            </a:lvl9pPr>
          </a:lstStyle>
          <a:p>
            <a:pPr lvl="1"/>
            <a:r>
              <a:rPr lang="en-US" sz="1600" dirty="0">
                <a:solidFill>
                  <a:srgbClr val="5A5B5D"/>
                </a:solidFill>
              </a:rPr>
              <a:t>Desire by Commonwealth of Kentucky to reduce the incidence of repetitive losses due to flooding through enhanced hazard mitigation planning process</a:t>
            </a:r>
          </a:p>
          <a:p>
            <a:pPr marL="0" lvl="1" indent="0">
              <a:spcBef>
                <a:spcPct val="60000"/>
              </a:spcBef>
              <a:buNone/>
            </a:pPr>
            <a:r>
              <a:rPr lang="en-US" sz="1600" b="1" dirty="0">
                <a:solidFill>
                  <a:srgbClr val="005288"/>
                </a:solidFill>
              </a:rPr>
              <a:t>Partner Objectives</a:t>
            </a:r>
          </a:p>
          <a:p>
            <a:pPr lvl="1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Develop a repeatable process for the regional development organizations to incorporate critical infrastructure resilience into hazard mitigation planning to reduce the cost of disasters to the State</a:t>
            </a:r>
          </a:p>
          <a:p>
            <a:pPr lvl="1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Reduce cost of disasters to impacted communities</a:t>
            </a:r>
          </a:p>
          <a:p>
            <a:pPr marL="0" lvl="1" indent="0">
              <a:spcBef>
                <a:spcPct val="60000"/>
              </a:spcBef>
              <a:buNone/>
            </a:pPr>
            <a:r>
              <a:rPr lang="en-US" sz="1600" b="1" dirty="0">
                <a:solidFill>
                  <a:srgbClr val="005288"/>
                </a:solidFill>
              </a:rPr>
              <a:t>CISA Objectives</a:t>
            </a:r>
          </a:p>
          <a:p>
            <a:pPr lvl="1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Inform the revision and development of guidance, tools, and resources</a:t>
            </a:r>
          </a:p>
          <a:p>
            <a:pPr lvl="1"/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Create examples of IRPF applications</a:t>
            </a:r>
          </a:p>
          <a:p>
            <a:endParaRPr lang="en-US" kern="0" dirty="0"/>
          </a:p>
        </p:txBody>
      </p:sp>
      <p:pic>
        <p:nvPicPr>
          <p:cNvPr id="9" name="Picture 8" descr="Map of the state of Kentucky with green river county highlighted from all other counties">
            <a:extLst>
              <a:ext uri="{FF2B5EF4-FFF2-40B4-BE49-F238E27FC236}">
                <a16:creationId xmlns:a16="http://schemas.microsoft.com/office/drawing/2014/main" id="{F17C6D7E-7E1F-42DE-BBA9-2850137AA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211" y="1876425"/>
            <a:ext cx="6762750" cy="3105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ABC3D4-1291-4724-9340-F19CF2E4319E}"/>
              </a:ext>
            </a:extLst>
          </p:cNvPr>
          <p:cNvSpPr txBox="1"/>
          <p:nvPr/>
        </p:nvSpPr>
        <p:spPr>
          <a:xfrm>
            <a:off x="7220611" y="3460530"/>
            <a:ext cx="1156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RIVER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225E32-FC98-4E07-848C-21359298162E}"/>
              </a:ext>
            </a:extLst>
          </p:cNvPr>
          <p:cNvSpPr/>
          <p:nvPr/>
        </p:nvSpPr>
        <p:spPr>
          <a:xfrm>
            <a:off x="7717127" y="4769503"/>
            <a:ext cx="4300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5A5B5D"/>
                </a:solidFill>
              </a:rPr>
              <a:t>Courtesy of Kentucky Association of Economic Development</a:t>
            </a:r>
          </a:p>
        </p:txBody>
      </p:sp>
    </p:spTree>
    <p:extLst>
      <p:ext uri="{BB962C8B-B14F-4D97-AF65-F5344CB8AC3E}">
        <p14:creationId xmlns:p14="http://schemas.microsoft.com/office/powerpoint/2010/main" val="325483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598216"/>
            <a:ext cx="10515600" cy="924684"/>
          </a:xfrm>
        </p:spPr>
        <p:txBody>
          <a:bodyPr/>
          <a:lstStyle/>
          <a:p>
            <a:r>
              <a:rPr lang="en-US" dirty="0"/>
              <a:t>Kentucky Pilot Partners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pic>
        <p:nvPicPr>
          <p:cNvPr id="6" name="Picture 5" descr="Diagram of Kentucky pilot partner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566" r="-882" b="4804"/>
          <a:stretch/>
        </p:blipFill>
        <p:spPr>
          <a:xfrm>
            <a:off x="2007029" y="1400864"/>
            <a:ext cx="7562998" cy="45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65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B96"/>
      </a:accent1>
      <a:accent2>
        <a:srgbClr val="C41230"/>
      </a:accent2>
      <a:accent3>
        <a:srgbClr val="C0C2C4"/>
      </a:accent3>
      <a:accent4>
        <a:srgbClr val="5A5B5D"/>
      </a:accent4>
      <a:accent5>
        <a:srgbClr val="0078AE"/>
      </a:accent5>
      <a:accent6>
        <a:srgbClr val="5E9732"/>
      </a:accent6>
      <a:hlink>
        <a:srgbClr val="005B96"/>
      </a:hlink>
      <a:folHlink>
        <a:srgbClr val="0078A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CA706A58F8BB4EA0BB17497706E373" ma:contentTypeVersion="12" ma:contentTypeDescription="Create a new document." ma:contentTypeScope="" ma:versionID="e10de35d7d828633d5e46f7f9cdca5f8">
  <xsd:schema xmlns:xsd="http://www.w3.org/2001/XMLSchema" xmlns:xs="http://www.w3.org/2001/XMLSchema" xmlns:p="http://schemas.microsoft.com/office/2006/metadata/properties" xmlns:ns3="1f9dd65f-ce49-4364-8800-edb5c7d0a9ba" xmlns:ns4="90344453-c4eb-4f4f-b999-4a25c7f389db" targetNamespace="http://schemas.microsoft.com/office/2006/metadata/properties" ma:root="true" ma:fieldsID="1f11d792714f772f7243115df170f562" ns3:_="" ns4:_="">
    <xsd:import namespace="1f9dd65f-ce49-4364-8800-edb5c7d0a9ba"/>
    <xsd:import namespace="90344453-c4eb-4f4f-b999-4a25c7f389d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9dd65f-ce49-4364-8800-edb5c7d0a9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344453-c4eb-4f4f-b999-4a25c7f389d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3A3EDF-C19C-4EC6-9F1C-E6EB53FB10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7B5F59-11B1-4DA4-8F62-9C2A26AE213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f9dd65f-ce49-4364-8800-edb5c7d0a9ba"/>
    <ds:schemaRef ds:uri="90344453-c4eb-4f4f-b999-4a25c7f389d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AC6A53-5C52-4604-9988-A5AF1D28C223}">
  <ds:schemaRefs>
    <ds:schemaRef ds:uri="1f9dd65f-ce49-4364-8800-edb5c7d0a9ba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90344453-c4eb-4f4f-b999-4a25c7f389db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560</Words>
  <Application>Microsoft Office PowerPoint</Application>
  <PresentationFormat>Widescreen</PresentationFormat>
  <Paragraphs>62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Narrow</vt:lpstr>
      <vt:lpstr>Calibri</vt:lpstr>
      <vt:lpstr>Franklin Gothic Medium</vt:lpstr>
      <vt:lpstr>Franklin Gothic Medium Cond</vt:lpstr>
      <vt:lpstr>Times</vt:lpstr>
      <vt:lpstr>Wingdings</vt:lpstr>
      <vt:lpstr>Office Theme</vt:lpstr>
      <vt:lpstr>Regional Resilience Assessment and Planning </vt:lpstr>
      <vt:lpstr>Regional Resilience Assessments </vt:lpstr>
      <vt:lpstr>Regional Resiliency Assessment Program</vt:lpstr>
      <vt:lpstr>Typical RRAP Activities</vt:lpstr>
      <vt:lpstr>Partnerships</vt:lpstr>
      <vt:lpstr>2016 Branson, MO RRAP Project</vt:lpstr>
      <vt:lpstr>Regional Resilience Planning</vt:lpstr>
      <vt:lpstr>Genesis of the Project </vt:lpstr>
      <vt:lpstr>Kentucky Pilot Partners</vt:lpstr>
      <vt:lpstr>Infrastructure Resilience Planning Framework</vt:lpstr>
      <vt:lpstr>Project Activities</vt:lpstr>
      <vt:lpstr>Pilot Outcomes</vt:lpstr>
      <vt:lpstr>Discussion/Questions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Resilience Assessment and Planning</dc:title>
  <dc:subject>Technical Seminar Presentation</dc:subject>
  <dc:creator>FEMA</dc:creator>
  <cp:keywords>FEMA, NDSP, Regional, Resilience, Assessment, Planning, Dam, Safety</cp:keywords>
  <cp:lastModifiedBy>Annie Laukaitis</cp:lastModifiedBy>
  <cp:revision>34</cp:revision>
  <dcterms:created xsi:type="dcterms:W3CDTF">2019-10-29T15:06:07Z</dcterms:created>
  <dcterms:modified xsi:type="dcterms:W3CDTF">2020-08-14T13:01:22Z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0x010100A1CA706A58F8BB4EA0BB17497706E373</vt:lpwstr>
  </property>
</Properties>
</file>