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  <p:sldMasterId id="2147483672" r:id="rId6"/>
  </p:sldMasterIdLst>
  <p:notesMasterIdLst>
    <p:notesMasterId r:id="rId36"/>
  </p:notesMasterIdLst>
  <p:handoutMasterIdLst>
    <p:handoutMasterId r:id="rId37"/>
  </p:handoutMasterIdLst>
  <p:sldIdLst>
    <p:sldId id="302" r:id="rId7"/>
    <p:sldId id="301" r:id="rId8"/>
    <p:sldId id="304" r:id="rId9"/>
    <p:sldId id="308" r:id="rId10"/>
    <p:sldId id="327" r:id="rId11"/>
    <p:sldId id="330" r:id="rId12"/>
    <p:sldId id="331" r:id="rId13"/>
    <p:sldId id="336" r:id="rId14"/>
    <p:sldId id="332" r:id="rId15"/>
    <p:sldId id="313" r:id="rId16"/>
    <p:sldId id="316" r:id="rId17"/>
    <p:sldId id="326" r:id="rId18"/>
    <p:sldId id="294" r:id="rId19"/>
    <p:sldId id="318" r:id="rId20"/>
    <p:sldId id="329" r:id="rId21"/>
    <p:sldId id="333" r:id="rId22"/>
    <p:sldId id="334" r:id="rId23"/>
    <p:sldId id="335" r:id="rId24"/>
    <p:sldId id="337" r:id="rId25"/>
    <p:sldId id="338" r:id="rId26"/>
    <p:sldId id="339" r:id="rId27"/>
    <p:sldId id="314" r:id="rId28"/>
    <p:sldId id="328" r:id="rId29"/>
    <p:sldId id="321" r:id="rId30"/>
    <p:sldId id="320" r:id="rId31"/>
    <p:sldId id="319" r:id="rId32"/>
    <p:sldId id="322" r:id="rId33"/>
    <p:sldId id="323" r:id="rId34"/>
    <p:sldId id="312" r:id="rId3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 userDrawn="1">
          <p15:clr>
            <a:srgbClr val="A4A3A4"/>
          </p15:clr>
        </p15:guide>
        <p15:guide id="2" pos="4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e Hoschek" initials="SH" lastIdx="15" clrIdx="0">
    <p:extLst>
      <p:ext uri="{19B8F6BF-5375-455C-9EA6-DF929625EA0E}">
        <p15:presenceInfo xmlns:p15="http://schemas.microsoft.com/office/powerpoint/2012/main" userId="S::Shae.Hoschek@ferc.gov::7272e879-80a4-4955-ba0b-7f243f932a8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2C4"/>
    <a:srgbClr val="005288"/>
    <a:srgbClr val="5A5B5D"/>
    <a:srgbClr val="005188"/>
    <a:srgbClr val="B0B1B3"/>
    <a:srgbClr val="8A8B8A"/>
    <a:srgbClr val="002F80"/>
    <a:srgbClr val="003366"/>
    <a:srgbClr val="0072CE"/>
    <a:srgbClr val="002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B9E4B4-EF93-4882-AC8A-13E446DD73C5}" v="6" dt="2022-01-19T19:02:31.018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34" autoAdjust="0"/>
    <p:restoredTop sz="94954" autoAdjust="0"/>
  </p:normalViewPr>
  <p:slideViewPr>
    <p:cSldViewPr snapToGrid="0" snapToObjects="1">
      <p:cViewPr>
        <p:scale>
          <a:sx n="82" d="100"/>
          <a:sy n="82" d="100"/>
        </p:scale>
        <p:origin x="571" y="72"/>
      </p:cViewPr>
      <p:guideLst>
        <p:guide orient="horz" pos="944"/>
        <p:guide pos="4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6/11/relationships/changesInfo" Target="changesInfos/changesInfo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ttle, Derrick (CTR)" userId="55bee8a8-d586-4c49-aa9e-de696229c285" providerId="ADAL" clId="{B7B9E4B4-EF93-4882-AC8A-13E446DD73C5}"/>
    <pc:docChg chg="undo custSel modSld">
      <pc:chgData name="Little, Derrick (CTR)" userId="55bee8a8-d586-4c49-aa9e-de696229c285" providerId="ADAL" clId="{B7B9E4B4-EF93-4882-AC8A-13E446DD73C5}" dt="2022-01-19T19:05:27.569" v="47" actId="962"/>
      <pc:docMkLst>
        <pc:docMk/>
      </pc:docMkLst>
      <pc:sldChg chg="modSp mod">
        <pc:chgData name="Little, Derrick (CTR)" userId="55bee8a8-d586-4c49-aa9e-de696229c285" providerId="ADAL" clId="{B7B9E4B4-EF93-4882-AC8A-13E446DD73C5}" dt="2022-01-19T19:05:27.569" v="47" actId="962"/>
        <pc:sldMkLst>
          <pc:docMk/>
          <pc:sldMk cId="3586083688" sldId="312"/>
        </pc:sldMkLst>
        <pc:spChg chg="mod">
          <ac:chgData name="Little, Derrick (CTR)" userId="55bee8a8-d586-4c49-aa9e-de696229c285" providerId="ADAL" clId="{B7B9E4B4-EF93-4882-AC8A-13E446DD73C5}" dt="2022-01-19T19:02:48.918" v="45" actId="6549"/>
          <ac:spMkLst>
            <pc:docMk/>
            <pc:sldMk cId="3586083688" sldId="312"/>
            <ac:spMk id="6" creationId="{AFE754E2-F4FB-8E4E-98EB-82D6BA5E5617}"/>
          </ac:spMkLst>
        </pc:spChg>
        <pc:picChg chg="mod">
          <ac:chgData name="Little, Derrick (CTR)" userId="55bee8a8-d586-4c49-aa9e-de696229c285" providerId="ADAL" clId="{B7B9E4B4-EF93-4882-AC8A-13E446DD73C5}" dt="2022-01-19T19:05:27.569" v="47" actId="962"/>
          <ac:picMkLst>
            <pc:docMk/>
            <pc:sldMk cId="3586083688" sldId="312"/>
            <ac:picMk id="5" creationId="{6BB693A3-D63F-4E42-A384-55677088ABDA}"/>
          </ac:picMkLst>
        </pc:picChg>
      </pc:sldChg>
      <pc:sldChg chg="modSp mod">
        <pc:chgData name="Little, Derrick (CTR)" userId="55bee8a8-d586-4c49-aa9e-de696229c285" providerId="ADAL" clId="{B7B9E4B4-EF93-4882-AC8A-13E446DD73C5}" dt="2022-01-19T19:01:13.592" v="39" actId="20577"/>
        <pc:sldMkLst>
          <pc:docMk/>
          <pc:sldMk cId="391426257" sldId="336"/>
        </pc:sldMkLst>
        <pc:spChg chg="mod">
          <ac:chgData name="Little, Derrick (CTR)" userId="55bee8a8-d586-4c49-aa9e-de696229c285" providerId="ADAL" clId="{B7B9E4B4-EF93-4882-AC8A-13E446DD73C5}" dt="2022-01-19T19:01:13.592" v="39" actId="20577"/>
          <ac:spMkLst>
            <pc:docMk/>
            <pc:sldMk cId="391426257" sldId="336"/>
            <ac:spMk id="2" creationId="{A7521306-CB15-9345-95A3-514A891A42B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FCA97C3-C405-524D-9CBE-0BC0D8901EF2}" type="datetimeFigureOut">
              <a:rPr lang="en-US" smtClean="0"/>
              <a:t>2/16/2022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4E3284D-1414-D044-813C-490EC2E121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3493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111BCE4-DA71-794C-BB20-C7FCCBD5454E}" type="datetimeFigureOut">
              <a:rPr lang="en-US" smtClean="0"/>
              <a:t>2/16/2022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BAF53EF-993C-FF42-8B62-CEF57763A7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1731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slide + Image Option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905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541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Not built with any real modern day design methods.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64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84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023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Opt: Story about tree flagging and person taking it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378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Opt: story about 2019 clearing and how people commented on liking the view of the river.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798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213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Opt: story about 2019 clearing and how people commented on liking the view of the river.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264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497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342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461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8803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Opt: Story about tree flagging and person taking it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043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6986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1724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2366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3595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482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8315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2840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F53EF-993C-FF42-8B62-CEF57763A7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229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606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50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819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Discuss Bulkhead Gates are dividing point from Significant Hazard to High Hazard.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BH Gates can shut of inflow  into high hazard section with no other inflows.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18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Basic and broad history of the Augusta Canal.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785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Opt: Story about tree flagging and person taking it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881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Not built with any real modern day design methods.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44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w 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189" y="2164956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005288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45067" y="2895600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3484E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007AB3-9044-9E49-80A1-0B6479D03B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5067" y="4372332"/>
            <a:ext cx="3269721" cy="116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40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38194" y="2098850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22005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22005" y="2098850"/>
            <a:ext cx="5131808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1200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F15D596-468E-7240-AEF9-BE74880DA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National Dam Safety Program Technical Seminar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1FB061-3945-984E-B19F-EFD8A4ED495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078AD1-E2AC-7E43-A28E-6A771C68E9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17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3784DB-7883-5244-88A2-E8E7BBEA9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3"/>
            <a:ext cx="12191999" cy="68580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B86FCD-6BA9-694B-A64A-36883B42361C}"/>
              </a:ext>
            </a:extLst>
          </p:cNvPr>
          <p:cNvSpPr/>
          <p:nvPr userDrawn="1"/>
        </p:nvSpPr>
        <p:spPr>
          <a:xfrm>
            <a:off x="6096000" y="1"/>
            <a:ext cx="6096000" cy="6857996"/>
          </a:xfrm>
          <a:prstGeom prst="rect">
            <a:avLst/>
          </a:prstGeom>
          <a:solidFill>
            <a:srgbClr val="5A5B5D">
              <a:alpha val="72941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81BF64-81BE-3944-A21C-CA7BB5AC4A9D}"/>
              </a:ext>
            </a:extLst>
          </p:cNvPr>
          <p:cNvSpPr/>
          <p:nvPr userDrawn="1"/>
        </p:nvSpPr>
        <p:spPr>
          <a:xfrm>
            <a:off x="0" y="-4"/>
            <a:ext cx="6096000" cy="6858003"/>
          </a:xfrm>
          <a:prstGeom prst="rect">
            <a:avLst/>
          </a:prstGeom>
          <a:solidFill>
            <a:srgbClr val="005188">
              <a:alpha val="72941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325908E-DDB4-4D4C-855A-C7F2176C3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043" y="6409008"/>
            <a:ext cx="485773" cy="201827"/>
          </a:xfrm>
        </p:spPr>
        <p:txBody>
          <a:bodyPr lIns="0" tIns="0" rIns="0" bIns="0" anchor="t" anchorCtr="0"/>
          <a:lstStyle>
            <a:lvl1pPr algn="r">
              <a:defRPr sz="10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067004B6-D9E8-B347-8C38-1EA40A40B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34987" y="630286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National Dam Safety Program Technical Seminar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E2ECF73-45E0-0843-9F3F-68C69CE41040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88767" y="2154312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98E5884-686F-1C45-A0EF-76C8A0A237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773" y="1634561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7EDE04E-08FC-3448-A184-27468B3BF06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479111" y="2207696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26B8427-E58C-1441-B60A-E7E51621D6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2117" y="1687945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32822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7E97B94E-42E6-4544-9EC8-17245821A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National Dam Safety Program Technical Seminar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254866EA-8482-8548-8A4F-3E9E3B6AB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D17C2D-11ED-A242-80F3-580A0D3B4F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21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38193" y="1549400"/>
            <a:ext cx="10715625" cy="4022725"/>
          </a:xfrm>
          <a:prstGeom prst="rect">
            <a:avLst/>
          </a:prstGeom>
        </p:spPr>
        <p:txBody>
          <a:bodyPr/>
          <a:lstStyle>
            <a:lvl1pPr marL="452628" indent="-457200">
              <a:buClr>
                <a:srgbClr val="101820"/>
              </a:buClr>
              <a:buFont typeface="+mj-lt"/>
              <a:buAutoNum type="arabicPeriod"/>
              <a:defRPr sz="2000">
                <a:solidFill>
                  <a:srgbClr val="101820"/>
                </a:solidFill>
              </a:defRPr>
            </a:lvl1pPr>
            <a:lvl2pPr marL="800100" indent="-342900">
              <a:spcBef>
                <a:spcPts val="1000"/>
              </a:spcBef>
              <a:buClr>
                <a:srgbClr val="101820"/>
              </a:buClr>
              <a:buSzPct val="100000"/>
              <a:buFont typeface="+mj-lt"/>
              <a:buAutoNum type="alphaLcPeriod"/>
              <a:defRPr sz="1800">
                <a:solidFill>
                  <a:srgbClr val="101820"/>
                </a:solidFill>
              </a:defRPr>
            </a:lvl2pPr>
            <a:lvl3pPr marL="1143000" indent="-228600">
              <a:spcBef>
                <a:spcPts val="1000"/>
              </a:spcBef>
              <a:buFont typeface="Wingdings" charset="2"/>
              <a:buChar char="§"/>
              <a:defRPr sz="1600">
                <a:solidFill>
                  <a:srgbClr val="10182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7C9FD575-3B71-D545-976A-C7A029B05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National Dam Safety Program Technical Seminar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838FB658-3138-B140-B7C4-A803FE88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23C1A0-7E36-F04C-8C22-796A27F1DB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96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7219366" y="1549401"/>
            <a:ext cx="4234455" cy="3880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descriptive text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763008" y="1549402"/>
            <a:ext cx="6023847" cy="38807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chart here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B997A94B-DC6C-EB4F-A0EF-FAB7802896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National Dam Safety Program Technical Seminar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F5E7CD-1E91-C647-9AFB-F570055EB0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24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itl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-21833" y="2"/>
            <a:ext cx="12192000" cy="685799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49407" y="5274393"/>
            <a:ext cx="3310144" cy="52822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 i="1" baseline="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</a:lstStyle>
          <a:p>
            <a:r>
              <a:rPr lang="en-US" sz="1200" dirty="0"/>
              <a:t>Source: Add source here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325955" y="564185"/>
            <a:ext cx="4234455" cy="7056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ts val="2200"/>
              </a:lnSpc>
              <a:spcBef>
                <a:spcPts val="1500"/>
              </a:spcBef>
              <a:buNone/>
              <a:defRPr sz="18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Add chart title here</a:t>
            </a:r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614777EF-720C-A944-907E-CE1C292CBC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National Dam Safety Program Technical Seminar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0C4446-A1BE-2F41-A56C-FB26F13381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78231E-8D0D-4748-A369-8C7545BCE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21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itl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46695" y="5229211"/>
            <a:ext cx="6766343" cy="52822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 i="1" baseline="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</a:lstStyle>
          <a:p>
            <a:r>
              <a:rPr lang="en-US" sz="1200" dirty="0"/>
              <a:t>Source: Add source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646695" y="517967"/>
            <a:ext cx="10867972" cy="528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Add chart title here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95B45AF5-26D0-3042-B0AB-CA5EF015C53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National Dam Safety Program Technical Seminar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774B317E-21C5-1745-BE88-290F56726B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39F346-81C1-0B46-B5E0-2EDE2687A2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29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204148" y="2996623"/>
            <a:ext cx="9746073" cy="447452"/>
          </a:xfrm>
          <a:prstGeom prst="rect">
            <a:avLst/>
          </a:prstGeom>
        </p:spPr>
        <p:txBody>
          <a:bodyPr wrap="square" lIns="64284" tIns="32142" rIns="64284" bIns="32142">
            <a:spAutoFit/>
          </a:bodyPr>
          <a:lstStyle>
            <a:lvl1pPr marL="0" marR="0" indent="0" algn="l" defTabSz="642915" rtl="0" eaLnBrk="1" fontAlgn="base" latinLnBrk="0" hangingPunct="1">
              <a:lnSpc>
                <a:spcPct val="140000"/>
              </a:lnSpc>
              <a:spcBef>
                <a:spcPts val="2109"/>
              </a:spcBef>
              <a:spcAft>
                <a:spcPts val="200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 sz="2000" cap="none" baseline="0">
                <a:solidFill>
                  <a:srgbClr val="050606"/>
                </a:solidFill>
              </a:defRPr>
            </a:lvl1pPr>
            <a:lvl2pPr marL="32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4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8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9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hangingPunct="1">
              <a:lnSpc>
                <a:spcPct val="140000"/>
              </a:lnSpc>
              <a:spcAft>
                <a:spcPts val="2000"/>
              </a:spcAft>
              <a:defRPr/>
            </a:pP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0313" y="2345635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E1E1D0CB-6F0F-9847-9A71-AE64C4034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National Dam Safety Program Technical Seminar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2A921306-A16B-8445-A6DC-4327BF9E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C6CD96-7A99-C447-B5AA-284EE64E03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56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low 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189" y="2164956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005288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45067" y="2895600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3484E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007AB3-9044-9E49-80A1-0B6479D03B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5067" y="4372332"/>
            <a:ext cx="3269721" cy="116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60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(low in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8E90AA-96A8-C546-B6C2-70A0D623F6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3437" y="-632709"/>
            <a:ext cx="12193595" cy="81290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19D287-29F9-DE44-9F1C-D54D423E2DB4}"/>
              </a:ext>
            </a:extLst>
          </p:cNvPr>
          <p:cNvSpPr/>
          <p:nvPr userDrawn="1"/>
        </p:nvSpPr>
        <p:spPr>
          <a:xfrm>
            <a:off x="-5032" y="-632709"/>
            <a:ext cx="12193595" cy="8129063"/>
          </a:xfrm>
          <a:prstGeom prst="rect">
            <a:avLst/>
          </a:prstGeom>
          <a:solidFill>
            <a:srgbClr val="005288">
              <a:alpha val="67059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190" y="390543"/>
            <a:ext cx="10708748" cy="1816925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90000"/>
              </a:lnSpc>
              <a:defRPr sz="54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38189" y="2280634"/>
            <a:ext cx="10708748" cy="114836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77AD55-8AE7-B04C-A183-19CD2864A0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8189" y="3829059"/>
            <a:ext cx="3698875" cy="131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77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w 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8E90AA-96A8-C546-B6C2-70A0D623F6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3437" y="-632709"/>
            <a:ext cx="12193595" cy="81290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19D287-29F9-DE44-9F1C-D54D423E2DB4}"/>
              </a:ext>
            </a:extLst>
          </p:cNvPr>
          <p:cNvSpPr/>
          <p:nvPr userDrawn="1"/>
        </p:nvSpPr>
        <p:spPr>
          <a:xfrm>
            <a:off x="-5032" y="-632709"/>
            <a:ext cx="12193595" cy="8129063"/>
          </a:xfrm>
          <a:prstGeom prst="rect">
            <a:avLst/>
          </a:prstGeom>
          <a:solidFill>
            <a:srgbClr val="005288">
              <a:alpha val="67059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190" y="390543"/>
            <a:ext cx="10708748" cy="1816925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90000"/>
              </a:lnSpc>
              <a:defRPr sz="54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38189" y="2280634"/>
            <a:ext cx="10708748" cy="114836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77AD55-8AE7-B04C-A183-19CD2864A0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8189" y="3829059"/>
            <a:ext cx="3698875" cy="131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40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005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C5259B2E-2FEF-A64F-8760-8691A70A60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189" y="2579484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0C131CE-4E30-DE4B-AB8A-A8FD12FA28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3310128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942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FE2C71-A407-1443-8E3F-D26B87107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79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3380E8-22F6-1840-9848-D52F39AFD78E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5288">
              <a:alpha val="78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6AFE8EF-C433-A04D-8FA7-421BB355AC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189" y="2579484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Divider slide + image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1F6F3CA-DCA5-7D4E-AA81-4152972D55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3310128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2349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A4106D1A-06B2-FC45-A02C-546D1A72D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0">
            <a:extLst>
              <a:ext uri="{FF2B5EF4-FFF2-40B4-BE49-F238E27FC236}">
                <a16:creationId xmlns:a16="http://schemas.microsoft.com/office/drawing/2014/main" id="{DD99A83E-845A-484A-843A-24FDEA183558}"/>
              </a:ext>
            </a:extLst>
          </p:cNvPr>
          <p:cNvSpPr txBox="1">
            <a:spLocks/>
          </p:cNvSpPr>
          <p:nvPr userDrawn="1"/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5A5B5D"/>
                </a:solidFill>
              </a:rPr>
              <a:t>National Dam Safety Program Technical Seminar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619E4-EB49-D04C-9F79-4BB3758FD4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82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1204149" y="2300174"/>
            <a:ext cx="9746075" cy="880064"/>
          </a:xfrm>
          <a:prstGeom prst="rect">
            <a:avLst/>
          </a:prstGeom>
        </p:spPr>
        <p:txBody>
          <a:bodyPr lIns="64251" tIns="32125" rIns="64251" bIns="32125"/>
          <a:lstStyle>
            <a:lvl1pPr algn="l">
              <a:lnSpc>
                <a:spcPts val="5000"/>
              </a:lnSpc>
              <a:spcBef>
                <a:spcPts val="7500"/>
              </a:spcBef>
              <a:spcAft>
                <a:spcPts val="0"/>
              </a:spcAft>
              <a:defRPr sz="4600" baseline="0"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4152" y="3202727"/>
            <a:ext cx="9746073" cy="717193"/>
          </a:xfrm>
          <a:prstGeom prst="rect">
            <a:avLst/>
          </a:prstGeom>
        </p:spPr>
        <p:txBody>
          <a:bodyPr wrap="square" lIns="64251" tIns="32125" rIns="64251" bIns="32125">
            <a:spAutoFit/>
          </a:bodyPr>
          <a:lstStyle>
            <a:lvl1pPr marL="0" indent="0" algn="l">
              <a:lnSpc>
                <a:spcPts val="5000"/>
              </a:lnSpc>
              <a:spcBef>
                <a:spcPts val="2109"/>
              </a:spcBef>
              <a:buClr>
                <a:schemeClr val="tx2"/>
              </a:buClr>
              <a:buSzPct val="100000"/>
              <a:buFontTx/>
              <a:buNone/>
              <a:defRPr sz="4600" cap="none" baseline="0">
                <a:solidFill>
                  <a:srgbClr val="5A5B5D"/>
                </a:solidFill>
              </a:defRPr>
            </a:lvl1pPr>
            <a:lvl2pPr marL="321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3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6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7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8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F2BF6-D194-1343-93BA-82E52542D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0"/>
            <a:ext cx="4443413" cy="365125"/>
          </a:xfrm>
        </p:spPr>
        <p:txBody>
          <a:bodyPr/>
          <a:lstStyle/>
          <a:p>
            <a:r>
              <a:rPr lang="en-US" dirty="0"/>
              <a:t>National Dam Safety Program Technical Seminar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06CF50-EC7F-7045-8A7E-444D3AE99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F55905DA-9C4D-EE4A-8870-6FB2EB81F1D1}"/>
              </a:ext>
            </a:extLst>
          </p:cNvPr>
          <p:cNvSpPr txBox="1">
            <a:spLocks/>
          </p:cNvSpPr>
          <p:nvPr userDrawn="1"/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CC257D-A786-9244-9E17-CE618C8B9275}" type="slidenum">
              <a:rPr lang="en-US" smtClean="0">
                <a:solidFill>
                  <a:srgbClr val="5A5B5D"/>
                </a:solidFill>
              </a:rPr>
              <a:pPr/>
              <a:t>‹#›</a:t>
            </a:fld>
            <a:endParaRPr lang="en-US" dirty="0">
              <a:solidFill>
                <a:srgbClr val="5A5B5D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4236FD-D275-D549-B0E5-35B58EAE67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35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E3FC85-6BF3-D94D-B8FE-FD0C2A5B203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5188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2F1596D-781D-EF48-81CB-1D95696A1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87490" y="629952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National Dam Safety Program Technical Seminar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6C9652F4-E8D4-6446-9C97-A4DC78041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0903" y="6299521"/>
            <a:ext cx="91440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18C88F9-061D-C641-A335-28618704B8E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5837" y="2143639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D75EF01-B7F2-F84B-B493-D6438400F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9" y="1206938"/>
            <a:ext cx="5117441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9BDD282-AEF1-FF4D-A786-616931069BA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722076" y="1379318"/>
            <a:ext cx="4860325" cy="3764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62CD6B-A2FE-2346-8B4F-FE3C992B93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85349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917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26018" y="1549400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14018" y="1549400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780EFCB7-513F-8445-B833-1531FD238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National Dam Safety Program Technical Seminar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3E4F6407-0B13-BA4A-9466-7F50E80E5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3641A-DF3D-014E-836A-3DD8B99E67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61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0A274D-3608-414D-A6B0-24A592E098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18D89283-3265-234E-957A-919FE8DF1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30340" y="627666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National Dam Safety Program Technical Seminar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60E538AA-6286-FD43-A4B4-5EE446930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753" y="627666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151971-39DB-E14F-AAE8-B45F52A8581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619773" y="2159000"/>
            <a:ext cx="5268383" cy="371754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1AB2F0A-0ABE-3048-8BA0-117F0FE1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773" y="1387209"/>
            <a:ext cx="4833555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67833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38194" y="2098850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22005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22005" y="2098850"/>
            <a:ext cx="5131808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1200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F15D596-468E-7240-AEF9-BE74880DA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National Dam Safety Program Technical Seminar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1FB061-3945-984E-B19F-EFD8A4ED495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078AD1-E2AC-7E43-A28E-6A771C68E9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354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3784DB-7883-5244-88A2-E8E7BBEA9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3"/>
            <a:ext cx="12191999" cy="68580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B86FCD-6BA9-694B-A64A-36883B42361C}"/>
              </a:ext>
            </a:extLst>
          </p:cNvPr>
          <p:cNvSpPr/>
          <p:nvPr userDrawn="1"/>
        </p:nvSpPr>
        <p:spPr>
          <a:xfrm>
            <a:off x="6096000" y="1"/>
            <a:ext cx="6096000" cy="6857996"/>
          </a:xfrm>
          <a:prstGeom prst="rect">
            <a:avLst/>
          </a:prstGeom>
          <a:solidFill>
            <a:srgbClr val="5A5B5D">
              <a:alpha val="72941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81BF64-81BE-3944-A21C-CA7BB5AC4A9D}"/>
              </a:ext>
            </a:extLst>
          </p:cNvPr>
          <p:cNvSpPr/>
          <p:nvPr userDrawn="1"/>
        </p:nvSpPr>
        <p:spPr>
          <a:xfrm>
            <a:off x="0" y="-4"/>
            <a:ext cx="6096000" cy="6858003"/>
          </a:xfrm>
          <a:prstGeom prst="rect">
            <a:avLst/>
          </a:prstGeom>
          <a:solidFill>
            <a:srgbClr val="005188">
              <a:alpha val="72941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325908E-DDB4-4D4C-855A-C7F2176C3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043" y="6409008"/>
            <a:ext cx="485773" cy="201827"/>
          </a:xfrm>
        </p:spPr>
        <p:txBody>
          <a:bodyPr lIns="0" tIns="0" rIns="0" bIns="0" anchor="t" anchorCtr="0"/>
          <a:lstStyle>
            <a:lvl1pPr algn="r">
              <a:defRPr sz="10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067004B6-D9E8-B347-8C38-1EA40A40B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34987" y="630286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National Dam Safety Program Technical Seminar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E2ECF73-45E0-0843-9F3F-68C69CE41040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88767" y="2154312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98E5884-686F-1C45-A0EF-76C8A0A237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773" y="1634561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7EDE04E-08FC-3448-A184-27468B3BF06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479111" y="2207696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26B8427-E58C-1441-B60A-E7E51621D6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2117" y="1687945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964360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7E97B94E-42E6-4544-9EC8-17245821A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National Dam Safety Program Technical Seminar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254866EA-8482-8548-8A4F-3E9E3B6AB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D17C2D-11ED-A242-80F3-580A0D3B4F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1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C5259B2E-2FEF-A64F-8760-8691A70A60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189" y="2579484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0C131CE-4E30-DE4B-AB8A-A8FD12FA28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3310128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3084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38193" y="1549400"/>
            <a:ext cx="10715625" cy="4022725"/>
          </a:xfrm>
          <a:prstGeom prst="rect">
            <a:avLst/>
          </a:prstGeom>
        </p:spPr>
        <p:txBody>
          <a:bodyPr/>
          <a:lstStyle>
            <a:lvl1pPr marL="452628" indent="-457200">
              <a:buClr>
                <a:srgbClr val="101820"/>
              </a:buClr>
              <a:buFont typeface="+mj-lt"/>
              <a:buAutoNum type="arabicPeriod"/>
              <a:defRPr sz="2000">
                <a:solidFill>
                  <a:srgbClr val="101820"/>
                </a:solidFill>
              </a:defRPr>
            </a:lvl1pPr>
            <a:lvl2pPr marL="800100" indent="-342900">
              <a:spcBef>
                <a:spcPts val="1000"/>
              </a:spcBef>
              <a:buClr>
                <a:srgbClr val="101820"/>
              </a:buClr>
              <a:buSzPct val="100000"/>
              <a:buFont typeface="+mj-lt"/>
              <a:buAutoNum type="alphaLcPeriod"/>
              <a:defRPr sz="1800">
                <a:solidFill>
                  <a:srgbClr val="101820"/>
                </a:solidFill>
              </a:defRPr>
            </a:lvl2pPr>
            <a:lvl3pPr marL="1143000" indent="-228600">
              <a:spcBef>
                <a:spcPts val="1000"/>
              </a:spcBef>
              <a:buFont typeface="Wingdings" charset="2"/>
              <a:buChar char="§"/>
              <a:defRPr sz="1600">
                <a:solidFill>
                  <a:srgbClr val="10182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7C9FD575-3B71-D545-976A-C7A029B05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National Dam Safety Program Technical Seminar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838FB658-3138-B140-B7C4-A803FE88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23C1A0-7E36-F04C-8C22-796A27F1DB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499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7219366" y="1549401"/>
            <a:ext cx="4234455" cy="3880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descriptive text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763008" y="1549402"/>
            <a:ext cx="6023847" cy="38807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chart here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B997A94B-DC6C-EB4F-A0EF-FAB7802896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National Dam Safety Program Technical Seminar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F5E7CD-1E91-C647-9AFB-F570055EB0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112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itl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-21833" y="2"/>
            <a:ext cx="12192000" cy="685799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49407" y="5274393"/>
            <a:ext cx="3310144" cy="52822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 i="1" baseline="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</a:lstStyle>
          <a:p>
            <a:r>
              <a:rPr lang="en-US" sz="1200" dirty="0"/>
              <a:t>Source: Add source here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325955" y="564185"/>
            <a:ext cx="4234455" cy="7056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ts val="2200"/>
              </a:lnSpc>
              <a:spcBef>
                <a:spcPts val="1500"/>
              </a:spcBef>
              <a:buNone/>
              <a:defRPr sz="18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Add chart title here</a:t>
            </a:r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614777EF-720C-A944-907E-CE1C292CBC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National Dam Safety Program Technical Seminar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0C4446-A1BE-2F41-A56C-FB26F13381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78231E-8D0D-4748-A369-8C7545BCE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76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with titl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46695" y="5229211"/>
            <a:ext cx="6766343" cy="52822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 i="1" baseline="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</a:lstStyle>
          <a:p>
            <a:r>
              <a:rPr lang="en-US" sz="1200" dirty="0"/>
              <a:t>Source: Add source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646695" y="517967"/>
            <a:ext cx="10867972" cy="528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Add chart title here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95B45AF5-26D0-3042-B0AB-CA5EF015C53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National Dam Safety Program Technical Seminar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774B317E-21C5-1745-BE88-290F56726B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39F346-81C1-0B46-B5E0-2EDE2687A2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541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204148" y="2996623"/>
            <a:ext cx="9746073" cy="447452"/>
          </a:xfrm>
          <a:prstGeom prst="rect">
            <a:avLst/>
          </a:prstGeom>
        </p:spPr>
        <p:txBody>
          <a:bodyPr wrap="square" lIns="64284" tIns="32142" rIns="64284" bIns="32142">
            <a:spAutoFit/>
          </a:bodyPr>
          <a:lstStyle>
            <a:lvl1pPr marL="0" marR="0" indent="0" algn="l" defTabSz="642915" rtl="0" eaLnBrk="1" fontAlgn="base" latinLnBrk="0" hangingPunct="1">
              <a:lnSpc>
                <a:spcPct val="140000"/>
              </a:lnSpc>
              <a:spcBef>
                <a:spcPts val="2109"/>
              </a:spcBef>
              <a:spcAft>
                <a:spcPts val="200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 sz="2000" cap="none" baseline="0">
                <a:solidFill>
                  <a:srgbClr val="050606"/>
                </a:solidFill>
              </a:defRPr>
            </a:lvl1pPr>
            <a:lvl2pPr marL="32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4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8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9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hangingPunct="1">
              <a:lnSpc>
                <a:spcPct val="140000"/>
              </a:lnSpc>
              <a:spcAft>
                <a:spcPts val="2000"/>
              </a:spcAft>
              <a:defRPr/>
            </a:pP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0313" y="2345635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E1E1D0CB-6F0F-9847-9A71-AE64C4034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National Dam Safety Program Technical Seminar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2A921306-A16B-8445-A6DC-4327BF9E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C6CD96-7A99-C447-B5AA-284EE64E03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11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FE2C71-A407-1443-8E3F-D26B87107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79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3380E8-22F6-1840-9848-D52F39AFD78E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5288">
              <a:alpha val="78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6AFE8EF-C433-A04D-8FA7-421BB355AC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189" y="2579484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Divider slide + image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1F6F3CA-DCA5-7D4E-AA81-4152972D55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3310128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9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A4106D1A-06B2-FC45-A02C-546D1A72D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0">
            <a:extLst>
              <a:ext uri="{FF2B5EF4-FFF2-40B4-BE49-F238E27FC236}">
                <a16:creationId xmlns:a16="http://schemas.microsoft.com/office/drawing/2014/main" id="{DD99A83E-845A-484A-843A-24FDEA183558}"/>
              </a:ext>
            </a:extLst>
          </p:cNvPr>
          <p:cNvSpPr txBox="1">
            <a:spLocks/>
          </p:cNvSpPr>
          <p:nvPr userDrawn="1"/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5A5B5D"/>
                </a:solidFill>
              </a:rPr>
              <a:t>National Dam Safety Program Technical Seminar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619E4-EB49-D04C-9F79-4BB3758FD4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1204149" y="2300174"/>
            <a:ext cx="9746075" cy="880064"/>
          </a:xfrm>
          <a:prstGeom prst="rect">
            <a:avLst/>
          </a:prstGeom>
        </p:spPr>
        <p:txBody>
          <a:bodyPr lIns="64251" tIns="32125" rIns="64251" bIns="32125"/>
          <a:lstStyle>
            <a:lvl1pPr algn="l">
              <a:lnSpc>
                <a:spcPts val="5000"/>
              </a:lnSpc>
              <a:spcBef>
                <a:spcPts val="7500"/>
              </a:spcBef>
              <a:spcAft>
                <a:spcPts val="0"/>
              </a:spcAft>
              <a:defRPr sz="4600" baseline="0"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4152" y="3202727"/>
            <a:ext cx="9746073" cy="717193"/>
          </a:xfrm>
          <a:prstGeom prst="rect">
            <a:avLst/>
          </a:prstGeom>
        </p:spPr>
        <p:txBody>
          <a:bodyPr wrap="square" lIns="64251" tIns="32125" rIns="64251" bIns="32125">
            <a:spAutoFit/>
          </a:bodyPr>
          <a:lstStyle>
            <a:lvl1pPr marL="0" indent="0" algn="l">
              <a:lnSpc>
                <a:spcPts val="5000"/>
              </a:lnSpc>
              <a:spcBef>
                <a:spcPts val="2109"/>
              </a:spcBef>
              <a:buClr>
                <a:schemeClr val="tx2"/>
              </a:buClr>
              <a:buSzPct val="100000"/>
              <a:buFontTx/>
              <a:buNone/>
              <a:defRPr sz="4600" cap="none" baseline="0">
                <a:solidFill>
                  <a:srgbClr val="5A5B5D"/>
                </a:solidFill>
              </a:defRPr>
            </a:lvl1pPr>
            <a:lvl2pPr marL="321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3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6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7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8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F2BF6-D194-1343-93BA-82E52542D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0"/>
            <a:ext cx="4443413" cy="365125"/>
          </a:xfrm>
        </p:spPr>
        <p:txBody>
          <a:bodyPr/>
          <a:lstStyle/>
          <a:p>
            <a:r>
              <a:rPr lang="en-US" dirty="0"/>
              <a:t>National Dam Safety Program Technical Seminar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06CF50-EC7F-7045-8A7E-444D3AE99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F55905DA-9C4D-EE4A-8870-6FB2EB81F1D1}"/>
              </a:ext>
            </a:extLst>
          </p:cNvPr>
          <p:cNvSpPr txBox="1">
            <a:spLocks/>
          </p:cNvSpPr>
          <p:nvPr userDrawn="1"/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CC257D-A786-9244-9E17-CE618C8B9275}" type="slidenum">
              <a:rPr lang="en-US" smtClean="0">
                <a:solidFill>
                  <a:srgbClr val="5A5B5D"/>
                </a:solidFill>
              </a:rPr>
              <a:pPr/>
              <a:t>‹#›</a:t>
            </a:fld>
            <a:endParaRPr lang="en-US" dirty="0">
              <a:solidFill>
                <a:srgbClr val="5A5B5D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4236FD-D275-D549-B0E5-35B58EAE67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E3FC85-6BF3-D94D-B8FE-FD0C2A5B203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5188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2F1596D-781D-EF48-81CB-1D95696A1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87490" y="629952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National Dam Safety Program Technical Seminar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6C9652F4-E8D4-6446-9C97-A4DC78041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0903" y="6299521"/>
            <a:ext cx="91440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18C88F9-061D-C641-A335-28618704B8E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5837" y="2143639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D75EF01-B7F2-F84B-B493-D6438400F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9" y="1206938"/>
            <a:ext cx="5117441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9BDD282-AEF1-FF4D-A786-616931069BA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722076" y="1379318"/>
            <a:ext cx="4860325" cy="3764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62CD6B-A2FE-2346-8B4F-FE3C992B93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85349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41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26018" y="1549400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14018" y="1549400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780EFCB7-513F-8445-B833-1531FD238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National Dam Safety Program Technical Seminar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3E4F6407-0B13-BA4A-9466-7F50E80E5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3641A-DF3D-014E-836A-3DD8B99E67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41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0A274D-3608-414D-A6B0-24A592E098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18D89283-3265-234E-957A-919FE8DF1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30340" y="627666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National Dam Safety Program Technical Seminar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60E538AA-6286-FD43-A4B4-5EE446930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753" y="627666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151971-39DB-E14F-AAE8-B45F52A8581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619773" y="2159000"/>
            <a:ext cx="5268383" cy="371754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1AB2F0A-0ABE-3048-8BA0-117F0FE1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773" y="1387209"/>
            <a:ext cx="4833555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2071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51200" y="61737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913BF66-4269-4031-9062-2F73B195830D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13"/>
          <p:cNvCxnSpPr>
            <a:cxnSpLocks noChangeShapeType="1"/>
          </p:cNvCxnSpPr>
          <p:nvPr userDrawn="1"/>
        </p:nvCxnSpPr>
        <p:spPr bwMode="auto">
          <a:xfrm>
            <a:off x="738194" y="1297384"/>
            <a:ext cx="10715625" cy="0"/>
          </a:xfrm>
          <a:prstGeom prst="line">
            <a:avLst/>
          </a:prstGeom>
          <a:noFill/>
          <a:ln w="25400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National Dam Safety Program Technical Seminar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B46968-E1B9-AE4F-9DEE-EDC8D5B1D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C257D-A786-9244-9E17-CE618C8B92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63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1" r:id="rId2"/>
    <p:sldLayoutId id="2147483666" r:id="rId3"/>
    <p:sldLayoutId id="2147483667" r:id="rId4"/>
    <p:sldLayoutId id="2147483650" r:id="rId5"/>
    <p:sldLayoutId id="2147483651" r:id="rId6"/>
    <p:sldLayoutId id="2147483670" r:id="rId7"/>
    <p:sldLayoutId id="2147483652" r:id="rId8"/>
    <p:sldLayoutId id="2147483668" r:id="rId9"/>
    <p:sldLayoutId id="2147483653" r:id="rId10"/>
    <p:sldLayoutId id="2147483669" r:id="rId11"/>
    <p:sldLayoutId id="2147483654" r:id="rId12"/>
    <p:sldLayoutId id="2147483659" r:id="rId13"/>
    <p:sldLayoutId id="2147483658" r:id="rId14"/>
    <p:sldLayoutId id="2147483657" r:id="rId15"/>
    <p:sldLayoutId id="2147483662" r:id="rId16"/>
    <p:sldLayoutId id="2147483660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7472" algn="l" defTabSz="457200" rtl="0" eaLnBrk="1" latinLnBrk="0" hangingPunct="1">
        <a:lnSpc>
          <a:spcPts val="2600"/>
        </a:lnSpc>
        <a:spcBef>
          <a:spcPts val="1000"/>
        </a:spcBef>
        <a:buClr>
          <a:schemeClr val="accent3">
            <a:lumMod val="75000"/>
          </a:schemeClr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buClr>
          <a:schemeClr val="accent3">
            <a:lumMod val="75000"/>
          </a:schemeClr>
        </a:buClr>
        <a:buSzPct val="50000"/>
        <a:buFont typeface="Wingdings" charset="2"/>
        <a:buChar char="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51200" y="61737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913BF66-4269-4031-9062-2F73B195830D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13"/>
          <p:cNvCxnSpPr>
            <a:cxnSpLocks noChangeShapeType="1"/>
          </p:cNvCxnSpPr>
          <p:nvPr userDrawn="1"/>
        </p:nvCxnSpPr>
        <p:spPr bwMode="auto">
          <a:xfrm>
            <a:off x="738194" y="1297384"/>
            <a:ext cx="10715625" cy="0"/>
          </a:xfrm>
          <a:prstGeom prst="line">
            <a:avLst/>
          </a:prstGeom>
          <a:noFill/>
          <a:ln w="25400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National Dam Safety Program Technical Seminar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B46968-E1B9-AE4F-9DEE-EDC8D5B1D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C257D-A786-9244-9E17-CE618C8B92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408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7472" algn="l" defTabSz="457200" rtl="0" eaLnBrk="1" latinLnBrk="0" hangingPunct="1">
        <a:lnSpc>
          <a:spcPts val="2600"/>
        </a:lnSpc>
        <a:spcBef>
          <a:spcPts val="1000"/>
        </a:spcBef>
        <a:buClr>
          <a:schemeClr val="accent3">
            <a:lumMod val="75000"/>
          </a:schemeClr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buClr>
          <a:schemeClr val="accent3">
            <a:lumMod val="75000"/>
          </a:schemeClr>
        </a:buClr>
        <a:buSzPct val="50000"/>
        <a:buFont typeface="Wingdings" charset="2"/>
        <a:buChar char="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emf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shae.hoschek@ferc.gov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8.jpe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ugustacanal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CC8FA-649E-F545-8553-84D07A44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9" y="1612075"/>
            <a:ext cx="10708748" cy="1816925"/>
          </a:xfrm>
        </p:spPr>
        <p:txBody>
          <a:bodyPr/>
          <a:lstStyle/>
          <a:p>
            <a:r>
              <a:rPr lang="en-US" b="1" dirty="0"/>
              <a:t>Augusta Canal – Aging, Historical Landmark, Urban Environment, Complicated? </a:t>
            </a:r>
            <a:br>
              <a:rPr lang="en-US" b="1" dirty="0"/>
            </a:br>
            <a:r>
              <a:rPr lang="en-US" b="1" dirty="0"/>
              <a:t>You name it – It’s got it!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ED87B-1A0F-8F4C-8666-B2142F1F75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8189" y="3480784"/>
            <a:ext cx="10708748" cy="1148366"/>
          </a:xfrm>
        </p:spPr>
        <p:txBody>
          <a:bodyPr/>
          <a:lstStyle/>
          <a:p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National Dam Safety Program Technical Seminar |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357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E60169-577D-4F9E-B5AD-7DEDA22DA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814" y="0"/>
            <a:ext cx="122396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6D06A6-CBC7-614C-89CB-0FE999A8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4" y="911717"/>
            <a:ext cx="10715627" cy="743347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005288"/>
                </a:solidFill>
              </a:rPr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12847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EE505E-C389-7E4C-8B5E-2CBC7C09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0340" y="520434"/>
            <a:ext cx="5268383" cy="743347"/>
          </a:xfrm>
        </p:spPr>
        <p:txBody>
          <a:bodyPr>
            <a:normAutofit/>
          </a:bodyPr>
          <a:lstStyle/>
          <a:p>
            <a:r>
              <a:rPr lang="en-US" dirty="0"/>
              <a:t>Dam Safety Challenges - General</a:t>
            </a:r>
          </a:p>
        </p:txBody>
      </p:sp>
      <p:pic>
        <p:nvPicPr>
          <p:cNvPr id="6" name="Picture 5" descr="Augusta Canal Headgate Building.">
            <a:extLst>
              <a:ext uri="{FF2B5EF4-FFF2-40B4-BE49-F238E27FC236}">
                <a16:creationId xmlns:a16="http://schemas.microsoft.com/office/drawing/2014/main" id="{AB79E71F-68E9-409F-B8BA-93E014A813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096001" cy="6858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8AA63C-EB3B-42EA-9D2A-1E8903E72D04}"/>
              </a:ext>
            </a:extLst>
          </p:cNvPr>
          <p:cNvSpPr txBox="1"/>
          <p:nvPr/>
        </p:nvSpPr>
        <p:spPr>
          <a:xfrm>
            <a:off x="1590676" y="5704863"/>
            <a:ext cx="2533650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Canal Headgates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435B5-6C54-D543-8032-CD9E050F9B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19773" y="1492250"/>
            <a:ext cx="5268383" cy="3717544"/>
          </a:xfrm>
        </p:spPr>
        <p:txBody>
          <a:bodyPr/>
          <a:lstStyle/>
          <a:p>
            <a:r>
              <a:rPr lang="en-US" sz="2800" dirty="0"/>
              <a:t>Old and Aging</a:t>
            </a:r>
          </a:p>
          <a:p>
            <a:r>
              <a:rPr lang="en-US" sz="2800" dirty="0"/>
              <a:t>Long Embankments</a:t>
            </a:r>
          </a:p>
          <a:p>
            <a:r>
              <a:rPr lang="en-US" sz="2800" dirty="0"/>
              <a:t>Multiple Structures</a:t>
            </a:r>
          </a:p>
          <a:p>
            <a:pPr lvl="1"/>
            <a:r>
              <a:rPr lang="en-US" sz="2600" dirty="0"/>
              <a:t>Dams, Intakes, Inflow/Outflow Gates, Spillways, Pump Station</a:t>
            </a:r>
          </a:p>
          <a:p>
            <a:r>
              <a:rPr lang="en-US" sz="2800" dirty="0"/>
              <a:t>A lot of Moving Parts</a:t>
            </a: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3CDE12-1AB9-448D-96A0-1CB7FC4EF17B}"/>
              </a:ext>
            </a:extLst>
          </p:cNvPr>
          <p:cNvSpPr txBox="1"/>
          <p:nvPr/>
        </p:nvSpPr>
        <p:spPr>
          <a:xfrm>
            <a:off x="7019925" y="4763518"/>
            <a:ext cx="4125278" cy="8925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FFC000"/>
              </a:buClr>
            </a:pPr>
            <a:r>
              <a:rPr lang="en-US" sz="2600" b="1" dirty="0">
                <a:solidFill>
                  <a:srgbClr val="005288"/>
                </a:solidFill>
                <a:latin typeface="+mj-lt"/>
                <a:cs typeface="Times New Roman" panose="02020603050405020304" pitchFamily="18" charset="0"/>
              </a:rPr>
              <a:t>~ 8 Miles of Embankment</a:t>
            </a:r>
          </a:p>
          <a:p>
            <a:pPr algn="ctr" fontAlgn="base">
              <a:spcAft>
                <a:spcPct val="0"/>
              </a:spcAft>
              <a:buClr>
                <a:srgbClr val="FFC000"/>
              </a:buClr>
            </a:pPr>
            <a:r>
              <a:rPr lang="en-US" altLang="en-US" sz="2600" b="1" u="sng" dirty="0">
                <a:solidFill>
                  <a:srgbClr val="005288"/>
                </a:solidFill>
                <a:latin typeface="+mj-lt"/>
                <a:cs typeface="Times New Roman" panose="02020603050405020304" pitchFamily="18" charset="0"/>
              </a:rPr>
              <a:t>&gt;</a:t>
            </a:r>
            <a:r>
              <a:rPr lang="en-US" altLang="en-US" sz="2600" b="1" dirty="0">
                <a:solidFill>
                  <a:srgbClr val="005288"/>
                </a:solidFill>
                <a:latin typeface="+mj-lt"/>
                <a:cs typeface="Times New Roman" panose="02020603050405020304" pitchFamily="18" charset="0"/>
              </a:rPr>
              <a:t> 14 Structures</a:t>
            </a:r>
            <a:endParaRPr lang="en-US" altLang="en-US" sz="2600" dirty="0">
              <a:solidFill>
                <a:srgbClr val="005288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AB7D9E-EA56-C048-B0D4-CD391A33C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National Dam Safety Program Technical Seminar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84BA03-424F-2344-88B1-7F563BA7D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49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EE505E-C389-7E4C-8B5E-2CBC7C09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399" y="581338"/>
            <a:ext cx="4833555" cy="743347"/>
          </a:xfrm>
        </p:spPr>
        <p:txBody>
          <a:bodyPr/>
          <a:lstStyle/>
          <a:p>
            <a:r>
              <a:rPr lang="en-US" dirty="0"/>
              <a:t>Location, location, location	</a:t>
            </a:r>
          </a:p>
        </p:txBody>
      </p:sp>
      <p:pic>
        <p:nvPicPr>
          <p:cNvPr id="6" name="Picture 5" descr="Dam failure breach inundation map for Augusta Canal below the Bulkhead Gates.">
            <a:extLst>
              <a:ext uri="{FF2B5EF4-FFF2-40B4-BE49-F238E27FC236}">
                <a16:creationId xmlns:a16="http://schemas.microsoft.com/office/drawing/2014/main" id="{AB79E71F-68E9-409F-B8BA-93E014A81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81000" y="380997"/>
            <a:ext cx="6857998" cy="60960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435B5-6C54-D543-8032-CD9E050F9B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9476" y="1615220"/>
            <a:ext cx="5268383" cy="3717544"/>
          </a:xfrm>
        </p:spPr>
        <p:txBody>
          <a:bodyPr/>
          <a:lstStyle/>
          <a:p>
            <a:r>
              <a:rPr lang="en-US" sz="2600" dirty="0"/>
              <a:t>High hazard, highly urbanized</a:t>
            </a:r>
          </a:p>
          <a:p>
            <a:r>
              <a:rPr lang="en-US" sz="2600" dirty="0"/>
              <a:t>Multiple structures immediately next to canal embankment</a:t>
            </a:r>
          </a:p>
          <a:p>
            <a:pPr lvl="1"/>
            <a:r>
              <a:rPr lang="en-US" sz="2600" dirty="0"/>
              <a:t>Little to no warning time in case of breach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5E30D1-8B5B-4ABC-9169-0CE324D4F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47824" y="5460584"/>
            <a:ext cx="943897" cy="68825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AB7D9E-EA56-C048-B0D4-CD391A33C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National Dam Safety Program Technical Seminar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84BA03-424F-2344-88B1-7F563BA7D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028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641C74-A71A-A043-BEF6-2E927EC6F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Multiple structures immediately next to canal embankment</a:t>
            </a:r>
          </a:p>
        </p:txBody>
      </p:sp>
      <p:pic>
        <p:nvPicPr>
          <p:cNvPr id="6" name="Picture 5" descr="Dam failure breach inundation map immediately next to Augusta Canal below the Bulkhead Gates.">
            <a:extLst>
              <a:ext uri="{FF2B5EF4-FFF2-40B4-BE49-F238E27FC236}">
                <a16:creationId xmlns:a16="http://schemas.microsoft.com/office/drawing/2014/main" id="{131F4481-3001-4296-B33F-C7360323C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9" y="1377453"/>
            <a:ext cx="10715627" cy="439950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2C0B94-CC6E-4EB7-811F-1D415FC6D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524" y="4930877"/>
            <a:ext cx="747252" cy="8062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73074-429E-1342-9909-B5C8797F2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67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C6CE9A-C6B8-094B-B83C-85DA3959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 Safety Challenges – General (2)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521306-CB15-9345-95A3-514A891A4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Municipality</a:t>
            </a:r>
          </a:p>
          <a:p>
            <a:r>
              <a:rPr lang="en-US" sz="3000" dirty="0"/>
              <a:t>Resources</a:t>
            </a:r>
          </a:p>
          <a:p>
            <a:r>
              <a:rPr lang="en-US" sz="3000" dirty="0"/>
              <a:t>Public park and trail / a focal point of Augusta</a:t>
            </a:r>
          </a:p>
          <a:p>
            <a:pPr lvl="1">
              <a:spcBef>
                <a:spcPts val="600"/>
              </a:spcBef>
            </a:pPr>
            <a:r>
              <a:rPr lang="en-US" sz="2800" dirty="0"/>
              <a:t>Can be a good thing</a:t>
            </a:r>
          </a:p>
          <a:p>
            <a:r>
              <a:rPr lang="en-US" sz="3000" dirty="0"/>
              <a:t>Historical Landmark</a:t>
            </a:r>
          </a:p>
          <a:p>
            <a:r>
              <a:rPr lang="en-US" sz="3000" dirty="0"/>
              <a:t>Fighting the “it’s been here forever” and “it’s fine” mindset</a:t>
            </a:r>
          </a:p>
          <a:p>
            <a:r>
              <a:rPr lang="en-US" sz="3000" dirty="0"/>
              <a:t>Getting a focus on dam safety priorities</a:t>
            </a:r>
          </a:p>
          <a:p>
            <a:pPr lvl="1">
              <a:spcBef>
                <a:spcPts val="600"/>
              </a:spcBef>
            </a:pPr>
            <a:r>
              <a:rPr lang="en-US" sz="2800" dirty="0"/>
              <a:t>Compete with non-dam safety priorities (e.g. trees)</a:t>
            </a:r>
          </a:p>
          <a:p>
            <a:pPr lvl="1"/>
            <a:endParaRPr lang="en-US" sz="2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12D32-BC6E-EB4A-90F9-ED1B7B59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276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EE505E-C389-7E4C-8B5E-2CBC7C09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49" y="425384"/>
            <a:ext cx="5895975" cy="838398"/>
          </a:xfrm>
        </p:spPr>
        <p:txBody>
          <a:bodyPr>
            <a:noAutofit/>
          </a:bodyPr>
          <a:lstStyle/>
          <a:p>
            <a:r>
              <a:rPr lang="en-US" dirty="0"/>
              <a:t>Dam Safety Challenges - Deficiencies </a:t>
            </a:r>
          </a:p>
        </p:txBody>
      </p:sp>
      <p:pic>
        <p:nvPicPr>
          <p:cNvPr id="6" name="Picture 5" descr="Augusta Canal Left Embankment showing heavy trees and vegetation on upstream and downstream slope.">
            <a:extLst>
              <a:ext uri="{FF2B5EF4-FFF2-40B4-BE49-F238E27FC236}">
                <a16:creationId xmlns:a16="http://schemas.microsoft.com/office/drawing/2014/main" id="{AB79E71F-68E9-409F-B8BA-93E014A813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6676"/>
            <a:ext cx="6071407" cy="69246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DA225A-AEE3-4E8C-9864-8E3E7042BAF9}"/>
              </a:ext>
            </a:extLst>
          </p:cNvPr>
          <p:cNvSpPr txBox="1"/>
          <p:nvPr/>
        </p:nvSpPr>
        <p:spPr>
          <a:xfrm>
            <a:off x="2962048" y="3433114"/>
            <a:ext cx="1616705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528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5288"/>
                </a:solidFill>
              </a:rPr>
              <a:t>River | Canal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8AA63C-EB3B-42EA-9D2A-1E8903E72D04}"/>
              </a:ext>
            </a:extLst>
          </p:cNvPr>
          <p:cNvSpPr txBox="1"/>
          <p:nvPr/>
        </p:nvSpPr>
        <p:spPr>
          <a:xfrm>
            <a:off x="2045103" y="5688277"/>
            <a:ext cx="2533650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Left Embankment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435B5-6C54-D543-8032-CD9E050F9B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19773" y="1492250"/>
            <a:ext cx="5268383" cy="3717544"/>
          </a:xfrm>
        </p:spPr>
        <p:txBody>
          <a:bodyPr/>
          <a:lstStyle/>
          <a:p>
            <a:r>
              <a:rPr lang="en-US" sz="2800" dirty="0"/>
              <a:t>Heavy Trees/Vegetation</a:t>
            </a:r>
          </a:p>
          <a:p>
            <a:endParaRPr lang="en-US" dirty="0"/>
          </a:p>
        </p:txBody>
      </p:sp>
      <p:pic>
        <p:nvPicPr>
          <p:cNvPr id="19" name="Picture 18" descr="Augusta Canal Right Embankment showing heavy trees and vegetation on downstream slope.">
            <a:extLst>
              <a:ext uri="{FF2B5EF4-FFF2-40B4-BE49-F238E27FC236}">
                <a16:creationId xmlns:a16="http://schemas.microsoft.com/office/drawing/2014/main" id="{92E1F642-E1FB-4E85-A37E-5A3BEB5F4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6167" y="2110340"/>
            <a:ext cx="5386137" cy="40396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FDC3F39-BCB1-408F-97D8-517D1E62BA4D}"/>
              </a:ext>
            </a:extLst>
          </p:cNvPr>
          <p:cNvSpPr txBox="1"/>
          <p:nvPr/>
        </p:nvSpPr>
        <p:spPr>
          <a:xfrm>
            <a:off x="8943975" y="5594687"/>
            <a:ext cx="2728910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Right Embankment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EA7E85-BF19-42FB-A773-B1C4A2350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78753" y="3646838"/>
            <a:ext cx="907647" cy="0"/>
          </a:xfrm>
          <a:prstGeom prst="straightConnector1">
            <a:avLst/>
          </a:prstGeom>
          <a:ln w="76200">
            <a:solidFill>
              <a:srgbClr val="C0C2C4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B318734-7A50-4AC6-8CF0-05B0D1A4E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002795" y="3633169"/>
            <a:ext cx="959253" cy="0"/>
          </a:xfrm>
          <a:prstGeom prst="straightConnector1">
            <a:avLst/>
          </a:prstGeom>
          <a:ln w="76200">
            <a:solidFill>
              <a:srgbClr val="C0C2C4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AB7D9E-EA56-C048-B0D4-CD391A33C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National Dam Safety Program Technical Seminar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84BA03-424F-2344-88B1-7F563BA7D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239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73BC3C8-2C06-4859-8F77-16CB105D2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07" y="478898"/>
            <a:ext cx="6872669" cy="743347"/>
          </a:xfrm>
        </p:spPr>
        <p:txBody>
          <a:bodyPr>
            <a:noAutofit/>
          </a:bodyPr>
          <a:lstStyle/>
          <a:p>
            <a:r>
              <a:rPr lang="en-US" sz="2800" kern="1200" dirty="0">
                <a:solidFill>
                  <a:srgbClr val="005288"/>
                </a:solidFill>
                <a:latin typeface="+mj-lt"/>
                <a:ea typeface="+mj-ea"/>
                <a:cs typeface="+mj-cs"/>
              </a:rPr>
              <a:t>Dam Safety Challenges - Deficiencies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B88B6B-5A56-8B4D-8061-3CE439186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5837" y="1524768"/>
            <a:ext cx="5129793" cy="3473276"/>
          </a:xfrm>
        </p:spPr>
        <p:txBody>
          <a:bodyPr>
            <a:normAutofit/>
          </a:bodyPr>
          <a:lstStyle/>
          <a:p>
            <a:r>
              <a:rPr lang="en-US" sz="2600" dirty="0"/>
              <a:t>Long Gate Spillway</a:t>
            </a:r>
          </a:p>
          <a:p>
            <a:pPr lvl="1"/>
            <a:r>
              <a:rPr lang="en-US" sz="2400" dirty="0"/>
              <a:t>Low flow gates spilled continuously for three months in 2016</a:t>
            </a:r>
          </a:p>
          <a:p>
            <a:pPr lvl="1"/>
            <a:r>
              <a:rPr lang="en-US" sz="2400" dirty="0"/>
              <a:t>Spalling on spillway</a:t>
            </a:r>
          </a:p>
          <a:p>
            <a:pPr lvl="1"/>
            <a:r>
              <a:rPr lang="en-US" sz="2400" dirty="0"/>
              <a:t>Undermining of downstream channel</a:t>
            </a:r>
          </a:p>
        </p:txBody>
      </p:sp>
      <p:pic>
        <p:nvPicPr>
          <p:cNvPr id="12" name="Picture 11" descr="Augusta Canal Long Gate Spillway with large spalls on the downstream face.">
            <a:extLst>
              <a:ext uri="{FF2B5EF4-FFF2-40B4-BE49-F238E27FC236}">
                <a16:creationId xmlns:a16="http://schemas.microsoft.com/office/drawing/2014/main" id="{2209B177-EC4F-4456-B6D9-6503A1100F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3"/>
          <a:stretch/>
        </p:blipFill>
        <p:spPr>
          <a:xfrm>
            <a:off x="6587490" y="178148"/>
            <a:ext cx="5034902" cy="30603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Content Placeholder 13" descr="Augusta Canal Long Gate Spillway with undermining of the downstream channel.">
            <a:extLst>
              <a:ext uri="{FF2B5EF4-FFF2-40B4-BE49-F238E27FC236}">
                <a16:creationId xmlns:a16="http://schemas.microsoft.com/office/drawing/2014/main" id="{AC726462-1CCA-4C61-B71C-D0E9E8356274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7489" y="3343274"/>
            <a:ext cx="5034902" cy="3060352"/>
          </a:xfrm>
          <a:ln w="19050"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A9D305-766A-7345-8BAB-CC3EA86E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C0C8F8-81A0-734E-8888-5BE2CB2CC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National Dam Safety Program Technical Seminar</a:t>
            </a:r>
          </a:p>
        </p:txBody>
      </p:sp>
    </p:spTree>
    <p:extLst>
      <p:ext uri="{BB962C8B-B14F-4D97-AF65-F5344CB8AC3E}">
        <p14:creationId xmlns:p14="http://schemas.microsoft.com/office/powerpoint/2010/main" val="1514447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EE505E-C389-7E4C-8B5E-2CBC7C09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49" y="425384"/>
            <a:ext cx="5895975" cy="838398"/>
          </a:xfrm>
        </p:spPr>
        <p:txBody>
          <a:bodyPr>
            <a:noAutofit/>
          </a:bodyPr>
          <a:lstStyle/>
          <a:p>
            <a:r>
              <a:rPr lang="en-US" dirty="0"/>
              <a:t>Dam Safety Challenges -Deficiencies (2)</a:t>
            </a:r>
          </a:p>
        </p:txBody>
      </p:sp>
      <p:pic>
        <p:nvPicPr>
          <p:cNvPr id="7" name="Picture 6" descr="Downstream face of Bulkhead Gates.">
            <a:extLst>
              <a:ext uri="{FF2B5EF4-FFF2-40B4-BE49-F238E27FC236}">
                <a16:creationId xmlns:a16="http://schemas.microsoft.com/office/drawing/2014/main" id="{3C749D30-89A0-4179-936E-D62500A00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68579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435B5-6C54-D543-8032-CD9E050F9B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5044" y="1479550"/>
            <a:ext cx="5268383" cy="371754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800" dirty="0"/>
              <a:t>Bulkhead Gates Structure</a:t>
            </a:r>
          </a:p>
          <a:p>
            <a:pPr lvl="1">
              <a:spcBef>
                <a:spcPts val="600"/>
              </a:spcBef>
            </a:pPr>
            <a:r>
              <a:rPr lang="en-US" sz="2600" dirty="0"/>
              <a:t>Critical feature of the Canal</a:t>
            </a:r>
          </a:p>
          <a:p>
            <a:pPr lvl="1">
              <a:spcBef>
                <a:spcPts val="600"/>
              </a:spcBef>
            </a:pPr>
            <a:r>
              <a:rPr lang="en-US" sz="2600" dirty="0"/>
              <a:t>Beginning of High Hazard Section</a:t>
            </a:r>
          </a:p>
          <a:p>
            <a:pPr marL="457200" lvl="1" indent="0">
              <a:spcBef>
                <a:spcPts val="600"/>
              </a:spcBef>
              <a:buNone/>
            </a:pPr>
            <a:endParaRPr lang="en-US" sz="2600" dirty="0"/>
          </a:p>
          <a:p>
            <a:pPr lvl="1"/>
            <a:endParaRPr lang="en-US" sz="2600" dirty="0"/>
          </a:p>
          <a:p>
            <a:endParaRPr lang="en-US" dirty="0"/>
          </a:p>
        </p:txBody>
      </p:sp>
      <p:pic>
        <p:nvPicPr>
          <p:cNvPr id="19" name="Picture 18" descr="Upstream face of Bulkhead Gates.">
            <a:extLst>
              <a:ext uri="{FF2B5EF4-FFF2-40B4-BE49-F238E27FC236}">
                <a16:creationId xmlns:a16="http://schemas.microsoft.com/office/drawing/2014/main" id="{92E1F642-E1FB-4E85-A37E-5A3BEB5F4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7785" y="3188907"/>
            <a:ext cx="4205280" cy="31539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AB7D9E-EA56-C048-B0D4-CD391A33C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National Dam Safety Program Technical Seminar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84BA03-424F-2344-88B1-7F563BA7D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776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E231C2F-9295-48DA-B6C9-1530BC147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708" y="519646"/>
            <a:ext cx="6536667" cy="743347"/>
          </a:xfrm>
        </p:spPr>
        <p:txBody>
          <a:bodyPr>
            <a:noAutofit/>
          </a:bodyPr>
          <a:lstStyle/>
          <a:p>
            <a:r>
              <a:rPr lang="en-US" sz="2800" kern="1200" dirty="0">
                <a:solidFill>
                  <a:srgbClr val="005288"/>
                </a:solidFill>
                <a:latin typeface="+mj-lt"/>
                <a:ea typeface="+mj-ea"/>
                <a:cs typeface="+mj-cs"/>
              </a:rPr>
              <a:t>Dam Safety Challenges – Deficiencies (3)</a:t>
            </a:r>
          </a:p>
        </p:txBody>
      </p:sp>
      <p:sp>
        <p:nvSpPr>
          <p:cNvPr id="4" name="Content Placeholder 3" descr="Picture showing deterioration of Bulkhead Gates.">
            <a:extLst>
              <a:ext uri="{FF2B5EF4-FFF2-40B4-BE49-F238E27FC236}">
                <a16:creationId xmlns:a16="http://schemas.microsoft.com/office/drawing/2014/main" id="{56B88B6B-5A56-8B4D-8061-3CE439186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1524768"/>
            <a:ext cx="5398430" cy="3473276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Bulkhead Gates Structure</a:t>
            </a:r>
          </a:p>
          <a:p>
            <a:pPr lvl="1"/>
            <a:r>
              <a:rPr lang="en-US" sz="2400" dirty="0"/>
              <a:t>“reached the end of their service life” </a:t>
            </a:r>
            <a:r>
              <a:rPr lang="en-US" sz="1600" dirty="0"/>
              <a:t>(Part 12 Independent Consultant)</a:t>
            </a:r>
          </a:p>
        </p:txBody>
      </p:sp>
      <p:pic>
        <p:nvPicPr>
          <p:cNvPr id="13" name="Picture 12" descr="Bulkhead gates of a dam">
            <a:extLst>
              <a:ext uri="{FF2B5EF4-FFF2-40B4-BE49-F238E27FC236}">
                <a16:creationId xmlns:a16="http://schemas.microsoft.com/office/drawing/2014/main" id="{7E411E7F-7D48-4F5E-A094-704FCBD029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" y="2821156"/>
            <a:ext cx="4781550" cy="30809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 descr="Deterioration of bulkhead gates.">
            <a:extLst>
              <a:ext uri="{FF2B5EF4-FFF2-40B4-BE49-F238E27FC236}">
                <a16:creationId xmlns:a16="http://schemas.microsoft.com/office/drawing/2014/main" id="{974A1B6B-5EF5-44BE-B0D8-4E378A8A8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75" y="178982"/>
            <a:ext cx="4407500" cy="32941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 descr="A tool stuck in the bulkhead gates">
            <a:extLst>
              <a:ext uri="{FF2B5EF4-FFF2-40B4-BE49-F238E27FC236}">
                <a16:creationId xmlns:a16="http://schemas.microsoft.com/office/drawing/2014/main" id="{BF9B856B-85C3-4EC4-A7B4-7A96BC0E2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723" y="3697508"/>
            <a:ext cx="3781095" cy="25727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 descr="Deterioration of bulkhead gates.">
            <a:extLst>
              <a:ext uri="{FF2B5EF4-FFF2-40B4-BE49-F238E27FC236}">
                <a16:creationId xmlns:a16="http://schemas.microsoft.com/office/drawing/2014/main" id="{36F3BAEC-2A25-4901-949A-C2261ADE42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4631" y="3533775"/>
            <a:ext cx="2051552" cy="27258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C0C8F8-81A0-734E-8888-5BE2CB2CC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National Dam Safety Program Technical Seminar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A9D305-766A-7345-8BAB-CC3EA86E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156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641C74-A71A-A043-BEF6-2E927EC6F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Dam Safety Challenges - Deficiencies – Seepage</a:t>
            </a:r>
          </a:p>
        </p:txBody>
      </p:sp>
      <p:pic>
        <p:nvPicPr>
          <p:cNvPr id="7" name="Picture 6" descr="Unfiltered seep near the Rock Creek Waste Gate on the Augusta Canal.">
            <a:extLst>
              <a:ext uri="{FF2B5EF4-FFF2-40B4-BE49-F238E27FC236}">
                <a16:creationId xmlns:a16="http://schemas.microsoft.com/office/drawing/2014/main" id="{FE367F74-8121-494C-9265-97717C6236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02" y="1851089"/>
            <a:ext cx="4663440" cy="34975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 descr="Seepage measuring weir near Weigle's Gate on the Augusta Canal.">
            <a:extLst>
              <a:ext uri="{FF2B5EF4-FFF2-40B4-BE49-F238E27FC236}">
                <a16:creationId xmlns:a16="http://schemas.microsoft.com/office/drawing/2014/main" id="{568818F6-3E67-412C-BCE3-274372048F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736050" y="2786999"/>
            <a:ext cx="4706942" cy="2066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Content Placeholder 8" descr="Seepage filter installation near the Rock Creek Waste Gate on the Augusta Canal.">
            <a:extLst>
              <a:ext uri="{FF2B5EF4-FFF2-40B4-BE49-F238E27FC236}">
                <a16:creationId xmlns:a16="http://schemas.microsoft.com/office/drawing/2014/main" id="{13F43033-91BB-492E-BDC4-2191BC187BD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09283" y="1872944"/>
            <a:ext cx="4663440" cy="350215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73074-429E-1342-9909-B5C8797F2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801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C6CE9A-C6B8-094B-B83C-85DA3959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 – Augusta Canal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521306-CB15-9345-95A3-514A891A4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/>
              <a:t>About the Project</a:t>
            </a:r>
          </a:p>
          <a:p>
            <a:pPr lvl="1"/>
            <a:r>
              <a:rPr lang="en-US" sz="2800" dirty="0"/>
              <a:t>Project Overview, Basic History, Current Purpose</a:t>
            </a:r>
          </a:p>
          <a:p>
            <a:pPr marL="457200" lvl="1" indent="0">
              <a:buNone/>
            </a:pPr>
            <a:endParaRPr lang="en-US" sz="2800" dirty="0"/>
          </a:p>
          <a:p>
            <a:r>
              <a:rPr lang="en-US" sz="3200" dirty="0"/>
              <a:t>Dam Safety Challenges</a:t>
            </a:r>
          </a:p>
          <a:p>
            <a:pPr lvl="1"/>
            <a:r>
              <a:rPr lang="en-US" sz="2800" dirty="0"/>
              <a:t> General, Deficiencies</a:t>
            </a:r>
          </a:p>
          <a:p>
            <a:pPr marL="457200" lvl="1" indent="0">
              <a:buNone/>
            </a:pPr>
            <a:endParaRPr lang="en-US" sz="2800" dirty="0"/>
          </a:p>
          <a:p>
            <a:r>
              <a:rPr lang="en-US" sz="3200" dirty="0"/>
              <a:t>Addressing Challenges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12D32-BC6E-EB4A-90F9-ED1B7B59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917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0975A1-26D1-48BF-BDE3-5761A7A45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9" y="463591"/>
            <a:ext cx="5117441" cy="743347"/>
          </a:xfrm>
        </p:spPr>
        <p:txBody>
          <a:bodyPr>
            <a:normAutofit/>
          </a:bodyPr>
          <a:lstStyle/>
          <a:p>
            <a:r>
              <a:rPr lang="en-US" dirty="0"/>
              <a:t>Deficiencies – Seepage</a:t>
            </a:r>
          </a:p>
        </p:txBody>
      </p:sp>
      <p:pic>
        <p:nvPicPr>
          <p:cNvPr id="13" name="Picture 12" descr="Seepage along the toe of the Augusta Canal embankment near Goodrich Street.">
            <a:extLst>
              <a:ext uri="{FF2B5EF4-FFF2-40B4-BE49-F238E27FC236}">
                <a16:creationId xmlns:a16="http://schemas.microsoft.com/office/drawing/2014/main" id="{7E411E7F-7D48-4F5E-A094-704FCBD02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523" y="1417318"/>
            <a:ext cx="4131232" cy="446913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 descr="Unfiltered seep near the Rock Creek Waste Gate at the Augusta Canal.">
            <a:extLst>
              <a:ext uri="{FF2B5EF4-FFF2-40B4-BE49-F238E27FC236}">
                <a16:creationId xmlns:a16="http://schemas.microsoft.com/office/drawing/2014/main" id="{07563BA1-239A-4AF8-9B44-80BFF98FABD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2477" y="193354"/>
            <a:ext cx="5327097" cy="290693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Sinkhole next to Weigle's Gate on the Augusta Canal.">
            <a:extLst>
              <a:ext uri="{FF2B5EF4-FFF2-40B4-BE49-F238E27FC236}">
                <a16:creationId xmlns:a16="http://schemas.microsoft.com/office/drawing/2014/main" id="{B64EF8AC-45F2-43D0-8E18-3052169ACA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19" r="16468"/>
          <a:stretch/>
        </p:blipFill>
        <p:spPr>
          <a:xfrm>
            <a:off x="6512477" y="3209771"/>
            <a:ext cx="5327098" cy="31196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C0C8F8-81A0-734E-8888-5BE2CB2CC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National Dam Safety Program Technical Seminar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A9D305-766A-7345-8BAB-CC3EA86E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551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C6CE9A-C6B8-094B-B83C-85DA3959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 Safety Challenges – General (3)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521306-CB15-9345-95A3-514A891A4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Compliance</a:t>
            </a:r>
          </a:p>
          <a:p>
            <a:pPr lvl="1"/>
            <a:r>
              <a:rPr lang="en-US" sz="3000" dirty="0"/>
              <a:t>FERC project for a long time</a:t>
            </a:r>
          </a:p>
          <a:p>
            <a:pPr lvl="1"/>
            <a:r>
              <a:rPr lang="en-US" sz="3000" dirty="0"/>
              <a:t>Only under D2SI w/in last 15-20 years</a:t>
            </a:r>
          </a:p>
          <a:p>
            <a:pPr marL="457200" lvl="1" indent="0">
              <a:buNone/>
            </a:pPr>
            <a:endParaRPr lang="en-US" sz="3000" dirty="0"/>
          </a:p>
          <a:p>
            <a:r>
              <a:rPr lang="en-US" sz="3000" dirty="0"/>
              <a:t>Most Recent Part 12 </a:t>
            </a:r>
            <a:r>
              <a:rPr lang="en-US" sz="2800" dirty="0"/>
              <a:t>Report</a:t>
            </a:r>
          </a:p>
          <a:p>
            <a:pPr lvl="1"/>
            <a:r>
              <a:rPr lang="en-US" sz="2800" dirty="0"/>
              <a:t>63 Recommendations</a:t>
            </a:r>
          </a:p>
          <a:p>
            <a:pPr lvl="1"/>
            <a:r>
              <a:rPr lang="en-US" sz="2800" dirty="0"/>
              <a:t>With sub-recommendations, actually &gt;100</a:t>
            </a:r>
          </a:p>
          <a:p>
            <a:pPr lvl="1"/>
            <a:endParaRPr lang="en-US" sz="2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Third Part 12 Safety Inspection Report Augusta Canal Hydroelectric Project FERC No. 11810 NATDAM #GA83011 Prepared for the City of Augusta">
            <a:extLst>
              <a:ext uri="{FF2B5EF4-FFF2-40B4-BE49-F238E27FC236}">
                <a16:creationId xmlns:a16="http://schemas.microsoft.com/office/drawing/2014/main" id="{0026287A-B9FA-4C00-8022-A25E6F16C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205" y="1524000"/>
            <a:ext cx="3800555" cy="39433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12D32-BC6E-EB4A-90F9-ED1B7B59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823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E60169-577D-4F9E-B5AD-7DEDA22DA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814" y="0"/>
            <a:ext cx="122396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6D06A6-CBC7-614C-89CB-0FE999A8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4" y="911717"/>
            <a:ext cx="10715627" cy="743347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005288"/>
                </a:solidFill>
              </a:rPr>
              <a:t>ADDRESSING CHALLENGES</a:t>
            </a:r>
          </a:p>
        </p:txBody>
      </p:sp>
    </p:spTree>
    <p:extLst>
      <p:ext uri="{BB962C8B-B14F-4D97-AF65-F5344CB8AC3E}">
        <p14:creationId xmlns:p14="http://schemas.microsoft.com/office/powerpoint/2010/main" val="326160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C6CE9A-C6B8-094B-B83C-85DA3959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Challenges – Augusta Canal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521306-CB15-9345-95A3-514A891A4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Prioritization</a:t>
            </a:r>
          </a:p>
          <a:p>
            <a:pPr lvl="1"/>
            <a:r>
              <a:rPr lang="en-US" sz="2800" dirty="0"/>
              <a:t>Dam Safety vs. Reliability vs. Compliance</a:t>
            </a:r>
          </a:p>
          <a:p>
            <a:endParaRPr lang="en-US" sz="3200" dirty="0"/>
          </a:p>
          <a:p>
            <a:r>
              <a:rPr lang="en-US" sz="3200" dirty="0"/>
              <a:t>Communication, Communication, Communication</a:t>
            </a:r>
          </a:p>
          <a:p>
            <a:endParaRPr lang="en-US" sz="3000" dirty="0"/>
          </a:p>
          <a:p>
            <a:r>
              <a:rPr lang="en-US" sz="3200" dirty="0"/>
              <a:t>Regulator Bias Viewpoint</a:t>
            </a:r>
          </a:p>
          <a:p>
            <a:pPr marL="457200" lvl="1" indent="0">
              <a:buNone/>
            </a:pPr>
            <a:endParaRPr lang="en-US" sz="2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12D32-BC6E-EB4A-90F9-ED1B7B59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198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EE505E-C389-7E4C-8B5E-2CBC7C09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399" y="422140"/>
            <a:ext cx="4833555" cy="743347"/>
          </a:xfrm>
        </p:spPr>
        <p:txBody>
          <a:bodyPr>
            <a:normAutofit/>
          </a:bodyPr>
          <a:lstStyle/>
          <a:p>
            <a:r>
              <a:rPr lang="en-US" dirty="0"/>
              <a:t>Prioritization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9D46E7-EE71-4C43-BDC0-50043F2CB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Inspectors inspecting Bulkhead Gates closely at the Augusta Canal.">
            <a:extLst>
              <a:ext uri="{FF2B5EF4-FFF2-40B4-BE49-F238E27FC236}">
                <a16:creationId xmlns:a16="http://schemas.microsoft.com/office/drawing/2014/main" id="{8CC9A267-6269-46FE-9756-8D38B933C7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6" y="266700"/>
            <a:ext cx="5562600" cy="305248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 descr="Geotechnical exploration drilling downstream of the Long Gate Spillway at the Augusta Canal.">
            <a:extLst>
              <a:ext uri="{FF2B5EF4-FFF2-40B4-BE49-F238E27FC236}">
                <a16:creationId xmlns:a16="http://schemas.microsoft.com/office/drawing/2014/main" id="{E9FFE9D5-14A3-4FEF-8A3A-77B98E8B22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6" y="3538819"/>
            <a:ext cx="5562600" cy="305248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435B5-6C54-D543-8032-CD9E050F9B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7399" y="1570226"/>
            <a:ext cx="5268383" cy="3717544"/>
          </a:xfrm>
        </p:spPr>
        <p:txBody>
          <a:bodyPr/>
          <a:lstStyle/>
          <a:p>
            <a:r>
              <a:rPr lang="en-US" sz="2600" dirty="0"/>
              <a:t>Bulkhead Gates, Bulkhead Gates, Bulkhead Gates!</a:t>
            </a:r>
          </a:p>
          <a:p>
            <a:r>
              <a:rPr lang="en-US" sz="2600" dirty="0"/>
              <a:t>Long Gate Spillway</a:t>
            </a:r>
          </a:p>
          <a:p>
            <a:r>
              <a:rPr lang="en-US" sz="2600" dirty="0"/>
              <a:t>Seepage</a:t>
            </a:r>
          </a:p>
          <a:p>
            <a:r>
              <a:rPr lang="en-US" sz="2600" dirty="0"/>
              <a:t>Other dam safety issues</a:t>
            </a:r>
          </a:p>
          <a:p>
            <a:r>
              <a:rPr lang="en-US" sz="2600" dirty="0"/>
              <a:t>Compliance</a:t>
            </a:r>
          </a:p>
          <a:p>
            <a:r>
              <a:rPr lang="en-US" sz="2600" dirty="0"/>
              <a:t>Interim Risk Reduction Measures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7070F3-41E7-4AD6-946F-CD8D199F5619}"/>
              </a:ext>
            </a:extLst>
          </p:cNvPr>
          <p:cNvSpPr txBox="1"/>
          <p:nvPr/>
        </p:nvSpPr>
        <p:spPr>
          <a:xfrm>
            <a:off x="6762750" y="4763518"/>
            <a:ext cx="4838699" cy="4924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FFC000"/>
              </a:buClr>
            </a:pPr>
            <a:r>
              <a:rPr lang="en-US" altLang="en-US" sz="2600" b="1" dirty="0">
                <a:solidFill>
                  <a:srgbClr val="005288"/>
                </a:solidFill>
                <a:latin typeface="+mj-lt"/>
                <a:cs typeface="Times New Roman" panose="02020603050405020304" pitchFamily="18" charset="0"/>
              </a:rPr>
              <a:t>Sometimes it feels like juggling.</a:t>
            </a:r>
            <a:endParaRPr lang="en-US" altLang="en-US" sz="2600" dirty="0">
              <a:solidFill>
                <a:srgbClr val="005288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AB7D9E-EA56-C048-B0D4-CD391A33C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National Dam Safety Program Technical Seminar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84BA03-424F-2344-88B1-7F563BA7D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382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C6CE9A-C6B8-094B-B83C-85DA3959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Challenges – Augusta Canal (2)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521306-CB15-9345-95A3-514A891A4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Communication</a:t>
            </a:r>
          </a:p>
          <a:p>
            <a:pPr lvl="1"/>
            <a:r>
              <a:rPr lang="en-US" sz="3000" dirty="0"/>
              <a:t>Open and Consistent</a:t>
            </a:r>
          </a:p>
          <a:p>
            <a:pPr lvl="1"/>
            <a:r>
              <a:rPr lang="en-US" sz="3000" dirty="0"/>
              <a:t>Work together</a:t>
            </a:r>
          </a:p>
          <a:p>
            <a:pPr lvl="1"/>
            <a:r>
              <a:rPr lang="en-US" sz="3000" dirty="0"/>
              <a:t>Build Relationship</a:t>
            </a:r>
          </a:p>
          <a:p>
            <a:pPr lvl="1"/>
            <a:r>
              <a:rPr lang="en-US" sz="3000" dirty="0"/>
              <a:t>Learn from each other</a:t>
            </a:r>
          </a:p>
          <a:p>
            <a:pPr lvl="1"/>
            <a:r>
              <a:rPr lang="en-US" sz="3000" dirty="0"/>
              <a:t>Education to help focus on dam safety</a:t>
            </a:r>
          </a:p>
          <a:p>
            <a:pPr lvl="1"/>
            <a:r>
              <a:rPr lang="en-US" sz="3000" dirty="0"/>
              <a:t>Compliance coordination</a:t>
            </a:r>
          </a:p>
          <a:p>
            <a:pPr marL="457200" lvl="1" indent="0">
              <a:buNone/>
            </a:pPr>
            <a:endParaRPr lang="en-US" sz="2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12D32-BC6E-EB4A-90F9-ED1B7B59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345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C6CE9A-C6B8-094B-B83C-85DA3959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Challenges – Augusta Canal (3)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521306-CB15-9345-95A3-514A891A4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Set up Regular Conference Calls</a:t>
            </a:r>
          </a:p>
          <a:p>
            <a:pPr lvl="1"/>
            <a:r>
              <a:rPr lang="en-US" sz="2800" dirty="0"/>
              <a:t>Participation from licensee staff, regulator, and consultants</a:t>
            </a:r>
          </a:p>
          <a:p>
            <a:pPr lvl="1"/>
            <a:r>
              <a:rPr lang="en-US" sz="2800" dirty="0"/>
              <a:t>Build relationship</a:t>
            </a:r>
          </a:p>
          <a:p>
            <a:pPr lvl="1"/>
            <a:r>
              <a:rPr lang="en-US" sz="2800" dirty="0"/>
              <a:t>Reduce out of sight out of mind</a:t>
            </a:r>
          </a:p>
          <a:p>
            <a:pPr lvl="1"/>
            <a:r>
              <a:rPr lang="en-US" sz="2800" dirty="0"/>
              <a:t>Reduce likelihood of getting in letter writing campaign</a:t>
            </a:r>
          </a:p>
          <a:p>
            <a:pPr marL="457200" lvl="1" indent="0">
              <a:buNone/>
            </a:pPr>
            <a:endParaRPr lang="en-US" sz="2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6320F5C-2344-4661-B0C0-82A470286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1225" y="4282852"/>
            <a:ext cx="1695450" cy="169545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128B5F2-625D-4FFF-BE3D-1DD19F13B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2245" y="4282852"/>
            <a:ext cx="1539652" cy="15396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3287588-B041-4BD6-AA5C-C9AFCBC81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52514" y="4192360"/>
            <a:ext cx="1922145" cy="1849020"/>
            <a:chOff x="6352514" y="4206067"/>
            <a:chExt cx="1922145" cy="184902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0B4E59D-0A3F-42AF-A36F-63D200BB7DA6}"/>
                </a:ext>
              </a:extLst>
            </p:cNvPr>
            <p:cNvSpPr/>
            <p:nvPr/>
          </p:nvSpPr>
          <p:spPr>
            <a:xfrm>
              <a:off x="6352514" y="4206067"/>
              <a:ext cx="1922145" cy="1849020"/>
            </a:xfrm>
            <a:prstGeom prst="ellipse">
              <a:avLst/>
            </a:prstGeom>
            <a:noFill/>
            <a:ln w="1016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6CDD44F-E0AE-468E-BBBD-F6250730BD35}"/>
                </a:ext>
              </a:extLst>
            </p:cNvPr>
            <p:cNvCxnSpPr>
              <a:cxnSpLocks/>
            </p:cNvCxnSpPr>
            <p:nvPr/>
          </p:nvCxnSpPr>
          <p:spPr>
            <a:xfrm>
              <a:off x="6658985" y="4421393"/>
              <a:ext cx="1355698" cy="1362911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12D32-BC6E-EB4A-90F9-ED1B7B59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563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C6CE9A-C6B8-094B-B83C-85DA3959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Challenges – Augusta Canal (4)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521306-CB15-9345-95A3-514A891A4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Where do we go from here?</a:t>
            </a:r>
          </a:p>
          <a:p>
            <a:pPr lvl="1"/>
            <a:r>
              <a:rPr lang="en-US" sz="3000" dirty="0"/>
              <a:t>Address critical items.</a:t>
            </a:r>
          </a:p>
          <a:p>
            <a:pPr lvl="1"/>
            <a:r>
              <a:rPr lang="en-US" sz="3000" dirty="0"/>
              <a:t>Don’t have it all figured out. Never will.</a:t>
            </a:r>
          </a:p>
          <a:p>
            <a:pPr lvl="1"/>
            <a:r>
              <a:rPr lang="en-US" sz="3000" dirty="0"/>
              <a:t>New challenges ahead.</a:t>
            </a:r>
          </a:p>
          <a:p>
            <a:pPr lvl="1"/>
            <a:r>
              <a:rPr lang="en-US" sz="3000" dirty="0"/>
              <a:t>Continue communication.</a:t>
            </a:r>
          </a:p>
          <a:p>
            <a:pPr lvl="1"/>
            <a:r>
              <a:rPr lang="en-US" sz="3000" dirty="0"/>
              <a:t>Continue to research technical and non-technical methods to help keep the project safe and reliable.</a:t>
            </a:r>
          </a:p>
          <a:p>
            <a:pPr lvl="1"/>
            <a:endParaRPr lang="en-US" sz="2800" dirty="0">
              <a:highlight>
                <a:srgbClr val="FFFF00"/>
              </a:highlight>
            </a:endParaRPr>
          </a:p>
          <a:p>
            <a:pPr marL="457200" lvl="1" indent="0">
              <a:buNone/>
            </a:pPr>
            <a:endParaRPr lang="en-US" sz="2800" dirty="0">
              <a:highlight>
                <a:srgbClr val="FFFF00"/>
              </a:highlight>
            </a:endParaRPr>
          </a:p>
          <a:p>
            <a:endParaRPr lang="en-US" dirty="0">
              <a:highlight>
                <a:srgbClr val="FFFF00"/>
              </a:highlight>
            </a:endParaRPr>
          </a:p>
          <a:p>
            <a:endParaRPr lang="en-US" dirty="0">
              <a:highlight>
                <a:srgbClr val="FFFF00"/>
              </a:highlight>
            </a:endParaRPr>
          </a:p>
          <a:p>
            <a:endParaRPr lang="en-US" dirty="0">
              <a:highlight>
                <a:srgbClr val="FFFF00"/>
              </a:highlight>
            </a:endParaRPr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12D32-BC6E-EB4A-90F9-ED1B7B59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54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E60169-577D-4F9E-B5AD-7DEDA22DA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814" y="0"/>
            <a:ext cx="122396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6D06A6-CBC7-614C-89CB-0FE999A8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4" y="911717"/>
            <a:ext cx="10715627" cy="743347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005288"/>
                </a:solidFill>
              </a:rPr>
              <a:t>THANK YOU, QUESTIONS, AND CONTACT INFO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3FDA44-4149-4CF9-9737-875EF15C8D6C}"/>
              </a:ext>
            </a:extLst>
          </p:cNvPr>
          <p:cNvSpPr/>
          <p:nvPr/>
        </p:nvSpPr>
        <p:spPr>
          <a:xfrm>
            <a:off x="3951713" y="2472035"/>
            <a:ext cx="2820562" cy="33547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1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5288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81198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CDB8F0-17F5-734B-952C-0DEA2ADE6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Slide Option 2</a:t>
            </a:r>
          </a:p>
        </p:txBody>
      </p:sp>
      <p:grpSp>
        <p:nvGrpSpPr>
          <p:cNvPr id="3" name="Group 2" descr="Contact Slide Option 2 group">
            <a:extLst>
              <a:ext uri="{FF2B5EF4-FFF2-40B4-BE49-F238E27FC236}">
                <a16:creationId xmlns:a16="http://schemas.microsoft.com/office/drawing/2014/main" id="{F8B47473-8649-494B-A0EB-B58523C16865}"/>
              </a:ext>
            </a:extLst>
          </p:cNvPr>
          <p:cNvGrpSpPr/>
          <p:nvPr/>
        </p:nvGrpSpPr>
        <p:grpSpPr>
          <a:xfrm>
            <a:off x="3048000" y="2032728"/>
            <a:ext cx="6096000" cy="3914500"/>
            <a:chOff x="3048000" y="2032728"/>
            <a:chExt cx="6096000" cy="39145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FE754E2-F4FB-8E4E-98EB-82D6BA5E5617}"/>
                </a:ext>
              </a:extLst>
            </p:cNvPr>
            <p:cNvSpPr/>
            <p:nvPr/>
          </p:nvSpPr>
          <p:spPr>
            <a:xfrm>
              <a:off x="3048000" y="2032728"/>
              <a:ext cx="6096000" cy="240065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Shae Hoschek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200" dirty="0">
                  <a:solidFill>
                    <a:srgbClr val="FFFFFF"/>
                  </a:solidFill>
                  <a:latin typeface="Franklin Gothic Book" panose="020B0503020102020204"/>
                </a:rPr>
                <a:t>Civil Engineer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200" dirty="0">
                  <a:solidFill>
                    <a:srgbClr val="FFFFFF"/>
                  </a:solidFill>
                  <a:latin typeface="Franklin Gothic Book" panose="020B0503020102020204"/>
                </a:rPr>
                <a:t>Federal Energy Regulatory Commission (FERC)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Atlanta Regional Office (ARO)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200" dirty="0">
                  <a:solidFill>
                    <a:srgbClr val="FFFFFF"/>
                  </a:solidFill>
                  <a:latin typeface="Franklin Gothic Book" panose="020B0503020102020204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shae.hoschek@ferc.gov</a:t>
              </a:r>
              <a:endParaRPr lang="en-US" altLang="en-US" sz="2200" dirty="0">
                <a:solidFill>
                  <a:srgbClr val="FFFFFF"/>
                </a:solidFill>
                <a:latin typeface="Franklin Gothic Book" panose="020B0503020102020204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200" b="0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678-245-3077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pic>
          <p:nvPicPr>
            <p:cNvPr id="5" name="Picture 4" descr="U.S. Department of Homeland Security Seal, Federal Emergency Management Agency (FEMA)">
              <a:extLst>
                <a:ext uri="{FF2B5EF4-FFF2-40B4-BE49-F238E27FC236}">
                  <a16:creationId xmlns:a16="http://schemas.microsoft.com/office/drawing/2014/main" id="{6BB693A3-D63F-4E42-A384-55677088A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3628" y="4517135"/>
              <a:ext cx="4013200" cy="1430093"/>
            </a:xfrm>
            <a:prstGeom prst="rect">
              <a:avLst/>
            </a:prstGeom>
          </p:spPr>
        </p:pic>
      </p:grpSp>
      <p:pic>
        <p:nvPicPr>
          <p:cNvPr id="8" name="Picture 2" descr="FERC D2SI logo">
            <a:extLst>
              <a:ext uri="{FF2B5EF4-FFF2-40B4-BE49-F238E27FC236}">
                <a16:creationId xmlns:a16="http://schemas.microsoft.com/office/drawing/2014/main" id="{74C667F9-6D6F-4CED-AE89-01B325DE9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3950" y="4279681"/>
            <a:ext cx="2470042" cy="190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083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E60169-577D-4F9E-B5AD-7DEDA22DA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814" y="0"/>
            <a:ext cx="122396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6D06A6-CBC7-614C-89CB-0FE999A8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4" y="911717"/>
            <a:ext cx="10715627" cy="743347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005288"/>
                </a:solidFill>
              </a:rPr>
              <a:t>ABOUT/BACKGROUND</a:t>
            </a:r>
          </a:p>
        </p:txBody>
      </p:sp>
    </p:spTree>
    <p:extLst>
      <p:ext uri="{BB962C8B-B14F-4D97-AF65-F5344CB8AC3E}">
        <p14:creationId xmlns:p14="http://schemas.microsoft.com/office/powerpoint/2010/main" val="645892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D22310-98F4-9248-B315-7AD48F0A9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9" y="469357"/>
            <a:ext cx="5117441" cy="743347"/>
          </a:xfrm>
        </p:spPr>
        <p:txBody>
          <a:bodyPr/>
          <a:lstStyle/>
          <a:p>
            <a:r>
              <a:rPr lang="en-US" dirty="0"/>
              <a:t>What and Where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B88B6B-5A56-8B4D-8061-3CE439186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5837" y="1524768"/>
            <a:ext cx="5129793" cy="3473276"/>
          </a:xfrm>
        </p:spPr>
        <p:txBody>
          <a:bodyPr>
            <a:normAutofit/>
          </a:bodyPr>
          <a:lstStyle/>
          <a:p>
            <a:r>
              <a:rPr lang="en-US" sz="2600" dirty="0"/>
              <a:t>Augusta Canal Hydropower Project</a:t>
            </a:r>
          </a:p>
          <a:p>
            <a:pPr lvl="1"/>
            <a:r>
              <a:rPr lang="en-US" sz="2400" dirty="0"/>
              <a:t>Augusta, Georgia &amp; Edgefield County, South Carolina</a:t>
            </a:r>
          </a:p>
          <a:p>
            <a:pPr lvl="1"/>
            <a:r>
              <a:rPr lang="en-US" sz="2400" dirty="0"/>
              <a:t>Savannah River</a:t>
            </a:r>
          </a:p>
          <a:p>
            <a:pPr lvl="1"/>
            <a:r>
              <a:rPr lang="en-US" sz="2400" dirty="0"/>
              <a:t>Augusta Canal</a:t>
            </a:r>
          </a:p>
        </p:txBody>
      </p:sp>
      <p:grpSp>
        <p:nvGrpSpPr>
          <p:cNvPr id="11" name="Group 10" descr="Map of lower 48 United States with Georgia highlighted.">
            <a:extLst>
              <a:ext uri="{FF2B5EF4-FFF2-40B4-BE49-F238E27FC236}">
                <a16:creationId xmlns:a16="http://schemas.microsoft.com/office/drawing/2014/main" id="{9F44B2AD-B964-475E-9DA8-9B4479296373}"/>
              </a:ext>
            </a:extLst>
          </p:cNvPr>
          <p:cNvGrpSpPr/>
          <p:nvPr/>
        </p:nvGrpSpPr>
        <p:grpSpPr>
          <a:xfrm>
            <a:off x="6577329" y="292562"/>
            <a:ext cx="5129792" cy="2444354"/>
            <a:chOff x="6526694" y="292562"/>
            <a:chExt cx="5093837" cy="2229849"/>
          </a:xfrm>
        </p:grpSpPr>
        <p:pic>
          <p:nvPicPr>
            <p:cNvPr id="7" name="Picture 6" descr="Map of lower 48 United States with Georgia highlighted.">
              <a:extLst>
                <a:ext uri="{FF2B5EF4-FFF2-40B4-BE49-F238E27FC236}">
                  <a16:creationId xmlns:a16="http://schemas.microsoft.com/office/drawing/2014/main" id="{204CD576-832B-4C71-86C1-FC781B945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6694" y="292562"/>
              <a:ext cx="5093837" cy="2229849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AF6B77F-5DC6-44AA-97D4-6BA2B341B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4338" y="1761067"/>
              <a:ext cx="311825" cy="710268"/>
            </a:xfrm>
            <a:prstGeom prst="rect">
              <a:avLst/>
            </a:prstGeom>
          </p:spPr>
        </p:pic>
      </p:grpSp>
      <p:grpSp>
        <p:nvGrpSpPr>
          <p:cNvPr id="12" name="Group 11" descr="Map of Georgia with Atlanta, Augusta, Savannah, GA and Columbia SC shown.">
            <a:extLst>
              <a:ext uri="{FF2B5EF4-FFF2-40B4-BE49-F238E27FC236}">
                <a16:creationId xmlns:a16="http://schemas.microsoft.com/office/drawing/2014/main" id="{A44D9AA7-C682-4F12-973E-37FC3D1B6DE8}"/>
              </a:ext>
            </a:extLst>
          </p:cNvPr>
          <p:cNvGrpSpPr/>
          <p:nvPr/>
        </p:nvGrpSpPr>
        <p:grpSpPr>
          <a:xfrm>
            <a:off x="7289501" y="2946779"/>
            <a:ext cx="3741402" cy="3166298"/>
            <a:chOff x="7289501" y="2813429"/>
            <a:chExt cx="3741402" cy="3166298"/>
          </a:xfrm>
        </p:grpSpPr>
        <p:pic>
          <p:nvPicPr>
            <p:cNvPr id="8" name="Picture 7" descr="Map of Georgia with Atlanta, Augusta, Savannah, GA and Columbia SC shown.">
              <a:extLst>
                <a:ext uri="{FF2B5EF4-FFF2-40B4-BE49-F238E27FC236}">
                  <a16:creationId xmlns:a16="http://schemas.microsoft.com/office/drawing/2014/main" id="{4024D1DF-1B2A-4BE8-8772-9F86BC8A5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9501" y="2813429"/>
              <a:ext cx="3741402" cy="31662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0815D8-2BA8-43CA-932D-69401A3C0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50325" y="5226755"/>
              <a:ext cx="296982" cy="676459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A9D305-766A-7345-8BAB-CC3EA86E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C0C8F8-81A0-734E-8888-5BE2CB2CC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National Dam Safety Program Technical Seminar</a:t>
            </a:r>
          </a:p>
        </p:txBody>
      </p:sp>
    </p:spTree>
    <p:extLst>
      <p:ext uri="{BB962C8B-B14F-4D97-AF65-F5344CB8AC3E}">
        <p14:creationId xmlns:p14="http://schemas.microsoft.com/office/powerpoint/2010/main" val="2045591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641C74-A71A-A043-BEF6-2E927EC6F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Augusta Canal - Layout</a:t>
            </a:r>
          </a:p>
        </p:txBody>
      </p:sp>
      <p:grpSp>
        <p:nvGrpSpPr>
          <p:cNvPr id="10" name="Group 9" descr="Map of the Augusta Canal that runs through South Carolina and Georgia">
            <a:extLst>
              <a:ext uri="{FF2B5EF4-FFF2-40B4-BE49-F238E27FC236}">
                <a16:creationId xmlns:a16="http://schemas.microsoft.com/office/drawing/2014/main" id="{29B9D5CD-0948-4692-B3F7-C948ECFF2D11}"/>
              </a:ext>
            </a:extLst>
          </p:cNvPr>
          <p:cNvGrpSpPr/>
          <p:nvPr/>
        </p:nvGrpSpPr>
        <p:grpSpPr>
          <a:xfrm>
            <a:off x="322729" y="1372021"/>
            <a:ext cx="11542956" cy="4473087"/>
            <a:chOff x="322729" y="1372021"/>
            <a:chExt cx="11542956" cy="4473087"/>
          </a:xfrm>
        </p:grpSpPr>
        <p:pic>
          <p:nvPicPr>
            <p:cNvPr id="3" name="Picture 2" descr="Map of Savannah River and Augusta Canal with main features labeled.  ">
              <a:extLst>
                <a:ext uri="{FF2B5EF4-FFF2-40B4-BE49-F238E27FC236}">
                  <a16:creationId xmlns:a16="http://schemas.microsoft.com/office/drawing/2014/main" id="{E99A5799-9E7C-4B9A-8C59-EE06CE41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729" y="1372021"/>
              <a:ext cx="11542956" cy="447308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0FB1266-0D71-4921-A794-9D45DC6D2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64645" y="1524470"/>
              <a:ext cx="825910" cy="855406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73074-429E-1342-9909-B5C8797F2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598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641C74-A71A-A043-BEF6-2E927EC6F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Augusta Canal – Layout (2)</a:t>
            </a:r>
          </a:p>
        </p:txBody>
      </p:sp>
      <p:pic>
        <p:nvPicPr>
          <p:cNvPr id="7" name="Picture 6" descr="Project layout of the Augusta Canal project (Note 11810-01-03 includes the entire right bank of the canal but there is no embankment section above the Bulkhead Gates)">
            <a:extLst>
              <a:ext uri="{FF2B5EF4-FFF2-40B4-BE49-F238E27FC236}">
                <a16:creationId xmlns:a16="http://schemas.microsoft.com/office/drawing/2014/main" id="{318BBAAB-5CE1-4F6B-8E60-15E39434D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9" y="1342334"/>
            <a:ext cx="10715627" cy="44453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73074-429E-1342-9909-B5C8797F2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062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C6CE9A-C6B8-094B-B83C-85DA3959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Augusta Canal - History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521306-CB15-9345-95A3-514A891A4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/>
              <a:t>Originally designed and constructed in 1840s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Widened and deepened in 1850s and 1870s</a:t>
            </a:r>
          </a:p>
          <a:p>
            <a:pPr lvl="1">
              <a:spcBef>
                <a:spcPts val="0"/>
              </a:spcBef>
            </a:pPr>
            <a:r>
              <a:rPr lang="en-US" sz="3000" dirty="0"/>
              <a:t>Powered multiple textile mills along the canal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3000" dirty="0"/>
              <a:t> </a:t>
            </a:r>
          </a:p>
          <a:p>
            <a:r>
              <a:rPr lang="en-US" sz="3200" dirty="0"/>
              <a:t>Savannah River levee system constructed in 1910s</a:t>
            </a:r>
          </a:p>
          <a:p>
            <a:pPr lvl="1">
              <a:spcBef>
                <a:spcPts val="0"/>
              </a:spcBef>
            </a:pPr>
            <a:r>
              <a:rPr lang="en-US" sz="3000" dirty="0"/>
              <a:t>Included construction of Bulkhead Gates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3000" dirty="0"/>
          </a:p>
          <a:p>
            <a:r>
              <a:rPr lang="en-US" sz="3200" dirty="0"/>
              <a:t>Multiple structural modifications made in last 100 years</a:t>
            </a:r>
          </a:p>
          <a:p>
            <a:pPr lvl="1">
              <a:spcBef>
                <a:spcPts val="0"/>
              </a:spcBef>
            </a:pPr>
            <a:r>
              <a:rPr lang="en-US" sz="3000" dirty="0"/>
              <a:t>Mills switched to hydroelectric power ~1920s</a:t>
            </a:r>
          </a:p>
          <a:p>
            <a:pPr>
              <a:spcBef>
                <a:spcPts val="0"/>
              </a:spcBef>
            </a:pPr>
            <a:endParaRPr lang="en-US" sz="3200" dirty="0"/>
          </a:p>
          <a:p>
            <a:pPr lvl="1"/>
            <a:endParaRPr lang="en-US" sz="2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ugusta Canal Headgates in 1875">
            <a:extLst>
              <a:ext uri="{FF2B5EF4-FFF2-40B4-BE49-F238E27FC236}">
                <a16:creationId xmlns:a16="http://schemas.microsoft.com/office/drawing/2014/main" id="{688F0F03-C661-47B7-ABEA-F5A0AE00C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2842" y="714375"/>
            <a:ext cx="3395333" cy="258221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12D32-BC6E-EB4A-90F9-ED1B7B59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069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C6CE9A-C6B8-094B-B83C-85DA3959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Augusta Canal – History (2)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521306-CB15-9345-95A3-514A891A4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Mid-20</a:t>
            </a:r>
            <a:r>
              <a:rPr lang="en-US" sz="3200" baseline="30000" dirty="0"/>
              <a:t>th</a:t>
            </a:r>
            <a:r>
              <a:rPr lang="en-US" sz="3200" dirty="0"/>
              <a:t> century – Period of Neglect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Revival began starting in mid-1970s</a:t>
            </a:r>
            <a:endParaRPr lang="en-US" sz="3000" dirty="0"/>
          </a:p>
          <a:p>
            <a:pPr marL="457200" lvl="1" indent="0">
              <a:spcBef>
                <a:spcPts val="0"/>
              </a:spcBef>
              <a:buNone/>
            </a:pPr>
            <a:r>
              <a:rPr lang="en-US" sz="3000" dirty="0"/>
              <a:t> </a:t>
            </a:r>
          </a:p>
          <a:p>
            <a:r>
              <a:rPr lang="en-US" sz="3200" dirty="0"/>
              <a:t>Designated a Natural Heritage Area in 1996</a:t>
            </a:r>
            <a:endParaRPr lang="en-US" sz="3000" dirty="0"/>
          </a:p>
          <a:p>
            <a:pPr marL="457200" lvl="1" indent="0">
              <a:spcBef>
                <a:spcPts val="0"/>
              </a:spcBef>
              <a:buNone/>
            </a:pPr>
            <a:endParaRPr lang="en-US" sz="3000" dirty="0"/>
          </a:p>
          <a:p>
            <a:r>
              <a:rPr lang="en-US" sz="3200" dirty="0"/>
              <a:t>Oldest continuously operating hydropower canal in USA</a:t>
            </a:r>
          </a:p>
          <a:p>
            <a:pPr lvl="1">
              <a:spcBef>
                <a:spcPts val="0"/>
              </a:spcBef>
            </a:pPr>
            <a:endParaRPr lang="en-US" sz="3000" dirty="0"/>
          </a:p>
          <a:p>
            <a:pPr marL="457200" lvl="1" indent="0">
              <a:spcBef>
                <a:spcPts val="0"/>
              </a:spcBef>
              <a:buNone/>
            </a:pPr>
            <a:r>
              <a:rPr lang="en-US" sz="1800" dirty="0">
                <a:hlinkClick r:id="rId3"/>
              </a:rPr>
              <a:t>Augusta Canal Website</a:t>
            </a:r>
            <a:r>
              <a:rPr lang="en-US" sz="1800" dirty="0"/>
              <a:t>: https://augustacanal.com</a:t>
            </a:r>
          </a:p>
          <a:p>
            <a:pPr lvl="1"/>
            <a:endParaRPr lang="en-US" sz="2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Enterprise Mill along the Augusta Canal">
            <a:extLst>
              <a:ext uri="{FF2B5EF4-FFF2-40B4-BE49-F238E27FC236}">
                <a16:creationId xmlns:a16="http://schemas.microsoft.com/office/drawing/2014/main" id="{95288F2E-70DC-4918-B27F-1E3E6E4B7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0" y="319084"/>
            <a:ext cx="3948429" cy="27398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12D32-BC6E-EB4A-90F9-ED1B7B59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26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EE505E-C389-7E4C-8B5E-2CBC7C09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0340" y="520434"/>
            <a:ext cx="5268383" cy="743347"/>
          </a:xfrm>
        </p:spPr>
        <p:txBody>
          <a:bodyPr>
            <a:normAutofit/>
          </a:bodyPr>
          <a:lstStyle/>
          <a:p>
            <a:r>
              <a:rPr lang="en-US" dirty="0"/>
              <a:t>Augusta Canal - Present Purpose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A3579D-170E-48A4-B74A-CDD303C23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ugusta Raw Water Pump Station">
            <a:extLst>
              <a:ext uri="{FF2B5EF4-FFF2-40B4-BE49-F238E27FC236}">
                <a16:creationId xmlns:a16="http://schemas.microsoft.com/office/drawing/2014/main" id="{276EE1C4-357E-4DEF-A6D9-EE85549FE34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712" y="106875"/>
            <a:ext cx="3673638" cy="23124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 descr="Kayakers waiting in line to get into the Augusta Canal.">
            <a:extLst>
              <a:ext uri="{FF2B5EF4-FFF2-40B4-BE49-F238E27FC236}">
                <a16:creationId xmlns:a16="http://schemas.microsoft.com/office/drawing/2014/main" id="{CDF3EC4B-4035-47DE-A98B-D2966EA3C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85" y="2542466"/>
            <a:ext cx="4339339" cy="17404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435B5-6C54-D543-8032-CD9E050F9B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19773" y="1397000"/>
            <a:ext cx="5268383" cy="3832226"/>
          </a:xfrm>
        </p:spPr>
        <p:txBody>
          <a:bodyPr>
            <a:normAutofit/>
          </a:bodyPr>
          <a:lstStyle/>
          <a:p>
            <a:r>
              <a:rPr lang="en-US" sz="2800" dirty="0"/>
              <a:t>Augusta Utilities</a:t>
            </a:r>
          </a:p>
          <a:p>
            <a:pPr lvl="1"/>
            <a:r>
              <a:rPr lang="en-US" sz="2600" dirty="0"/>
              <a:t>Public drinking water supply</a:t>
            </a:r>
          </a:p>
          <a:p>
            <a:pPr lvl="1"/>
            <a:r>
              <a:rPr lang="en-US" sz="2400" dirty="0"/>
              <a:t>Hydro-mechanical power</a:t>
            </a:r>
            <a:endParaRPr lang="en-US" sz="2600" dirty="0"/>
          </a:p>
          <a:p>
            <a:r>
              <a:rPr lang="en-US" sz="2800" dirty="0"/>
              <a:t>Augusta Canal Authority</a:t>
            </a:r>
          </a:p>
          <a:p>
            <a:pPr lvl="1"/>
            <a:r>
              <a:rPr lang="en-US" sz="2600" dirty="0"/>
              <a:t>Hydroelectric power (3 Mills)</a:t>
            </a:r>
          </a:p>
          <a:p>
            <a:r>
              <a:rPr lang="en-US" sz="2800" dirty="0"/>
              <a:t>Community recreation activities</a:t>
            </a:r>
          </a:p>
        </p:txBody>
      </p:sp>
      <p:pic>
        <p:nvPicPr>
          <p:cNvPr id="9" name="Picture 8" descr="A Petersburg boat in the Augusta Canal with Sibley Mill in the background.">
            <a:extLst>
              <a:ext uri="{FF2B5EF4-FFF2-40B4-BE49-F238E27FC236}">
                <a16:creationId xmlns:a16="http://schemas.microsoft.com/office/drawing/2014/main" id="{4CFDC310-FD60-4187-BC7D-2626DB8F9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433" y="4398528"/>
            <a:ext cx="11269031" cy="19120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AB7D9E-EA56-C048-B0D4-CD391A33C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National Dam Safety Program Technical Seminar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84BA03-424F-2344-88B1-7F563BA7D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69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5188"/>
      </a:dk2>
      <a:lt2>
        <a:srgbClr val="F3F3F3"/>
      </a:lt2>
      <a:accent1>
        <a:srgbClr val="0078AE"/>
      </a:accent1>
      <a:accent2>
        <a:srgbClr val="595B5D"/>
      </a:accent2>
      <a:accent3>
        <a:srgbClr val="BABBBD"/>
      </a:accent3>
      <a:accent4>
        <a:srgbClr val="5E9732"/>
      </a:accent4>
      <a:accent5>
        <a:srgbClr val="0072CE"/>
      </a:accent5>
      <a:accent6>
        <a:srgbClr val="C31230"/>
      </a:accent6>
      <a:hlink>
        <a:srgbClr val="005188"/>
      </a:hlink>
      <a:folHlink>
        <a:srgbClr val="00518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005188"/>
      </a:dk2>
      <a:lt2>
        <a:srgbClr val="F3F3F3"/>
      </a:lt2>
      <a:accent1>
        <a:srgbClr val="0078AE"/>
      </a:accent1>
      <a:accent2>
        <a:srgbClr val="595B5D"/>
      </a:accent2>
      <a:accent3>
        <a:srgbClr val="BABBBD"/>
      </a:accent3>
      <a:accent4>
        <a:srgbClr val="5E9732"/>
      </a:accent4>
      <a:accent5>
        <a:srgbClr val="0072CE"/>
      </a:accent5>
      <a:accent6>
        <a:srgbClr val="C31230"/>
      </a:accent6>
      <a:hlink>
        <a:srgbClr val="005188"/>
      </a:hlink>
      <a:folHlink>
        <a:srgbClr val="00518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c0073e7-31cd-4c32-9712-79659562e3c7"/>
    <Category xmlns="b95e3999-e8c9-43ef-ae44-9c97c33b99bd">Governance Documents</Category>
    <FIMA_x0020_Directorates_x0020__x0026__x0020_Office xmlns="b95e3999-e8c9-43ef-ae44-9c97c33b99bd" xsi:nil="true"/>
  </documentManagement>
</p:properties>
</file>

<file path=customXml/item2.xml><?xml version="1.0" encoding="utf-8"?>
<?mso-contentType ?>
<SharedContentType xmlns="Microsoft.SharePoint.Taxonomy.ContentTypeSync" SourceId="568ddf3f-b77f-46a0-9295-2b9495b51427" ContentTypeId="0x0101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F863AF799F8445A5344D8668637F59" ma:contentTypeVersion="2" ma:contentTypeDescription="Create a new document." ma:contentTypeScope="" ma:versionID="baf380ca8d1359494a8d39fa4b42180c">
  <xsd:schema xmlns:xsd="http://www.w3.org/2001/XMLSchema" xmlns:xs="http://www.w3.org/2001/XMLSchema" xmlns:p="http://schemas.microsoft.com/office/2006/metadata/properties" xmlns:ns2="cc0073e7-31cd-4c32-9712-79659562e3c7" xmlns:ns3="b95e3999-e8c9-43ef-ae44-9c97c33b99bd" targetNamespace="http://schemas.microsoft.com/office/2006/metadata/properties" ma:root="true" ma:fieldsID="4545564d5e5e81a2ba190b69042d36ea" ns2:_="" ns3:_="">
    <xsd:import namespace="cc0073e7-31cd-4c32-9712-79659562e3c7"/>
    <xsd:import namespace="b95e3999-e8c9-43ef-ae44-9c97c33b99bd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3:Category" minOccurs="0"/>
                <xsd:element ref="ns3:FIMA_x0020_Directorates_x0020__x0026__x0020_Offic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0073e7-31cd-4c32-9712-79659562e3c7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ade15815-30b4-472f-82fa-5daf97349bcc}" ma:internalName="TaxCatchAll" ma:showField="CatchAllData" ma:web="2b9cc7b6-3d8c-4bb7-8f31-2c06680ea4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ade15815-30b4-472f-82fa-5daf97349bcc}" ma:internalName="TaxCatchAllLabel" ma:readOnly="true" ma:showField="CatchAllDataLabel" ma:web="2b9cc7b6-3d8c-4bb7-8f31-2c06680ea4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5e3999-e8c9-43ef-ae44-9c97c33b99bd" elementFormDefault="qualified">
    <xsd:import namespace="http://schemas.microsoft.com/office/2006/documentManagement/types"/>
    <xsd:import namespace="http://schemas.microsoft.com/office/infopath/2007/PartnerControls"/>
    <xsd:element name="Category" ma:index="10" nillable="true" ma:displayName="Category" ma:format="Dropdown" ma:internalName="Category">
      <xsd:simpleType>
        <xsd:restriction base="dms:Choice">
          <xsd:enumeration value="CCT Meeting Minutes"/>
          <xsd:enumeration value="Cleared Talking Points"/>
          <xsd:enumeration value="CCT Meeting Agendas"/>
          <xsd:enumeration value="COVID-19 Priority Language"/>
          <xsd:enumeration value="EA Coordination Trackers"/>
          <xsd:enumeration value="David Maurstad Speaking Engagement Calendars"/>
          <xsd:enumeration value="Governance Documents"/>
          <xsd:enumeration value="MD"/>
          <xsd:enumeration value="FMD"/>
          <xsd:enumeration value="FID"/>
          <xsd:enumeration value="RMD"/>
          <xsd:enumeration value="OEHP"/>
          <xsd:enumeration value="OFIA"/>
          <xsd:enumeration value="IO"/>
          <xsd:enumeration value="Closed EA Clearance Requests"/>
        </xsd:restriction>
      </xsd:simpleType>
    </xsd:element>
    <xsd:element name="FIMA_x0020_Directorates_x0020__x0026__x0020_Office" ma:index="11" nillable="true" ma:displayName="FIMA Directorates &amp; Office" ma:format="Dropdown" ma:internalName="FIMA_x0020_Directorates_x0020__x0026__x0020_Office">
      <xsd:simpleType>
        <xsd:restriction base="dms:Choice">
          <xsd:enumeration value="MD"/>
          <xsd:enumeration value="FMD"/>
          <xsd:enumeration value="FID"/>
          <xsd:enumeration value="RMD"/>
          <xsd:enumeration value="OEHP"/>
          <xsd:enumeration value="OFIA"/>
          <xsd:enumeration value="IO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B5BB03-DD21-4258-90BA-4BA883F2CE48}">
  <ds:schemaRefs>
    <ds:schemaRef ds:uri="http://schemas.microsoft.com/office/2006/documentManagement/types"/>
    <ds:schemaRef ds:uri="http://schemas.microsoft.com/office/2006/metadata/properties"/>
    <ds:schemaRef ds:uri="cc0073e7-31cd-4c32-9712-79659562e3c7"/>
    <ds:schemaRef ds:uri="http://purl.org/dc/terms/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b95e3999-e8c9-43ef-ae44-9c97c33b99bd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B0C217F-4955-4D52-A75D-B4ED68576F88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5C29B90F-51BE-47DC-A89F-93311F0982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0073e7-31cd-4c32-9712-79659562e3c7"/>
    <ds:schemaRef ds:uri="b95e3999-e8c9-43ef-ae44-9c97c33b99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6976EDC-3E53-4B2A-8042-2CE68B9B81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17552</TotalTime>
  <Words>945</Words>
  <Application>Microsoft Office PowerPoint</Application>
  <PresentationFormat>Widescreen</PresentationFormat>
  <Paragraphs>247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Franklin Gothic Book</vt:lpstr>
      <vt:lpstr>Franklin Gothic Medium</vt:lpstr>
      <vt:lpstr>Wingdings</vt:lpstr>
      <vt:lpstr>Office Theme</vt:lpstr>
      <vt:lpstr>1_Office Theme</vt:lpstr>
      <vt:lpstr>Augusta Canal – Aging, Historical Landmark, Urban Environment, Complicated?  You name it – It’s got it!</vt:lpstr>
      <vt:lpstr>Presentation Outline – Augusta Canal</vt:lpstr>
      <vt:lpstr>ABOUT/BACKGROUND</vt:lpstr>
      <vt:lpstr>What and Where</vt:lpstr>
      <vt:lpstr>Augusta Canal - Layout</vt:lpstr>
      <vt:lpstr>Augusta Canal – Layout (2)</vt:lpstr>
      <vt:lpstr>Augusta Canal - History</vt:lpstr>
      <vt:lpstr>Augusta Canal – History (2)</vt:lpstr>
      <vt:lpstr>Augusta Canal - Present Purpose</vt:lpstr>
      <vt:lpstr>CHALLENGES</vt:lpstr>
      <vt:lpstr>Dam Safety Challenges - General</vt:lpstr>
      <vt:lpstr>Location, location, location </vt:lpstr>
      <vt:lpstr>Multiple structures immediately next to canal embankment</vt:lpstr>
      <vt:lpstr>Dam Safety Challenges – General (2)</vt:lpstr>
      <vt:lpstr>Dam Safety Challenges - Deficiencies </vt:lpstr>
      <vt:lpstr>Dam Safety Challenges - Deficiencies</vt:lpstr>
      <vt:lpstr>Dam Safety Challenges -Deficiencies (2)</vt:lpstr>
      <vt:lpstr>Dam Safety Challenges – Deficiencies (3)</vt:lpstr>
      <vt:lpstr>Dam Safety Challenges - Deficiencies – Seepage</vt:lpstr>
      <vt:lpstr>Deficiencies – Seepage</vt:lpstr>
      <vt:lpstr>Dam Safety Challenges – General (3)</vt:lpstr>
      <vt:lpstr>ADDRESSING CHALLENGES</vt:lpstr>
      <vt:lpstr>Addressing Challenges – Augusta Canal</vt:lpstr>
      <vt:lpstr>Prioritization</vt:lpstr>
      <vt:lpstr>Addressing Challenges – Augusta Canal (2)</vt:lpstr>
      <vt:lpstr>Addressing Challenges – Augusta Canal (3)</vt:lpstr>
      <vt:lpstr>Addressing Challenges – Augusta Canal (4)</vt:lpstr>
      <vt:lpstr>THANK YOU, QUESTIONS, AND CONTACT INFO</vt:lpstr>
      <vt:lpstr>Contact Slide Option 2</vt:lpstr>
    </vt:vector>
  </TitlesOfParts>
  <Manager/>
  <Company>FEMA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Augusta Canal – Aging, Historical Landmark, Urban Environment, Complicated? </dc:title>
  <dc:subject>2022 FEMA NDSP Technical Seminar</dc:subject>
  <dc:creator>FEMA</dc:creator>
  <cp:keywords>FEMA, NDSP, Technical Seminar, NDSPTS, EMI, Dam, Safety, 2022</cp:keywords>
  <dc:description/>
  <cp:lastModifiedBy>Annie Laukaitis</cp:lastModifiedBy>
  <cp:revision>307</cp:revision>
  <cp:lastPrinted>2020-03-02T16:45:50Z</cp:lastPrinted>
  <dcterms:created xsi:type="dcterms:W3CDTF">2012-11-19T20:41:22Z</dcterms:created>
  <dcterms:modified xsi:type="dcterms:W3CDTF">2022-02-16T15:20:48Z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0x01010059F863AF799F8445A5344D8668637F59</vt:lpwstr>
  </property>
  <property fmtid="{D5CDD505-2E9C-101B-9397-08002B2CF9AE}" pid="3" name="MSIP_Label_6155a89b-0f08-4a93-8ea2-8a916d6643b5_Enabled">
    <vt:lpwstr>true</vt:lpwstr>
  </property>
  <property fmtid="{D5CDD505-2E9C-101B-9397-08002B2CF9AE}" pid="4" name="MSIP_Label_6155a89b-0f08-4a93-8ea2-8a916d6643b5_SetDate">
    <vt:lpwstr>2022-01-12T18:43:47Z</vt:lpwstr>
  </property>
  <property fmtid="{D5CDD505-2E9C-101B-9397-08002B2CF9AE}" pid="5" name="MSIP_Label_6155a89b-0f08-4a93-8ea2-8a916d6643b5_Method">
    <vt:lpwstr>Privileged</vt:lpwstr>
  </property>
  <property fmtid="{D5CDD505-2E9C-101B-9397-08002B2CF9AE}" pid="6" name="MSIP_Label_6155a89b-0f08-4a93-8ea2-8a916d6643b5_Name">
    <vt:lpwstr>6155a89b-0f08-4a93-8ea2-8a916d6643b5</vt:lpwstr>
  </property>
  <property fmtid="{D5CDD505-2E9C-101B-9397-08002B2CF9AE}" pid="7" name="MSIP_Label_6155a89b-0f08-4a93-8ea2-8a916d6643b5_SiteId">
    <vt:lpwstr>19caa9e9-04ff-43fa-885f-d77fac387903</vt:lpwstr>
  </property>
  <property fmtid="{D5CDD505-2E9C-101B-9397-08002B2CF9AE}" pid="8" name="MSIP_Label_6155a89b-0f08-4a93-8ea2-8a916d6643b5_ActionId">
    <vt:lpwstr>10c20970-9198-40c8-b38e-cffb0375a9f8</vt:lpwstr>
  </property>
  <property fmtid="{D5CDD505-2E9C-101B-9397-08002B2CF9AE}" pid="9" name="MSIP_Label_6155a89b-0f08-4a93-8ea2-8a916d6643b5_ContentBits">
    <vt:lpwstr>0</vt:lpwstr>
  </property>
</Properties>
</file>