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63"/>
  </p:notesMasterIdLst>
  <p:handoutMasterIdLst>
    <p:handoutMasterId r:id="rId64"/>
  </p:handoutMasterIdLst>
  <p:sldIdLst>
    <p:sldId id="302" r:id="rId6"/>
    <p:sldId id="316" r:id="rId7"/>
    <p:sldId id="315" r:id="rId8"/>
    <p:sldId id="317" r:id="rId9"/>
    <p:sldId id="389" r:id="rId10"/>
    <p:sldId id="404" r:id="rId11"/>
    <p:sldId id="320" r:id="rId12"/>
    <p:sldId id="322" r:id="rId13"/>
    <p:sldId id="323" r:id="rId14"/>
    <p:sldId id="328" r:id="rId15"/>
    <p:sldId id="325" r:id="rId16"/>
    <p:sldId id="353" r:id="rId17"/>
    <p:sldId id="326" r:id="rId18"/>
    <p:sldId id="324" r:id="rId19"/>
    <p:sldId id="330" r:id="rId20"/>
    <p:sldId id="331" r:id="rId21"/>
    <p:sldId id="332" r:id="rId22"/>
    <p:sldId id="333" r:id="rId23"/>
    <p:sldId id="336" r:id="rId24"/>
    <p:sldId id="334" r:id="rId25"/>
    <p:sldId id="335" r:id="rId26"/>
    <p:sldId id="337" r:id="rId27"/>
    <p:sldId id="338" r:id="rId28"/>
    <p:sldId id="340" r:id="rId29"/>
    <p:sldId id="339" r:id="rId30"/>
    <p:sldId id="341" r:id="rId31"/>
    <p:sldId id="342" r:id="rId32"/>
    <p:sldId id="343" r:id="rId33"/>
    <p:sldId id="400" r:id="rId34"/>
    <p:sldId id="397" r:id="rId35"/>
    <p:sldId id="347" r:id="rId36"/>
    <p:sldId id="395" r:id="rId37"/>
    <p:sldId id="352" r:id="rId38"/>
    <p:sldId id="349" r:id="rId39"/>
    <p:sldId id="350" r:id="rId40"/>
    <p:sldId id="354" r:id="rId41"/>
    <p:sldId id="355" r:id="rId42"/>
    <p:sldId id="356" r:id="rId43"/>
    <p:sldId id="357" r:id="rId44"/>
    <p:sldId id="359" r:id="rId45"/>
    <p:sldId id="360" r:id="rId46"/>
    <p:sldId id="361" r:id="rId47"/>
    <p:sldId id="362" r:id="rId48"/>
    <p:sldId id="381" r:id="rId49"/>
    <p:sldId id="363" r:id="rId50"/>
    <p:sldId id="380" r:id="rId51"/>
    <p:sldId id="394" r:id="rId52"/>
    <p:sldId id="371" r:id="rId53"/>
    <p:sldId id="373" r:id="rId54"/>
    <p:sldId id="388" r:id="rId55"/>
    <p:sldId id="372" r:id="rId56"/>
    <p:sldId id="311" r:id="rId57"/>
    <p:sldId id="382" r:id="rId58"/>
    <p:sldId id="385" r:id="rId59"/>
    <p:sldId id="386" r:id="rId60"/>
    <p:sldId id="387" r:id="rId61"/>
    <p:sldId id="312" r:id="rId6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675"/>
    <a:srgbClr val="005288"/>
    <a:srgbClr val="005188"/>
    <a:srgbClr val="003366"/>
    <a:srgbClr val="C0C2C4"/>
    <a:srgbClr val="B0B1B3"/>
    <a:srgbClr val="5A5B5D"/>
    <a:srgbClr val="002F80"/>
    <a:srgbClr val="8A8B8A"/>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5" autoAdjust="0"/>
  </p:normalViewPr>
  <p:slideViewPr>
    <p:cSldViewPr snapToGrid="0" snapToObjects="1">
      <p:cViewPr varScale="1">
        <p:scale>
          <a:sx n="50" d="100"/>
          <a:sy n="50" d="100"/>
        </p:scale>
        <p:origin x="43" y="571"/>
      </p:cViewPr>
      <p:guideLst>
        <p:guide orient="horz" pos="944"/>
        <p:guide pos="468"/>
      </p:guideLst>
    </p:cSldViewPr>
  </p:slideViewPr>
  <p:outlineViewPr>
    <p:cViewPr>
      <p:scale>
        <a:sx n="33" d="100"/>
        <a:sy n="33" d="100"/>
      </p:scale>
      <p:origin x="0" y="-6462"/>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97" d="100"/>
          <a:sy n="97" d="100"/>
        </p:scale>
        <p:origin x="4328"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2/10/2021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dirty="0"/>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2/10/2021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dirty="0"/>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 Image Option 2</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dirty="0"/>
          </a:p>
        </p:txBody>
      </p:sp>
    </p:spTree>
    <p:extLst>
      <p:ext uri="{BB962C8B-B14F-4D97-AF65-F5344CB8AC3E}">
        <p14:creationId xmlns:p14="http://schemas.microsoft.com/office/powerpoint/2010/main" val="42209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33</a:t>
            </a:fld>
            <a:endParaRPr lang="en-US" dirty="0"/>
          </a:p>
        </p:txBody>
      </p:sp>
    </p:spTree>
    <p:extLst>
      <p:ext uri="{BB962C8B-B14F-4D97-AF65-F5344CB8AC3E}">
        <p14:creationId xmlns:p14="http://schemas.microsoft.com/office/powerpoint/2010/main" val="212305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37</a:t>
            </a:fld>
            <a:endParaRPr lang="en-US" dirty="0"/>
          </a:p>
        </p:txBody>
      </p:sp>
    </p:spTree>
    <p:extLst>
      <p:ext uri="{BB962C8B-B14F-4D97-AF65-F5344CB8AC3E}">
        <p14:creationId xmlns:p14="http://schemas.microsoft.com/office/powerpoint/2010/main" val="1295073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57</a:t>
            </a:fld>
            <a:endParaRPr lang="en-US" dirty="0"/>
          </a:p>
        </p:txBody>
      </p:sp>
    </p:spTree>
    <p:extLst>
      <p:ext uri="{BB962C8B-B14F-4D97-AF65-F5344CB8AC3E}">
        <p14:creationId xmlns:p14="http://schemas.microsoft.com/office/powerpoint/2010/main" val="172622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333995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dirty="0"/>
          </a:p>
        </p:txBody>
      </p:sp>
    </p:spTree>
    <p:extLst>
      <p:ext uri="{BB962C8B-B14F-4D97-AF65-F5344CB8AC3E}">
        <p14:creationId xmlns:p14="http://schemas.microsoft.com/office/powerpoint/2010/main" val="38059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dirty="0"/>
          </a:p>
        </p:txBody>
      </p:sp>
    </p:spTree>
    <p:extLst>
      <p:ext uri="{BB962C8B-B14F-4D97-AF65-F5344CB8AC3E}">
        <p14:creationId xmlns:p14="http://schemas.microsoft.com/office/powerpoint/2010/main" val="14269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dirty="0"/>
          </a:p>
        </p:txBody>
      </p:sp>
    </p:spTree>
    <p:extLst>
      <p:ext uri="{BB962C8B-B14F-4D97-AF65-F5344CB8AC3E}">
        <p14:creationId xmlns:p14="http://schemas.microsoft.com/office/powerpoint/2010/main" val="1076528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dirty="0"/>
          </a:p>
        </p:txBody>
      </p:sp>
    </p:spTree>
    <p:extLst>
      <p:ext uri="{BB962C8B-B14F-4D97-AF65-F5344CB8AC3E}">
        <p14:creationId xmlns:p14="http://schemas.microsoft.com/office/powerpoint/2010/main" val="3050011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dirty="0"/>
          </a:p>
        </p:txBody>
      </p:sp>
    </p:spTree>
    <p:extLst>
      <p:ext uri="{BB962C8B-B14F-4D97-AF65-F5344CB8AC3E}">
        <p14:creationId xmlns:p14="http://schemas.microsoft.com/office/powerpoint/2010/main" val="142496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20</a:t>
            </a:fld>
            <a:endParaRPr lang="en-US" dirty="0"/>
          </a:p>
        </p:txBody>
      </p:sp>
    </p:spTree>
    <p:extLst>
      <p:ext uri="{BB962C8B-B14F-4D97-AF65-F5344CB8AC3E}">
        <p14:creationId xmlns:p14="http://schemas.microsoft.com/office/powerpoint/2010/main" val="56654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29</a:t>
            </a:fld>
            <a:endParaRPr lang="en-US" dirty="0"/>
          </a:p>
        </p:txBody>
      </p:sp>
    </p:spTree>
    <p:extLst>
      <p:ext uri="{BB962C8B-B14F-4D97-AF65-F5344CB8AC3E}">
        <p14:creationId xmlns:p14="http://schemas.microsoft.com/office/powerpoint/2010/main" val="1316171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3784DB-7883-5244-88A2-E8E7BBEA94AC}"/>
              </a:ext>
            </a:extLst>
          </p:cNvPr>
          <p:cNvPicPr>
            <a:picLocks noChangeAspect="1"/>
          </p:cNvPicPr>
          <p:nvPr userDrawn="1"/>
        </p:nvPicPr>
        <p:blipFill rotWithShape="1">
          <a:blip r:embed="rId2"/>
          <a:srcRect l="25759"/>
          <a:stretch/>
        </p:blipFill>
        <p:spPr>
          <a:xfrm>
            <a:off x="-1" y="-3"/>
            <a:ext cx="12191999" cy="6858003"/>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1"/>
            <a:ext cx="6096000" cy="6857996"/>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4"/>
            <a:ext cx="6096000" cy="6858003"/>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dirty="0"/>
              <a:t>National Dam Safety Program Technical Seminar</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90AA-96A8-C546-B6C2-70A0D623F69E}"/>
              </a:ext>
            </a:extLst>
          </p:cNvPr>
          <p:cNvPicPr>
            <a:picLocks noChangeAspect="1"/>
          </p:cNvPicPr>
          <p:nvPr userDrawn="1"/>
        </p:nvPicPr>
        <p:blipFill rotWithShape="1">
          <a:blip r:embed="rId2"/>
          <a:srcRect/>
          <a:stretch/>
        </p:blipFill>
        <p:spPr>
          <a:xfrm>
            <a:off x="3437" y="-632709"/>
            <a:ext cx="12193595" cy="8129064"/>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5032" y="-632709"/>
            <a:ext cx="12193595" cy="8129063"/>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E2C71-A407-1443-8E3F-D26B87107404}"/>
              </a:ext>
            </a:extLst>
          </p:cNvPr>
          <p:cNvPicPr>
            <a:picLocks noChangeAspect="1"/>
          </p:cNvPicPr>
          <p:nvPr userDrawn="1"/>
        </p:nvPicPr>
        <p:blipFill rotWithShape="1">
          <a:blip r:embed="rId2"/>
          <a:srcRect t="11488" b="1810"/>
          <a:stretch/>
        </p:blipFill>
        <p:spPr>
          <a:xfrm>
            <a:off x="-1" y="0"/>
            <a:ext cx="12192001" cy="6857998"/>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1"/>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National Dam Safety Program Technical Seminar</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a:xfrm>
            <a:off x="6096000" y="6173790"/>
            <a:ext cx="4443413" cy="365125"/>
          </a:xfrm>
        </p:spPr>
        <p:txBody>
          <a:bodyPr/>
          <a:lstStyle/>
          <a:p>
            <a:r>
              <a:rPr lang="en-US" dirty="0"/>
              <a:t>National Dam Safety Program Technical Seminar</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National Dam Safety Program Technical Seminar</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A274D-3608-414D-A6B0-24A592E09885}"/>
              </a:ext>
            </a:extLst>
          </p:cNvPr>
          <p:cNvPicPr>
            <a:picLocks noChangeAspect="1"/>
          </p:cNvPicPr>
          <p:nvPr userDrawn="1"/>
        </p:nvPicPr>
        <p:blipFill rotWithShape="1">
          <a:blip r:embed="rId2"/>
          <a:srcRect l="5387" r="42055"/>
          <a:stretch/>
        </p:blipFill>
        <p:spPr>
          <a:xfrm>
            <a:off x="-1" y="0"/>
            <a:ext cx="6096001" cy="6858000"/>
          </a:xfrm>
          <a:prstGeom prst="rect">
            <a:avLst/>
          </a:prstGeom>
        </p:spPr>
      </p:pic>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dirty="0"/>
              <a:t>National Dam Safety Program Technical Seminar</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A913BF66-4269-4031-9062-2F73B195830D}" type="datetime1">
              <a:rPr lang="en-US" smtClean="0"/>
              <a:t>2/10/2021</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dirty="0"/>
              <a:t>National Dam Safety Program Technical Seminar</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usbr.gov/ssle/damsafety/risk/methodology.html" TargetMode="External"/><Relationship Id="rId2" Type="http://schemas.openxmlformats.org/officeDocument/2006/relationships/image" Target="../media/image68.jp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hyperlink" Target="http://www.publications.usace.army.mil/USACE-Publications/Engineer-Manuals/" TargetMode="External"/><Relationship Id="rId4" Type="http://schemas.openxmlformats.org/officeDocument/2006/relationships/image" Target="../media/image69.jpg"/></Relationships>
</file>

<file path=ppt/slides/_rels/slide55.xml.rels><?xml version="1.0" encoding="UTF-8" standalone="yes"?>
<Relationships xmlns="http://schemas.openxmlformats.org/package/2006/relationships"><Relationship Id="rId3" Type="http://schemas.openxmlformats.org/officeDocument/2006/relationships/hyperlink" Target="http://www.iwr.usace.army.mil/Portals/70/docs/iwrreports/10-R-8.pdf" TargetMode="External"/><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71.png"/><Relationship Id="rId4" Type="http://schemas.openxmlformats.org/officeDocument/2006/relationships/hyperlink" Target="http://www.hse.gov.uk/risk/theory/r2p2.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ltacouncil.ca.gov/dlis/" TargetMode="External"/><Relationship Id="rId7" Type="http://schemas.openxmlformats.org/officeDocument/2006/relationships/image" Target="../media/image9.emf"/><Relationship Id="rId2" Type="http://schemas.openxmlformats.org/officeDocument/2006/relationships/image" Target="../media/image72.jpg"/><Relationship Id="rId1" Type="http://schemas.openxmlformats.org/officeDocument/2006/relationships/slideLayout" Target="../slideLayouts/slideLayout12.xml"/><Relationship Id="rId6" Type="http://schemas.openxmlformats.org/officeDocument/2006/relationships/hyperlink" Target="http://cedb.asce.org/CEDBsearch/record.jsp?dockey=0432079"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8FA-649E-F545-8553-84D07A4410B6}"/>
              </a:ext>
            </a:extLst>
          </p:cNvPr>
          <p:cNvSpPr>
            <a:spLocks noGrp="1"/>
          </p:cNvSpPr>
          <p:nvPr>
            <p:ph type="title"/>
          </p:nvPr>
        </p:nvSpPr>
        <p:spPr>
          <a:xfrm>
            <a:off x="738190" y="2624"/>
            <a:ext cx="10708748" cy="1816925"/>
          </a:xfrm>
        </p:spPr>
        <p:txBody>
          <a:bodyPr/>
          <a:lstStyle/>
          <a:p>
            <a:r>
              <a:rPr lang="en-US" dirty="0"/>
              <a:t>Assessing Flood Risk in the California Delta</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a:xfrm>
            <a:off x="738189" y="1892715"/>
            <a:ext cx="10708748" cy="1148366"/>
          </a:xfrm>
        </p:spPr>
        <p:txBody>
          <a:bodyPr/>
          <a:lstStyle/>
          <a:p>
            <a:r>
              <a:rPr lang="en-US" dirty="0">
                <a:ea typeface="Open Sans" panose="020B0606030504020204" pitchFamily="34" charset="0"/>
                <a:cs typeface="Open Sans" panose="020B0606030504020204" pitchFamily="34" charset="0"/>
              </a:rPr>
              <a:t>National Dam Safety Program Technical Seminar | February 16-18, 2021</a:t>
            </a:r>
          </a:p>
          <a:p>
            <a:endParaRPr lang="en-US" dirty="0"/>
          </a:p>
        </p:txBody>
      </p:sp>
      <p:sp>
        <p:nvSpPr>
          <p:cNvPr id="4" name="Text Placeholder 2">
            <a:extLst>
              <a:ext uri="{FF2B5EF4-FFF2-40B4-BE49-F238E27FC236}">
                <a16:creationId xmlns:a16="http://schemas.microsoft.com/office/drawing/2014/main" id="{DD93226C-4D9C-4040-90E2-7D08AF9CB09D}"/>
              </a:ext>
            </a:extLst>
          </p:cNvPr>
          <p:cNvSpPr txBox="1">
            <a:spLocks/>
          </p:cNvSpPr>
          <p:nvPr/>
        </p:nvSpPr>
        <p:spPr>
          <a:xfrm>
            <a:off x="738189" y="2595480"/>
            <a:ext cx="10708748" cy="1148366"/>
          </a:xfrm>
          <a:prstGeom prst="rect">
            <a:avLst/>
          </a:prstGeom>
        </p:spPr>
        <p:txBody>
          <a:bodyPr vert="horz" lIns="0" tIns="0" rIns="0" bIns="0" rtlCol="0">
            <a:norm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400" b="0" i="0" kern="1200">
                <a:solidFill>
                  <a:schemeClr val="bg1"/>
                </a:solidFill>
                <a:latin typeface="Franklin Gothic Medium" panose="020B0603020102020204" pitchFamily="34" charset="0"/>
                <a:ea typeface="+mn-ea"/>
                <a:cs typeface="Times New Roman" panose="02020603050405020304" pitchFamily="18" charset="0"/>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ea typeface="Open Sans" panose="020B0606030504020204" pitchFamily="34" charset="0"/>
                <a:cs typeface="Open Sans" panose="020B0606030504020204" pitchFamily="34" charset="0"/>
              </a:rPr>
              <a:t>Lawrence H. Roth, PE, GE, ENV SP</a:t>
            </a:r>
          </a:p>
          <a:p>
            <a:r>
              <a:rPr lang="en-US" dirty="0">
                <a:ea typeface="Open Sans" panose="020B0606030504020204" pitchFamily="34" charset="0"/>
                <a:cs typeface="Open Sans" panose="020B0606030504020204" pitchFamily="34" charset="0"/>
              </a:rPr>
              <a:t>Jessica J. Ludy, CFM</a:t>
            </a:r>
          </a:p>
          <a:p>
            <a:endParaRPr lang="en-US" dirty="0"/>
          </a:p>
        </p:txBody>
      </p:sp>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5519-AB16-4C73-82DF-4815878D5445}"/>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Island subsidence</a:t>
            </a:r>
            <a:endParaRPr lang="en-US" dirty="0">
              <a:effectLst/>
            </a:endParaRPr>
          </a:p>
        </p:txBody>
      </p:sp>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a:xfrm>
            <a:off x="6096000" y="6337052"/>
            <a:ext cx="4443413" cy="365125"/>
          </a:xfrm>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Lst>
          </p:cNvPr>
          <p:cNvSpPr>
            <a:spLocks noGrp="1"/>
          </p:cNvSpPr>
          <p:nvPr>
            <p:ph type="sldNum" sz="quarter" idx="13"/>
          </p:nvPr>
        </p:nvSpPr>
        <p:spPr/>
        <p:txBody>
          <a:bodyPr/>
          <a:lstStyle/>
          <a:p>
            <a:fld id="{8FCC257D-A786-9244-9E17-CE618C8B9275}" type="slidenum">
              <a:rPr lang="en-US" smtClean="0"/>
              <a:pPr/>
              <a:t>10</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7" name="Title 4">
            <a:extLst>
              <a:ext uri="{FF2B5EF4-FFF2-40B4-BE49-F238E27FC236}">
                <a16:creationId xmlns:a16="http://schemas.microsoft.com/office/drawing/2014/main" id="{A81D0AA3-0034-4EEC-8241-4A4D7F6E6FC1}"/>
              </a:ext>
              <a:ext uri="{C183D7F6-B498-43B3-948B-1728B52AA6E4}">
                <adec:decorative xmlns:adec="http://schemas.microsoft.com/office/drawing/2017/decorative" val="0"/>
              </a:ext>
            </a:extLst>
          </p:cNvPr>
          <p:cNvSpPr txBox="1">
            <a:spLocks/>
          </p:cNvSpPr>
          <p:nvPr/>
        </p:nvSpPr>
        <p:spPr>
          <a:xfrm>
            <a:off x="6656707" y="897684"/>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Island subsidence</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6656707" y="1669475"/>
            <a:ext cx="5268383"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Extensive deposits of peat and organic soil</a:t>
            </a:r>
          </a:p>
          <a:p>
            <a:r>
              <a:rPr lang="en-US" dirty="0"/>
              <a:t>Subsidence caused by</a:t>
            </a:r>
          </a:p>
          <a:p>
            <a:pPr lvl="1"/>
            <a:r>
              <a:rPr lang="en-US" dirty="0"/>
              <a:t>Oxidation</a:t>
            </a:r>
          </a:p>
          <a:p>
            <a:pPr lvl="1"/>
            <a:r>
              <a:rPr lang="en-US" dirty="0"/>
              <a:t>Compaction</a:t>
            </a:r>
          </a:p>
          <a:p>
            <a:pPr lvl="1"/>
            <a:r>
              <a:rPr lang="en-US" dirty="0"/>
              <a:t>Consolidation</a:t>
            </a:r>
          </a:p>
          <a:p>
            <a:pPr lvl="1"/>
            <a:r>
              <a:rPr lang="en-US" dirty="0"/>
              <a:t>Wind erosion</a:t>
            </a:r>
          </a:p>
        </p:txBody>
      </p:sp>
      <p:pic>
        <p:nvPicPr>
          <p:cNvPr id="9" name="Picture 2" descr="Land Subsidence in the Delta">
            <a:extLst>
              <a:ext uri="{FF2B5EF4-FFF2-40B4-BE49-F238E27FC236}">
                <a16:creationId xmlns:a16="http://schemas.microsoft.com/office/drawing/2014/main" id="{11B4F3B4-F7B2-4667-A8FD-5861B64D5AB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4466" y="82541"/>
            <a:ext cx="5345343" cy="677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00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C1CED5-571A-4BFB-A6B3-B85234931DB5}"/>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E1367069-09CD-419A-9B04-627AF1392D22}"/>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11</a:t>
            </a:fld>
            <a:endParaRPr lang="en-US" dirty="0"/>
          </a:p>
        </p:txBody>
      </p:sp>
      <p:sp>
        <p:nvSpPr>
          <p:cNvPr id="2" name="Title 1">
            <a:extLst>
              <a:ext uri="{FF2B5EF4-FFF2-40B4-BE49-F238E27FC236}">
                <a16:creationId xmlns:a16="http://schemas.microsoft.com/office/drawing/2014/main" id="{28F8357E-EC74-49CD-A875-B37C57504870}"/>
              </a:ext>
              <a:ext uri="{C183D7F6-B498-43B3-948B-1728B52AA6E4}">
                <adec:decorative xmlns:adec="http://schemas.microsoft.com/office/drawing/2017/decorative" val="1"/>
              </a:ext>
            </a:extLst>
          </p:cNvPr>
          <p:cNvSpPr>
            <a:spLocks noGrp="1"/>
          </p:cNvSpPr>
          <p:nvPr>
            <p:ph type="title" idx="4294967295"/>
          </p:nvPr>
        </p:nvSpPr>
        <p:spPr>
          <a:xfrm>
            <a:off x="6557593" y="892924"/>
            <a:ext cx="10715627" cy="743347"/>
          </a:xfrm>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The California Delta</a:t>
            </a:r>
            <a:r>
              <a:rPr lang="en-US" sz="2800" kern="1200" baseline="0" dirty="0">
                <a:solidFill>
                  <a:schemeClr val="tx1"/>
                </a:solidFill>
                <a:effectLst/>
                <a:latin typeface="+mj-lt"/>
                <a:ea typeface="+mj-ea"/>
                <a:cs typeface="+mj-cs"/>
              </a:rPr>
              <a:t> (4)</a:t>
            </a:r>
            <a:endParaRPr lang="en-US" dirty="0">
              <a:effectLst/>
            </a:endParaRPr>
          </a:p>
        </p:txBody>
      </p:sp>
      <p:sp>
        <p:nvSpPr>
          <p:cNvPr id="9" name="Title 4">
            <a:extLst>
              <a:ext uri="{FF2B5EF4-FFF2-40B4-BE49-F238E27FC236}">
                <a16:creationId xmlns:a16="http://schemas.microsoft.com/office/drawing/2014/main" id="{2B98A4A4-A84F-44E0-9321-9BF1244D6AF8}"/>
              </a:ext>
            </a:extLst>
          </p:cNvPr>
          <p:cNvSpPr txBox="1">
            <a:spLocks/>
          </p:cNvSpPr>
          <p:nvPr/>
        </p:nvSpPr>
        <p:spPr>
          <a:xfrm>
            <a:off x="800854" y="897684"/>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The California Delta</a:t>
            </a:r>
          </a:p>
        </p:txBody>
      </p:sp>
      <p:pic>
        <p:nvPicPr>
          <p:cNvPr id="6" name="Picture 10">
            <a:extLst>
              <a:ext uri="{FF2B5EF4-FFF2-40B4-BE49-F238E27FC236}">
                <a16:creationId xmlns:a16="http://schemas.microsoft.com/office/drawing/2014/main" id="{BAABC41B-B003-4FB0-BC69-F707A04C770C}"/>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79" t="2226" r="4478"/>
          <a:stretch/>
        </p:blipFill>
        <p:spPr bwMode="auto">
          <a:xfrm>
            <a:off x="5477152" y="0"/>
            <a:ext cx="6705600" cy="6858000"/>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62EACA6A-187A-4056-A0DD-FE304C9DF8F3}"/>
              </a:ext>
            </a:extLst>
          </p:cNvPr>
          <p:cNvSpPr txBox="1">
            <a:spLocks/>
          </p:cNvSpPr>
          <p:nvPr/>
        </p:nvSpPr>
        <p:spPr>
          <a:xfrm>
            <a:off x="800854" y="1669475"/>
            <a:ext cx="4306855"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Much of the land in the Delta is below sea level</a:t>
            </a:r>
          </a:p>
          <a:p>
            <a:r>
              <a:rPr lang="en-US" dirty="0"/>
              <a:t>Levees function as dams with water against them 24-7-365</a:t>
            </a:r>
          </a:p>
        </p:txBody>
      </p:sp>
    </p:spTree>
    <p:extLst>
      <p:ext uri="{BB962C8B-B14F-4D97-AF65-F5344CB8AC3E}">
        <p14:creationId xmlns:p14="http://schemas.microsoft.com/office/powerpoint/2010/main" val="13642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9E46913-A9D0-4E9B-BCD7-BC8467DB8A25}"/>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85A4785A-E3FC-434B-BFC7-B71F60D3050B}"/>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12</a:t>
            </a:fld>
            <a:endParaRPr lang="en-US" dirty="0"/>
          </a:p>
        </p:txBody>
      </p:sp>
      <p:sp>
        <p:nvSpPr>
          <p:cNvPr id="3" name="Title 2">
            <a:extLst>
              <a:ext uri="{FF2B5EF4-FFF2-40B4-BE49-F238E27FC236}">
                <a16:creationId xmlns:a16="http://schemas.microsoft.com/office/drawing/2014/main" id="{EB5AA1A6-5111-4071-BE02-59612B1F8411}"/>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700" kern="1200" dirty="0">
                <a:solidFill>
                  <a:srgbClr val="000000"/>
                </a:solidFill>
                <a:effectLst/>
                <a:latin typeface="Franklin Gothic Book" panose="020B0503020102020204" pitchFamily="34" charset="0"/>
                <a:ea typeface="+mn-ea"/>
                <a:cs typeface="+mn-cs"/>
              </a:rPr>
              <a:t>California SLR projections (2012) </a:t>
            </a:r>
            <a:endParaRPr lang="en-US" dirty="0">
              <a:effectLst/>
            </a:endParaRPr>
          </a:p>
        </p:txBody>
      </p:sp>
      <p:sp>
        <p:nvSpPr>
          <p:cNvPr id="7" name="Title 2">
            <a:extLst>
              <a:ext uri="{FF2B5EF4-FFF2-40B4-BE49-F238E27FC236}">
                <a16:creationId xmlns:a16="http://schemas.microsoft.com/office/drawing/2014/main" id="{0165FD8E-8512-458C-A700-D51789124680}"/>
              </a:ext>
            </a:extLst>
          </p:cNvPr>
          <p:cNvSpPr txBox="1">
            <a:spLocks/>
          </p:cNvSpPr>
          <p:nvPr/>
        </p:nvSpPr>
        <p:spPr>
          <a:xfrm>
            <a:off x="4967290" y="614365"/>
            <a:ext cx="5081586" cy="743347"/>
          </a:xfrm>
          <a:prstGeom prst="rect">
            <a:avLst/>
          </a:prstGeom>
        </p:spPr>
        <p:txBody>
          <a:bodyPr vert="horz" lIns="91440" tIns="45720" rIns="91440" bIns="45720" rtlCol="0" anchor="ctr">
            <a:normAutofit fontScale="92500"/>
          </a:bodyPr>
          <a:lstStyle>
            <a:lvl1pPr>
              <a:spcBef>
                <a:spcPct val="0"/>
              </a:spcBef>
              <a:buNone/>
              <a:defRPr sz="2800">
                <a:solidFill>
                  <a:srgbClr val="005288"/>
                </a:solidFill>
                <a:latin typeface="+mj-lt"/>
                <a:ea typeface="+mj-ea"/>
                <a:cs typeface="+mj-cs"/>
              </a:defRPr>
            </a:lvl1pPr>
          </a:lstStyle>
          <a:p>
            <a:r>
              <a:rPr lang="en-US" dirty="0"/>
              <a:t>California SLR projections (2012) </a:t>
            </a:r>
          </a:p>
        </p:txBody>
      </p:sp>
      <p:pic>
        <p:nvPicPr>
          <p:cNvPr id="2050" name="Picture 2" descr="California Historical Landmark #974: Golden Gate Bridge">
            <a:extLst>
              <a:ext uri="{FF2B5EF4-FFF2-40B4-BE49-F238E27FC236}">
                <a16:creationId xmlns:a16="http://schemas.microsoft.com/office/drawing/2014/main" id="{12D8F542-AD8A-479B-9055-D6F8B2E24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9525"/>
            <a:ext cx="4762500" cy="68484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BB03A14A-A684-415D-ACCD-CA0BEEF9AA55}"/>
              </a:ext>
            </a:extLst>
          </p:cNvPr>
          <p:cNvSpPr txBox="1">
            <a:spLocks/>
          </p:cNvSpPr>
          <p:nvPr/>
        </p:nvSpPr>
        <p:spPr>
          <a:xfrm>
            <a:off x="4967289" y="1345915"/>
            <a:ext cx="5367336" cy="4106412"/>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SLR projections at the Golden Gate</a:t>
            </a:r>
            <a:endParaRPr lang="en-US" sz="1800" i="1" dirty="0">
              <a:solidFill>
                <a:srgbClr val="005188"/>
              </a:solidFill>
            </a:endParaRPr>
          </a:p>
          <a:p>
            <a:pPr lvl="1"/>
            <a:r>
              <a:rPr lang="en-US" sz="1600" dirty="0"/>
              <a:t>11-24 inches in 2050</a:t>
            </a:r>
          </a:p>
          <a:p>
            <a:pPr lvl="1"/>
            <a:r>
              <a:rPr lang="en-US" sz="1600" dirty="0"/>
              <a:t>55-65 inches in 2100</a:t>
            </a:r>
          </a:p>
          <a:p>
            <a:r>
              <a:rPr lang="en-US" sz="1800" dirty="0"/>
              <a:t>SLR projections in the Delta in 2050</a:t>
            </a:r>
            <a:endParaRPr lang="en-US" sz="1800" i="1" dirty="0">
              <a:solidFill>
                <a:srgbClr val="005188"/>
              </a:solidFill>
            </a:endParaRPr>
          </a:p>
          <a:p>
            <a:pPr lvl="1"/>
            <a:r>
              <a:rPr lang="en-US" sz="1600" dirty="0"/>
              <a:t>About 11 inches in the west Delta</a:t>
            </a:r>
          </a:p>
          <a:p>
            <a:pPr lvl="1"/>
            <a:r>
              <a:rPr lang="en-US" sz="1600" dirty="0"/>
              <a:t>Near zero in Sacramento</a:t>
            </a:r>
          </a:p>
        </p:txBody>
      </p:sp>
      <p:pic>
        <p:nvPicPr>
          <p:cNvPr id="11" name="Large Logo">
            <a:extLst>
              <a:ext uri="{FF2B5EF4-FFF2-40B4-BE49-F238E27FC236}">
                <a16:creationId xmlns:a16="http://schemas.microsoft.com/office/drawing/2014/main" id="{A80CF976-8DE4-4CBA-B2DD-5E812CA0A0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9084"/>
            <a:ext cx="3419856" cy="367233"/>
          </a:xfrm>
          <a:prstGeom prst="rect">
            <a:avLst/>
          </a:prstGeom>
        </p:spPr>
      </p:pic>
      <p:pic>
        <p:nvPicPr>
          <p:cNvPr id="2" name="Picture 1" descr="SLR Predictions at the Golden Gate">
            <a:extLst>
              <a:ext uri="{FF2B5EF4-FFF2-40B4-BE49-F238E27FC236}">
                <a16:creationId xmlns:a16="http://schemas.microsoft.com/office/drawing/2014/main" id="{F1DDF76F-0957-416D-8763-5CE81551066E}"/>
              </a:ext>
            </a:extLst>
          </p:cNvPr>
          <p:cNvPicPr>
            <a:picLocks noChangeAspect="1"/>
          </p:cNvPicPr>
          <p:nvPr/>
        </p:nvPicPr>
        <p:blipFill>
          <a:blip r:embed="rId4"/>
          <a:stretch>
            <a:fillRect/>
          </a:stretch>
        </p:blipFill>
        <p:spPr>
          <a:xfrm>
            <a:off x="6284910" y="3459935"/>
            <a:ext cx="5755123" cy="2651990"/>
          </a:xfrm>
          <a:prstGeom prst="rect">
            <a:avLst/>
          </a:prstGeom>
        </p:spPr>
      </p:pic>
    </p:spTree>
    <p:extLst>
      <p:ext uri="{BB962C8B-B14F-4D97-AF65-F5344CB8AC3E}">
        <p14:creationId xmlns:p14="http://schemas.microsoft.com/office/powerpoint/2010/main" val="1948844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13</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3" name="Title 2">
            <a:extLst>
              <a:ext uri="{FF2B5EF4-FFF2-40B4-BE49-F238E27FC236}">
                <a16:creationId xmlns:a16="http://schemas.microsoft.com/office/drawing/2014/main" id="{2F18AB7A-61A4-4069-8034-26368D62C4F7}"/>
              </a:ext>
              <a:ext uri="{C183D7F6-B498-43B3-948B-1728B52AA6E4}">
                <adec:decorative xmlns:adec="http://schemas.microsoft.com/office/drawing/2017/decorative" val="1"/>
              </a:ext>
            </a:extLst>
          </p:cNvPr>
          <p:cNvSpPr>
            <a:spLocks noGrp="1"/>
          </p:cNvSpPr>
          <p:nvPr>
            <p:ph type="title" idx="4294967295"/>
          </p:nvPr>
        </p:nvSpPr>
        <p:spPr>
          <a:xfrm>
            <a:off x="4804863" y="2040608"/>
            <a:ext cx="10715627" cy="743347"/>
          </a:xfrm>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Levees are critical to the state’s water supply</a:t>
            </a:r>
            <a:endParaRPr lang="en-US" dirty="0">
              <a:effectLst/>
            </a:endParaRPr>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635391" y="1414919"/>
            <a:ext cx="3908904"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Levees are critical to the state’s water supply</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635391" y="2583871"/>
            <a:ext cx="3807304" cy="1784929"/>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Provide path for fresh water across the Delta</a:t>
            </a:r>
          </a:p>
          <a:p>
            <a:r>
              <a:rPr lang="en-US" dirty="0"/>
              <a:t>Westernmost islands impede brackish water from entering the Delta</a:t>
            </a:r>
          </a:p>
        </p:txBody>
      </p:sp>
      <p:pic>
        <p:nvPicPr>
          <p:cNvPr id="2" name="Picture 1" descr="Map of levee locations along the delta">
            <a:extLst>
              <a:ext uri="{FF2B5EF4-FFF2-40B4-BE49-F238E27FC236}">
                <a16:creationId xmlns:a16="http://schemas.microsoft.com/office/drawing/2014/main" id="{578C9CEB-2D66-42DE-91F0-25F213F8153C}"/>
              </a:ext>
            </a:extLst>
          </p:cNvPr>
          <p:cNvPicPr>
            <a:picLocks noChangeAspect="1"/>
          </p:cNvPicPr>
          <p:nvPr/>
        </p:nvPicPr>
        <p:blipFill>
          <a:blip r:embed="rId4"/>
          <a:stretch>
            <a:fillRect/>
          </a:stretch>
        </p:blipFill>
        <p:spPr>
          <a:xfrm>
            <a:off x="4592727" y="967613"/>
            <a:ext cx="7449958" cy="5017443"/>
          </a:xfrm>
          <a:prstGeom prst="rect">
            <a:avLst/>
          </a:prstGeom>
        </p:spPr>
      </p:pic>
    </p:spTree>
    <p:extLst>
      <p:ext uri="{BB962C8B-B14F-4D97-AF65-F5344CB8AC3E}">
        <p14:creationId xmlns:p14="http://schemas.microsoft.com/office/powerpoint/2010/main" val="3775818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a:xfrm>
            <a:off x="6096000" y="6337052"/>
            <a:ext cx="4443413" cy="365125"/>
          </a:xfrm>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14</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2" name="Title 1">
            <a:extLst>
              <a:ext uri="{FF2B5EF4-FFF2-40B4-BE49-F238E27FC236}">
                <a16:creationId xmlns:a16="http://schemas.microsoft.com/office/drawing/2014/main" id="{43EA6D30-5AE0-4662-AFAE-878ECFF392CB}"/>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Delta Seismicity</a:t>
            </a:r>
            <a:endParaRPr lang="en-US" dirty="0">
              <a:effectLst/>
            </a:endParaRPr>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6471937" y="777616"/>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pPr algn="ctr"/>
            <a:r>
              <a:rPr lang="en-US" dirty="0">
                <a:solidFill>
                  <a:srgbClr val="005288"/>
                </a:solidFill>
              </a:rPr>
              <a:t>Delta Seismicity</a:t>
            </a:r>
          </a:p>
        </p:txBody>
      </p:sp>
      <p:pic>
        <p:nvPicPr>
          <p:cNvPr id="3" name="Picture 2" descr="Map of seismicity along the delta">
            <a:extLst>
              <a:ext uri="{FF2B5EF4-FFF2-40B4-BE49-F238E27FC236}">
                <a16:creationId xmlns:a16="http://schemas.microsoft.com/office/drawing/2014/main" id="{08C9821F-6A8F-4F64-9D93-3DCB034F79DC}"/>
              </a:ext>
            </a:extLst>
          </p:cNvPr>
          <p:cNvPicPr>
            <a:picLocks noChangeAspect="1"/>
          </p:cNvPicPr>
          <p:nvPr/>
        </p:nvPicPr>
        <p:blipFill>
          <a:blip r:embed="rId4"/>
          <a:stretch>
            <a:fillRect/>
          </a:stretch>
        </p:blipFill>
        <p:spPr>
          <a:xfrm>
            <a:off x="-78222" y="0"/>
            <a:ext cx="5394827" cy="6858000"/>
          </a:xfrm>
          <a:prstGeom prst="rect">
            <a:avLst/>
          </a:prstGeom>
        </p:spPr>
      </p:pic>
      <p:pic>
        <p:nvPicPr>
          <p:cNvPr id="16" name="Picture 15" descr="Scatter plot of the annual probability of hydraulic failure and the annual probability of seismically induced failure">
            <a:extLst>
              <a:ext uri="{FF2B5EF4-FFF2-40B4-BE49-F238E27FC236}">
                <a16:creationId xmlns:a16="http://schemas.microsoft.com/office/drawing/2014/main" id="{1CB226CE-AD87-41D7-AA08-48C179A489BF}"/>
              </a:ext>
            </a:extLst>
          </p:cNvPr>
          <p:cNvPicPr>
            <a:picLocks noChangeAspect="1"/>
          </p:cNvPicPr>
          <p:nvPr/>
        </p:nvPicPr>
        <p:blipFill>
          <a:blip r:embed="rId5"/>
          <a:stretch>
            <a:fillRect/>
          </a:stretch>
        </p:blipFill>
        <p:spPr>
          <a:xfrm>
            <a:off x="5880994" y="1235691"/>
            <a:ext cx="6015441" cy="5565856"/>
          </a:xfrm>
          <a:prstGeom prst="rect">
            <a:avLst/>
          </a:prstGeom>
        </p:spPr>
      </p:pic>
    </p:spTree>
    <p:extLst>
      <p:ext uri="{BB962C8B-B14F-4D97-AF65-F5344CB8AC3E}">
        <p14:creationId xmlns:p14="http://schemas.microsoft.com/office/powerpoint/2010/main" val="2062976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15</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2" name="Title 1">
            <a:extLst>
              <a:ext uri="{FF2B5EF4-FFF2-40B4-BE49-F238E27FC236}">
                <a16:creationId xmlns:a16="http://schemas.microsoft.com/office/drawing/2014/main" id="{7A121441-BE3C-42CF-87A5-2E7388380C5C}"/>
              </a:ext>
              <a:ext uri="{C183D7F6-B498-43B3-948B-1728B52AA6E4}">
                <adec:decorative xmlns:adec="http://schemas.microsoft.com/office/drawing/2017/decorative" val="1"/>
              </a:ext>
            </a:extLst>
          </p:cNvPr>
          <p:cNvSpPr>
            <a:spLocks noGrp="1"/>
          </p:cNvSpPr>
          <p:nvPr>
            <p:ph type="title" idx="4294967295"/>
          </p:nvPr>
        </p:nvSpPr>
        <p:spPr>
          <a:xfrm>
            <a:off x="7315200" y="2343548"/>
            <a:ext cx="4988361" cy="743347"/>
          </a:xfrm>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Delta flood hazard (2017)</a:t>
            </a:r>
            <a:endParaRPr lang="en-US" dirty="0">
              <a:effectLst/>
            </a:endParaRPr>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635391" y="463578"/>
            <a:ext cx="5783882"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Delta flood hazard (2017)</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635390" y="1189191"/>
            <a:ext cx="6264173" cy="1784929"/>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Many islands have &lt; 1 in 50-year level of protection</a:t>
            </a:r>
          </a:p>
          <a:p>
            <a:r>
              <a:rPr lang="en-US" sz="2000" dirty="0"/>
              <a:t>Islands face ongoing threats</a:t>
            </a:r>
          </a:p>
          <a:p>
            <a:pPr lvl="1"/>
            <a:r>
              <a:rPr lang="en-US" sz="1800" dirty="0"/>
              <a:t>Earthquakes</a:t>
            </a:r>
          </a:p>
          <a:p>
            <a:pPr lvl="1"/>
            <a:r>
              <a:rPr lang="en-US" sz="1800" dirty="0"/>
              <a:t>Subsidence</a:t>
            </a:r>
          </a:p>
          <a:p>
            <a:pPr lvl="1"/>
            <a:r>
              <a:rPr lang="en-US" sz="1800" dirty="0"/>
              <a:t>Sea level rise</a:t>
            </a:r>
          </a:p>
          <a:p>
            <a:pPr lvl="1"/>
            <a:r>
              <a:rPr lang="en-US" sz="1800" dirty="0"/>
              <a:t>Climate-change driven changes in hydrology</a:t>
            </a:r>
          </a:p>
          <a:p>
            <a:r>
              <a:rPr lang="en-US" sz="2000" dirty="0"/>
              <a:t>$1-3 billion estimated cost to fix</a:t>
            </a:r>
          </a:p>
          <a:p>
            <a:r>
              <a:rPr lang="en-US" sz="2000" dirty="0"/>
              <a:t>$20-30 million per year current spending from state funds</a:t>
            </a:r>
          </a:p>
        </p:txBody>
      </p:sp>
      <p:sp>
        <p:nvSpPr>
          <p:cNvPr id="12" name="Text Placeholder 2">
            <a:extLst>
              <a:ext uri="{FF2B5EF4-FFF2-40B4-BE49-F238E27FC236}">
                <a16:creationId xmlns:a16="http://schemas.microsoft.com/office/drawing/2014/main" id="{B7814489-A99A-4807-91FC-5DFACF0FF090}"/>
              </a:ext>
            </a:extLst>
          </p:cNvPr>
          <p:cNvSpPr txBox="1">
            <a:spLocks/>
          </p:cNvSpPr>
          <p:nvPr/>
        </p:nvSpPr>
        <p:spPr>
          <a:xfrm>
            <a:off x="766617" y="5007551"/>
            <a:ext cx="5652656" cy="827507"/>
          </a:xfrm>
          <a:prstGeom prst="rect">
            <a:avLst/>
          </a:prstGeom>
          <a:solidFill>
            <a:srgbClr val="5A5B5D"/>
          </a:solidFill>
          <a:ln>
            <a:noFill/>
          </a:ln>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rPr>
              <a:t>Need to prioritize spending – even if we had the money, required work cannot be done at once</a:t>
            </a:r>
          </a:p>
        </p:txBody>
      </p:sp>
      <p:pic>
        <p:nvPicPr>
          <p:cNvPr id="9" name="Picture 8" descr="map of the probability of flooding along the delta">
            <a:extLst>
              <a:ext uri="{FF2B5EF4-FFF2-40B4-BE49-F238E27FC236}">
                <a16:creationId xmlns:a16="http://schemas.microsoft.com/office/drawing/2014/main" id="{19AF664F-88D6-4394-AAED-777FB9EED035}"/>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991931" y="0"/>
            <a:ext cx="5181600" cy="6892636"/>
          </a:xfrm>
          <a:prstGeom prst="rect">
            <a:avLst/>
          </a:prstGeom>
          <a:noFill/>
          <a:ln>
            <a:noFill/>
          </a:ln>
        </p:spPr>
      </p:pic>
    </p:spTree>
    <p:extLst>
      <p:ext uri="{BB962C8B-B14F-4D97-AF65-F5344CB8AC3E}">
        <p14:creationId xmlns:p14="http://schemas.microsoft.com/office/powerpoint/2010/main" val="4030286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533D-2825-47CB-92DF-FDEBF1043F7F}"/>
              </a:ext>
            </a:extLst>
          </p:cNvPr>
          <p:cNvSpPr>
            <a:spLocks noGrp="1"/>
          </p:cNvSpPr>
          <p:nvPr>
            <p:ph type="title"/>
          </p:nvPr>
        </p:nvSpPr>
        <p:spPr>
          <a:xfrm>
            <a:off x="738190" y="2579484"/>
            <a:ext cx="3649084" cy="743347"/>
          </a:xfrm>
        </p:spPr>
        <p:txBody>
          <a:bodyPr>
            <a:normAutofit fontScale="90000"/>
          </a:bodyPr>
          <a:lstStyle/>
          <a:p>
            <a:r>
              <a:rPr lang="en-US" dirty="0"/>
              <a:t>Level of Protection</a:t>
            </a:r>
          </a:p>
        </p:txBody>
      </p:sp>
      <p:pic>
        <p:nvPicPr>
          <p:cNvPr id="3" name="Picture 2">
            <a:extLst>
              <a:ext uri="{FF2B5EF4-FFF2-40B4-BE49-F238E27FC236}">
                <a16:creationId xmlns:a16="http://schemas.microsoft.com/office/drawing/2014/main" id="{409EF1AD-B591-410F-9D33-7DF18ACCD53E}"/>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21" r="7366"/>
          <a:stretch/>
        </p:blipFill>
        <p:spPr bwMode="auto">
          <a:xfrm>
            <a:off x="4582567" y="0"/>
            <a:ext cx="76740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58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34836-A290-4F1E-A6C9-8B861DFA449D}"/>
              </a:ext>
            </a:extLst>
          </p:cNvPr>
          <p:cNvSpPr>
            <a:spLocks noGrp="1"/>
          </p:cNvSpPr>
          <p:nvPr>
            <p:ph type="title"/>
          </p:nvPr>
        </p:nvSpPr>
        <p:spPr/>
        <p:txBody>
          <a:bodyPr/>
          <a:lstStyle/>
          <a:p>
            <a:r>
              <a:rPr lang="en-US" dirty="0"/>
              <a:t>There are two types of levees</a:t>
            </a:r>
          </a:p>
        </p:txBody>
      </p:sp>
      <p:sp>
        <p:nvSpPr>
          <p:cNvPr id="2" name="Content Placeholder 1">
            <a:extLst>
              <a:ext uri="{FF2B5EF4-FFF2-40B4-BE49-F238E27FC236}">
                <a16:creationId xmlns:a16="http://schemas.microsoft.com/office/drawing/2014/main" id="{85220DAC-6476-4E40-A46C-31CE232B4A4F}"/>
              </a:ext>
            </a:extLst>
          </p:cNvPr>
          <p:cNvSpPr>
            <a:spLocks noGrp="1"/>
          </p:cNvSpPr>
          <p:nvPr>
            <p:ph idx="1"/>
          </p:nvPr>
        </p:nvSpPr>
        <p:spPr/>
        <p:txBody>
          <a:bodyPr/>
          <a:lstStyle/>
          <a:p>
            <a:r>
              <a:rPr lang="en-US" dirty="0"/>
              <a:t>Those that </a:t>
            </a:r>
            <a:r>
              <a:rPr lang="en-US" u="sng" dirty="0"/>
              <a:t>have been</a:t>
            </a:r>
            <a:r>
              <a:rPr lang="en-US" dirty="0"/>
              <a:t> overtopped by floodwaters</a:t>
            </a:r>
          </a:p>
          <a:p>
            <a:r>
              <a:rPr lang="en-US" dirty="0"/>
              <a:t>Those that </a:t>
            </a:r>
            <a:r>
              <a:rPr lang="en-US" u="sng" dirty="0"/>
              <a:t>will be</a:t>
            </a:r>
            <a:r>
              <a:rPr lang="en-US" dirty="0"/>
              <a:t> overtopped by floodwaters</a:t>
            </a:r>
          </a:p>
        </p:txBody>
      </p:sp>
      <p:sp>
        <p:nvSpPr>
          <p:cNvPr id="4" name="Slide Number Placeholder 3">
            <a:extLst>
              <a:ext uri="{FF2B5EF4-FFF2-40B4-BE49-F238E27FC236}">
                <a16:creationId xmlns:a16="http://schemas.microsoft.com/office/drawing/2014/main" id="{4CAE5FEA-D856-4360-8696-564AD50AF3B2}"/>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17</a:t>
            </a:fld>
            <a:endParaRPr lang="en-US" dirty="0"/>
          </a:p>
        </p:txBody>
      </p:sp>
      <p:sp>
        <p:nvSpPr>
          <p:cNvPr id="7" name="Text Placeholder 2">
            <a:extLst>
              <a:ext uri="{FF2B5EF4-FFF2-40B4-BE49-F238E27FC236}">
                <a16:creationId xmlns:a16="http://schemas.microsoft.com/office/drawing/2014/main" id="{0D192B19-5EFB-4E5D-BC05-E159C2AE79BE}"/>
              </a:ext>
            </a:extLst>
          </p:cNvPr>
          <p:cNvSpPr txBox="1">
            <a:spLocks/>
          </p:cNvSpPr>
          <p:nvPr/>
        </p:nvSpPr>
        <p:spPr>
          <a:xfrm>
            <a:off x="738189" y="3446439"/>
            <a:ext cx="5652656" cy="827507"/>
          </a:xfrm>
          <a:prstGeom prst="rect">
            <a:avLst/>
          </a:prstGeom>
          <a:solidFill>
            <a:srgbClr val="5A5B5D"/>
          </a:solidFill>
          <a:ln>
            <a:noFill/>
          </a:ln>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dirty="0">
                <a:solidFill>
                  <a:schemeClr val="bg1"/>
                </a:solidFill>
              </a:rPr>
              <a:t>If there are consequences from flooding, then the </a:t>
            </a:r>
            <a:r>
              <a:rPr lang="en-US" sz="2000" b="1" u="sng" dirty="0">
                <a:solidFill>
                  <a:schemeClr val="bg1"/>
                </a:solidFill>
              </a:rPr>
              <a:t>risk</a:t>
            </a:r>
            <a:r>
              <a:rPr lang="en-US" sz="2000" b="1" dirty="0">
                <a:solidFill>
                  <a:schemeClr val="bg1"/>
                </a:solidFill>
              </a:rPr>
              <a:t> is real.</a:t>
            </a:r>
          </a:p>
        </p:txBody>
      </p:sp>
      <p:sp>
        <p:nvSpPr>
          <p:cNvPr id="6" name="TextBox 5">
            <a:extLst>
              <a:ext uri="{FF2B5EF4-FFF2-40B4-BE49-F238E27FC236}">
                <a16:creationId xmlns:a16="http://schemas.microsoft.com/office/drawing/2014/main" id="{DD4FD61E-BA8F-48CF-BF22-D55F3AE183DB}"/>
              </a:ext>
            </a:extLst>
          </p:cNvPr>
          <p:cNvSpPr txBox="1"/>
          <p:nvPr/>
        </p:nvSpPr>
        <p:spPr>
          <a:xfrm>
            <a:off x="7712746" y="4723186"/>
            <a:ext cx="3163893" cy="584775"/>
          </a:xfrm>
          <a:prstGeom prst="rect">
            <a:avLst/>
          </a:prstGeom>
          <a:noFill/>
        </p:spPr>
        <p:txBody>
          <a:bodyPr wrap="square" rtlCol="0">
            <a:spAutoFit/>
          </a:bodyPr>
          <a:lstStyle/>
          <a:p>
            <a:pPr algn="ctr"/>
            <a:r>
              <a:rPr lang="en-US" sz="1600" b="1" dirty="0">
                <a:solidFill>
                  <a:srgbClr val="005288"/>
                </a:solidFill>
              </a:rPr>
              <a:t>William Hammond Hall, 1895</a:t>
            </a:r>
          </a:p>
          <a:p>
            <a:pPr algn="ctr"/>
            <a:r>
              <a:rPr lang="en-US" sz="1600" b="1" dirty="0">
                <a:solidFill>
                  <a:srgbClr val="005288"/>
                </a:solidFill>
              </a:rPr>
              <a:t>California’s first State Engineer</a:t>
            </a:r>
          </a:p>
        </p:txBody>
      </p:sp>
      <p:pic>
        <p:nvPicPr>
          <p:cNvPr id="5" name="Picture 4">
            <a:extLst>
              <a:ext uri="{FF2B5EF4-FFF2-40B4-BE49-F238E27FC236}">
                <a16:creationId xmlns:a16="http://schemas.microsoft.com/office/drawing/2014/main" id="{23B61497-ADC5-41BE-9FB2-A2529E036CF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46284" y="1644618"/>
            <a:ext cx="2496817" cy="3062536"/>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8" name="Large Logo">
            <a:extLst>
              <a:ext uri="{FF2B5EF4-FFF2-40B4-BE49-F238E27FC236}">
                <a16:creationId xmlns:a16="http://schemas.microsoft.com/office/drawing/2014/main" id="{B4A4DDE8-FD0D-4E69-88E4-B0F0AA6714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384350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65307-FA32-481E-9C33-7F93737021D7}"/>
              </a:ext>
            </a:extLst>
          </p:cNvPr>
          <p:cNvSpPr>
            <a:spLocks noGrp="1"/>
          </p:cNvSpPr>
          <p:nvPr>
            <p:ph type="title"/>
          </p:nvPr>
        </p:nvSpPr>
        <p:spPr/>
        <p:txBody>
          <a:bodyPr/>
          <a:lstStyle/>
          <a:p>
            <a:r>
              <a:rPr lang="en-US" dirty="0"/>
              <a:t>Current guidance</a:t>
            </a:r>
          </a:p>
        </p:txBody>
      </p:sp>
      <p:sp>
        <p:nvSpPr>
          <p:cNvPr id="2" name="Content Placeholder 1">
            <a:extLst>
              <a:ext uri="{FF2B5EF4-FFF2-40B4-BE49-F238E27FC236}">
                <a16:creationId xmlns:a16="http://schemas.microsoft.com/office/drawing/2014/main" id="{95344101-4CA0-4ACD-BAA8-2009233CF482}"/>
              </a:ext>
            </a:extLst>
          </p:cNvPr>
          <p:cNvSpPr>
            <a:spLocks noGrp="1"/>
          </p:cNvSpPr>
          <p:nvPr>
            <p:ph idx="1"/>
          </p:nvPr>
        </p:nvSpPr>
        <p:spPr/>
        <p:txBody>
          <a:bodyPr/>
          <a:lstStyle/>
          <a:p>
            <a:r>
              <a:rPr lang="en-US" dirty="0"/>
              <a:t>One percent Annual Exceedance Probability (AEP) – NFIP (44CFR 65.10)</a:t>
            </a:r>
          </a:p>
          <a:p>
            <a:r>
              <a:rPr lang="en-US" dirty="0"/>
              <a:t>“100-year” level of protection (LOP)</a:t>
            </a:r>
          </a:p>
          <a:p>
            <a:r>
              <a:rPr lang="en-US" dirty="0"/>
              <a:t>In general, the basis for certification and FEMA accreditation</a:t>
            </a:r>
          </a:p>
        </p:txBody>
      </p:sp>
      <p:sp>
        <p:nvSpPr>
          <p:cNvPr id="4" name="Slide Number Placeholder 3">
            <a:extLst>
              <a:ext uri="{FF2B5EF4-FFF2-40B4-BE49-F238E27FC236}">
                <a16:creationId xmlns:a16="http://schemas.microsoft.com/office/drawing/2014/main" id="{155AA371-F4CC-4A40-ADCA-59AA0DA9E8F4}"/>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18</a:t>
            </a:fld>
            <a:endParaRPr lang="en-US" dirty="0"/>
          </a:p>
        </p:txBody>
      </p:sp>
      <p:pic>
        <p:nvPicPr>
          <p:cNvPr id="5" name="Picture 2" descr="Diagram of Levee along 100 year flood zone">
            <a:extLst>
              <a:ext uri="{FF2B5EF4-FFF2-40B4-BE49-F238E27FC236}">
                <a16:creationId xmlns:a16="http://schemas.microsoft.com/office/drawing/2014/main" id="{0782B188-193E-457D-8C54-EEFAF309F211}"/>
              </a:ext>
              <a:ext uri="{C183D7F6-B498-43B3-948B-1728B52AA6E4}">
                <adec:decorative xmlns:adec="http://schemas.microsoft.com/office/drawing/2017/decorative" val="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55" t="9808" r="1892" b="15162"/>
          <a:stretch/>
        </p:blipFill>
        <p:spPr bwMode="auto">
          <a:xfrm>
            <a:off x="0" y="3974546"/>
            <a:ext cx="12192000" cy="2883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Large Logo">
            <a:extLst>
              <a:ext uri="{FF2B5EF4-FFF2-40B4-BE49-F238E27FC236}">
                <a16:creationId xmlns:a16="http://schemas.microsoft.com/office/drawing/2014/main" id="{77EB1526-B243-44AA-B854-E3BA6DF178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141079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392A-D8DF-49D5-B637-6BDEC219FA7D}"/>
              </a:ext>
              <a:ext uri="{C183D7F6-B498-43B3-948B-1728B52AA6E4}">
                <adec:decorative xmlns:adec="http://schemas.microsoft.com/office/drawing/2017/decorative" val="1"/>
              </a:ext>
            </a:extLst>
          </p:cNvPr>
          <p:cNvSpPr>
            <a:spLocks noGrp="1"/>
          </p:cNvSpPr>
          <p:nvPr>
            <p:ph type="title" idx="4294967295"/>
          </p:nvPr>
        </p:nvSpPr>
        <p:spPr>
          <a:xfrm>
            <a:off x="6096000" y="824113"/>
            <a:ext cx="4098506" cy="743347"/>
          </a:xfrm>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Limitations of the LOP approach </a:t>
            </a:r>
            <a:endParaRPr lang="en-US" dirty="0">
              <a:effectLst/>
            </a:endParaRPr>
          </a:p>
        </p:txBody>
      </p:sp>
      <p:sp>
        <p:nvSpPr>
          <p:cNvPr id="4" name="Footer Placeholder 3">
            <a:extLst>
              <a:ext uri="{FF2B5EF4-FFF2-40B4-BE49-F238E27FC236}">
                <a16:creationId xmlns:a16="http://schemas.microsoft.com/office/drawing/2014/main" id="{3D9AA8BE-F420-4987-B36F-2E3F1999F5CA}"/>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016242ED-C300-40D0-8344-E6772DEE3638}"/>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19</a:t>
            </a:fld>
            <a:endParaRPr lang="en-US" dirty="0"/>
          </a:p>
        </p:txBody>
      </p:sp>
      <p:pic>
        <p:nvPicPr>
          <p:cNvPr id="6" name="Picture 2">
            <a:extLst>
              <a:ext uri="{FF2B5EF4-FFF2-40B4-BE49-F238E27FC236}">
                <a16:creationId xmlns:a16="http://schemas.microsoft.com/office/drawing/2014/main" id="{2D74509B-61BD-4738-B887-AAA8803D2BF7}"/>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6" r="14003"/>
          <a:stretch/>
        </p:blipFill>
        <p:spPr bwMode="auto">
          <a:xfrm>
            <a:off x="5514103" y="0"/>
            <a:ext cx="6677891" cy="6859538"/>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848D6549-695F-4519-9174-AB79920D998C}"/>
              </a:ext>
            </a:extLst>
          </p:cNvPr>
          <p:cNvSpPr txBox="1">
            <a:spLocks/>
          </p:cNvSpPr>
          <p:nvPr/>
        </p:nvSpPr>
        <p:spPr>
          <a:xfrm>
            <a:off x="635391" y="454339"/>
            <a:ext cx="3908904"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Limitations of the LOP approach </a:t>
            </a:r>
          </a:p>
        </p:txBody>
      </p:sp>
      <p:sp>
        <p:nvSpPr>
          <p:cNvPr id="8" name="Content Placeholder 3">
            <a:extLst>
              <a:ext uri="{FF2B5EF4-FFF2-40B4-BE49-F238E27FC236}">
                <a16:creationId xmlns:a16="http://schemas.microsoft.com/office/drawing/2014/main" id="{3F96FC7D-F3E5-4DAD-BC17-91E89851AF93}"/>
              </a:ext>
            </a:extLst>
          </p:cNvPr>
          <p:cNvSpPr txBox="1">
            <a:spLocks/>
          </p:cNvSpPr>
          <p:nvPr/>
        </p:nvSpPr>
        <p:spPr>
          <a:xfrm>
            <a:off x="635390" y="1623291"/>
            <a:ext cx="4453845" cy="1784929"/>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Focus is on the hazard</a:t>
            </a:r>
          </a:p>
          <a:p>
            <a:r>
              <a:rPr lang="en-US" dirty="0"/>
              <a:t>Does not account for consequences</a:t>
            </a:r>
          </a:p>
          <a:p>
            <a:r>
              <a:rPr lang="en-US" dirty="0"/>
              <a:t>Implies risk can be eliminated</a:t>
            </a:r>
          </a:p>
          <a:p>
            <a:r>
              <a:rPr lang="en-US" dirty="0"/>
              <a:t>Favors structural solutions</a:t>
            </a:r>
          </a:p>
          <a:p>
            <a:r>
              <a:rPr lang="en-US" dirty="0"/>
              <a:t>Hard to measure</a:t>
            </a:r>
          </a:p>
          <a:p>
            <a:pPr lvl="1"/>
            <a:r>
              <a:rPr lang="en-US" dirty="0"/>
              <a:t>Risk reduction</a:t>
            </a:r>
          </a:p>
          <a:p>
            <a:pPr lvl="1"/>
            <a:r>
              <a:rPr lang="en-US" dirty="0"/>
              <a:t>Cost-effectiveness</a:t>
            </a:r>
          </a:p>
        </p:txBody>
      </p:sp>
    </p:spTree>
    <p:extLst>
      <p:ext uri="{BB962C8B-B14F-4D97-AF65-F5344CB8AC3E}">
        <p14:creationId xmlns:p14="http://schemas.microsoft.com/office/powerpoint/2010/main" val="282292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A00669-ED69-49F7-8466-513C85AB2E9D}"/>
              </a:ext>
            </a:extLst>
          </p:cNvPr>
          <p:cNvSpPr>
            <a:spLocks noGrp="1"/>
          </p:cNvSpPr>
          <p:nvPr>
            <p:ph type="title"/>
          </p:nvPr>
        </p:nvSpPr>
        <p:spPr/>
        <p:txBody>
          <a:bodyPr/>
          <a:lstStyle/>
          <a:p>
            <a:r>
              <a:rPr lang="en-US" dirty="0"/>
              <a:t>California’s Delta Stewardship Council</a:t>
            </a:r>
          </a:p>
        </p:txBody>
      </p:sp>
      <p:sp>
        <p:nvSpPr>
          <p:cNvPr id="2" name="Content Placeholder 1">
            <a:extLst>
              <a:ext uri="{FF2B5EF4-FFF2-40B4-BE49-F238E27FC236}">
                <a16:creationId xmlns:a16="http://schemas.microsoft.com/office/drawing/2014/main" id="{737BCA7D-2E57-4877-A471-4AD38D7A486C}"/>
              </a:ext>
            </a:extLst>
          </p:cNvPr>
          <p:cNvSpPr>
            <a:spLocks noGrp="1"/>
          </p:cNvSpPr>
          <p:nvPr>
            <p:ph idx="1"/>
          </p:nvPr>
        </p:nvSpPr>
        <p:spPr>
          <a:xfrm>
            <a:off x="738190" y="1524000"/>
            <a:ext cx="8230320" cy="4106412"/>
          </a:xfrm>
        </p:spPr>
        <p:txBody>
          <a:bodyPr/>
          <a:lstStyle/>
          <a:p>
            <a:r>
              <a:rPr lang="en-US" dirty="0"/>
              <a:t>State agency created in 2009 by the Delta Reform Act</a:t>
            </a:r>
          </a:p>
          <a:p>
            <a:r>
              <a:rPr lang="en-US" dirty="0"/>
              <a:t>Mission is to advance the state’s coequal goals for the Delta</a:t>
            </a:r>
          </a:p>
          <a:p>
            <a:pPr lvl="1"/>
            <a:r>
              <a:rPr lang="en-US" dirty="0"/>
              <a:t>Provide a more reliable statewide water supply</a:t>
            </a:r>
          </a:p>
          <a:p>
            <a:pPr lvl="1"/>
            <a:r>
              <a:rPr lang="en-US" dirty="0"/>
              <a:t>Protect, restore, and enhance the Delta ecosystem</a:t>
            </a:r>
          </a:p>
          <a:p>
            <a:pPr lvl="1"/>
            <a:r>
              <a:rPr lang="en-US" dirty="0"/>
              <a:t>Achieved while protecting the Delta as an evolving place</a:t>
            </a:r>
          </a:p>
          <a:p>
            <a:r>
              <a:rPr lang="en-US" dirty="0"/>
              <a:t>The </a:t>
            </a:r>
            <a:r>
              <a:rPr lang="en-US" i="1" dirty="0"/>
              <a:t>Delta Plan </a:t>
            </a:r>
            <a:r>
              <a:rPr lang="en-US" dirty="0"/>
              <a:t>is</a:t>
            </a:r>
            <a:r>
              <a:rPr lang="en-US" i="1" dirty="0"/>
              <a:t> </a:t>
            </a:r>
            <a:r>
              <a:rPr lang="en-US" dirty="0"/>
              <a:t>an</a:t>
            </a:r>
            <a:r>
              <a:rPr lang="en-US" i="1" dirty="0"/>
              <a:t> </a:t>
            </a:r>
            <a:r>
              <a:rPr lang="en-US" b="0" i="0" dirty="0">
                <a:solidFill>
                  <a:srgbClr val="333333"/>
                </a:solidFill>
                <a:effectLst/>
                <a:latin typeface="Open Sans"/>
              </a:rPr>
              <a:t>enforceable, sustainable management plan</a:t>
            </a:r>
            <a:endParaRPr lang="en-US" i="1" dirty="0"/>
          </a:p>
          <a:p>
            <a:pPr lvl="1"/>
            <a:endParaRPr lang="en-US" dirty="0"/>
          </a:p>
        </p:txBody>
      </p:sp>
      <p:sp>
        <p:nvSpPr>
          <p:cNvPr id="5" name="Text Placeholder 2">
            <a:extLst>
              <a:ext uri="{FF2B5EF4-FFF2-40B4-BE49-F238E27FC236}">
                <a16:creationId xmlns:a16="http://schemas.microsoft.com/office/drawing/2014/main" id="{D46756D0-3240-49A8-B116-C7AC14A0A745}"/>
              </a:ext>
            </a:extLst>
          </p:cNvPr>
          <p:cNvSpPr txBox="1">
            <a:spLocks/>
          </p:cNvSpPr>
          <p:nvPr/>
        </p:nvSpPr>
        <p:spPr>
          <a:xfrm>
            <a:off x="863273" y="4831794"/>
            <a:ext cx="7708072" cy="783918"/>
          </a:xfrm>
          <a:prstGeom prst="rect">
            <a:avLst/>
          </a:prstGeom>
          <a:solidFill>
            <a:schemeClr val="accent2"/>
          </a:solidFill>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chemeClr val="bg1"/>
                </a:solidFill>
              </a:rPr>
              <a:t>Recommend priorities for state investments in Delta levees to reduce flood risk and advance the coequal goals</a:t>
            </a:r>
          </a:p>
        </p:txBody>
      </p:sp>
      <p:pic>
        <p:nvPicPr>
          <p:cNvPr id="6" name="Picture 5">
            <a:extLst>
              <a:ext uri="{FF2B5EF4-FFF2-40B4-BE49-F238E27FC236}">
                <a16:creationId xmlns:a16="http://schemas.microsoft.com/office/drawing/2014/main" id="{05986EB3-12BC-4098-AACC-0C35C7F2D19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5055" y="1539301"/>
            <a:ext cx="2614860" cy="3383681"/>
          </a:xfrm>
          <a:prstGeom prst="rect">
            <a:avLst/>
          </a:prstGeom>
          <a:noFill/>
          <a:ln w="19050">
            <a:solidFill>
              <a:srgbClr val="005188"/>
            </a:solidFill>
            <a:miter lim="800000"/>
            <a:headEnd/>
            <a:tailEnd/>
          </a:ln>
          <a:effectLst/>
        </p:spPr>
      </p:pic>
      <p:pic>
        <p:nvPicPr>
          <p:cNvPr id="7" name="Large Logo">
            <a:extLst>
              <a:ext uri="{FF2B5EF4-FFF2-40B4-BE49-F238E27FC236}">
                <a16:creationId xmlns:a16="http://schemas.microsoft.com/office/drawing/2014/main" id="{7E352ABC-2B05-4ED4-B678-2B32D039E2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4" name="Slide Number Placeholder 3">
            <a:extLst>
              <a:ext uri="{FF2B5EF4-FFF2-40B4-BE49-F238E27FC236}">
                <a16:creationId xmlns:a16="http://schemas.microsoft.com/office/drawing/2014/main" id="{29E142B6-1978-4752-8A35-F9D2CEA0179F}"/>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dirty="0"/>
          </a:p>
        </p:txBody>
      </p:sp>
    </p:spTree>
    <p:extLst>
      <p:ext uri="{BB962C8B-B14F-4D97-AF65-F5344CB8AC3E}">
        <p14:creationId xmlns:p14="http://schemas.microsoft.com/office/powerpoint/2010/main" val="4184398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F167B7E3-51C2-47E1-B065-54CF6D724BB5}"/>
              </a:ext>
            </a:extLst>
          </p:cNvPr>
          <p:cNvSpPr>
            <a:spLocks noGrp="1"/>
          </p:cNvSpPr>
          <p:nvPr>
            <p:ph type="body" sz="quarter" idx="10"/>
          </p:nvPr>
        </p:nvSpPr>
        <p:spPr>
          <a:xfrm>
            <a:off x="2059804" y="2785345"/>
            <a:ext cx="8064000" cy="925995"/>
          </a:xfrm>
          <a:solidFill>
            <a:srgbClr val="5A5B5D"/>
          </a:solidFill>
        </p:spPr>
        <p:txBody>
          <a:bodyPr/>
          <a:lstStyle/>
          <a:p>
            <a:pPr algn="ctr">
              <a:spcBef>
                <a:spcPts val="400"/>
              </a:spcBef>
              <a:spcAft>
                <a:spcPts val="400"/>
              </a:spcAft>
            </a:pPr>
            <a:r>
              <a:rPr lang="en-US" sz="2000" b="1" i="0" dirty="0">
                <a:solidFill>
                  <a:schemeClr val="bg1"/>
                </a:solidFill>
              </a:rPr>
              <a:t>How should we decide which levee should be fixed first? </a:t>
            </a:r>
          </a:p>
          <a:p>
            <a:pPr algn="ctr">
              <a:spcBef>
                <a:spcPts val="400"/>
              </a:spcBef>
              <a:spcAft>
                <a:spcPts val="400"/>
              </a:spcAft>
            </a:pPr>
            <a:r>
              <a:rPr lang="en-US" sz="2000" b="1" i="0" dirty="0">
                <a:solidFill>
                  <a:schemeClr val="bg1"/>
                </a:solidFill>
              </a:rPr>
              <a:t>How do we measure the cost-effectiveness of our decisions?</a:t>
            </a:r>
          </a:p>
        </p:txBody>
      </p:sp>
      <p:sp>
        <p:nvSpPr>
          <p:cNvPr id="3" name="Title 2">
            <a:extLst>
              <a:ext uri="{FF2B5EF4-FFF2-40B4-BE49-F238E27FC236}">
                <a16:creationId xmlns:a16="http://schemas.microsoft.com/office/drawing/2014/main" id="{71349102-6845-4784-B628-16CA3FB082B3}"/>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Making Decisions</a:t>
            </a:r>
          </a:p>
        </p:txBody>
      </p:sp>
      <p:pic>
        <p:nvPicPr>
          <p:cNvPr id="12" name="Picture 11" descr="Agricultural Land">
            <a:extLst>
              <a:ext uri="{FF2B5EF4-FFF2-40B4-BE49-F238E27FC236}">
                <a16:creationId xmlns:a16="http://schemas.microsoft.com/office/drawing/2014/main" id="{BD419701-25A7-4256-BD4B-FE7BF666B68F}"/>
              </a:ext>
            </a:extLst>
          </p:cNvPr>
          <p:cNvPicPr>
            <a:picLocks noChangeAspect="1"/>
          </p:cNvPicPr>
          <p:nvPr/>
        </p:nvPicPr>
        <p:blipFill rotWithShape="1">
          <a:blip r:embed="rId3"/>
          <a:srcRect t="5199" r="2332" b="13349"/>
          <a:stretch/>
        </p:blipFill>
        <p:spPr>
          <a:xfrm>
            <a:off x="-9236" y="-1"/>
            <a:ext cx="12202080" cy="2401455"/>
          </a:xfrm>
          <a:prstGeom prst="rect">
            <a:avLst/>
          </a:prstGeom>
        </p:spPr>
      </p:pic>
      <p:sp>
        <p:nvSpPr>
          <p:cNvPr id="13" name="TextBox 12">
            <a:extLst>
              <a:ext uri="{FF2B5EF4-FFF2-40B4-BE49-F238E27FC236}">
                <a16:creationId xmlns:a16="http://schemas.microsoft.com/office/drawing/2014/main" id="{AF160502-F75F-4B53-8FCB-9F51B0AF0757}"/>
              </a:ext>
            </a:extLst>
          </p:cNvPr>
          <p:cNvSpPr txBox="1"/>
          <p:nvPr/>
        </p:nvSpPr>
        <p:spPr>
          <a:xfrm>
            <a:off x="1848370" y="717363"/>
            <a:ext cx="1993958" cy="338554"/>
          </a:xfrm>
          <a:prstGeom prst="rect">
            <a:avLst/>
          </a:prstGeom>
          <a:noFill/>
        </p:spPr>
        <p:txBody>
          <a:bodyPr wrap="square" rtlCol="0">
            <a:spAutoFit/>
          </a:bodyPr>
          <a:lstStyle/>
          <a:p>
            <a:r>
              <a:rPr lang="en-US" sz="1600" b="1" dirty="0">
                <a:solidFill>
                  <a:srgbClr val="002060"/>
                </a:solidFill>
              </a:rPr>
              <a:t>Agricultural Land</a:t>
            </a:r>
          </a:p>
        </p:txBody>
      </p:sp>
      <p:pic>
        <p:nvPicPr>
          <p:cNvPr id="2" name="Picture 1" descr="People, property ,and infrastructure">
            <a:extLst>
              <a:ext uri="{FF2B5EF4-FFF2-40B4-BE49-F238E27FC236}">
                <a16:creationId xmlns:a16="http://schemas.microsoft.com/office/drawing/2014/main" id="{000882C8-D5E1-4D89-BA73-55C436085D59}"/>
              </a:ext>
            </a:extLst>
          </p:cNvPr>
          <p:cNvPicPr>
            <a:picLocks noChangeAspect="1"/>
          </p:cNvPicPr>
          <p:nvPr/>
        </p:nvPicPr>
        <p:blipFill>
          <a:blip r:embed="rId4"/>
          <a:stretch>
            <a:fillRect/>
          </a:stretch>
        </p:blipFill>
        <p:spPr>
          <a:xfrm>
            <a:off x="844" y="3974592"/>
            <a:ext cx="12192000" cy="2883408"/>
          </a:xfrm>
          <a:prstGeom prst="rect">
            <a:avLst/>
          </a:prstGeom>
        </p:spPr>
      </p:pic>
    </p:spTree>
    <p:extLst>
      <p:ext uri="{BB962C8B-B14F-4D97-AF65-F5344CB8AC3E}">
        <p14:creationId xmlns:p14="http://schemas.microsoft.com/office/powerpoint/2010/main" val="1934820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A1ABF-6F10-497F-84DD-69959699E4BE}"/>
              </a:ext>
              <a:ext uri="{C183D7F6-B498-43B3-948B-1728B52AA6E4}">
                <adec:decorative xmlns:adec="http://schemas.microsoft.com/office/drawing/2017/decorative" val="1"/>
              </a:ext>
            </a:extLst>
          </p:cNvPr>
          <p:cNvSpPr>
            <a:spLocks noGrp="1"/>
          </p:cNvSpPr>
          <p:nvPr>
            <p:ph type="title" idx="4294967295"/>
          </p:nvPr>
        </p:nvSpPr>
        <p:spPr>
          <a:xfrm>
            <a:off x="353179" y="4550250"/>
            <a:ext cx="10715627" cy="743347"/>
          </a:xfrm>
        </p:spPr>
        <p:txBody>
          <a:bodyPr/>
          <a:lstStyle/>
          <a:p>
            <a:pPr rtl="0" eaLnBrk="1" latinLnBrk="0" hangingPunct="1"/>
            <a:r>
              <a:rPr lang="en-US" sz="1800" kern="1200" dirty="0">
                <a:solidFill>
                  <a:srgbClr val="005188"/>
                </a:solidFill>
                <a:effectLst/>
                <a:latin typeface="Franklin Gothic Book" panose="020B0503020102020204" pitchFamily="34" charset="0"/>
                <a:ea typeface="+mn-ea"/>
                <a:cs typeface="+mn-cs"/>
              </a:rPr>
              <a:t>Using LOP ignores residual risk</a:t>
            </a:r>
            <a:endParaRPr lang="en-US" dirty="0">
              <a:effectLst/>
            </a:endParaRPr>
          </a:p>
        </p:txBody>
      </p:sp>
      <p:sp>
        <p:nvSpPr>
          <p:cNvPr id="8" name="Title 2">
            <a:extLst>
              <a:ext uri="{FF2B5EF4-FFF2-40B4-BE49-F238E27FC236}">
                <a16:creationId xmlns:a16="http://schemas.microsoft.com/office/drawing/2014/main" id="{5C72CC85-48F4-4AB7-A36A-9E7B21C5094D}"/>
              </a:ext>
            </a:extLst>
          </p:cNvPr>
          <p:cNvSpPr txBox="1">
            <a:spLocks/>
          </p:cNvSpPr>
          <p:nvPr/>
        </p:nvSpPr>
        <p:spPr>
          <a:xfrm>
            <a:off x="738189" y="452440"/>
            <a:ext cx="10715627"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188"/>
                </a:solidFill>
              </a:rPr>
              <a:t>Using LOP ignores residual risk</a:t>
            </a:r>
          </a:p>
        </p:txBody>
      </p:sp>
      <p:sp>
        <p:nvSpPr>
          <p:cNvPr id="9" name="Content Placeholder 2">
            <a:extLst>
              <a:ext uri="{FF2B5EF4-FFF2-40B4-BE49-F238E27FC236}">
                <a16:creationId xmlns:a16="http://schemas.microsoft.com/office/drawing/2014/main" id="{9E7DE017-3941-4E7F-9C8C-9495ABD6FB70}"/>
              </a:ext>
            </a:extLst>
          </p:cNvPr>
          <p:cNvSpPr txBox="1">
            <a:spLocks/>
          </p:cNvSpPr>
          <p:nvPr/>
        </p:nvSpPr>
        <p:spPr>
          <a:xfrm>
            <a:off x="738189" y="1210708"/>
            <a:ext cx="7242029" cy="534967"/>
          </a:xfrm>
          <a:prstGeom prst="rect">
            <a:avLst/>
          </a:prstGeom>
        </p:spPr>
        <p:txBody>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tx1"/>
                </a:solidFill>
                <a:latin typeface="+mn-lt"/>
                <a:ea typeface="+mn-ea"/>
                <a:cs typeface="+mn-cs"/>
              </a:defRPr>
            </a:lvl1pPr>
            <a:lvl2pPr marL="269875"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400" kern="1200" dirty="0" smtClean="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000" kern="1200" dirty="0" smtClean="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800" kern="1200" dirty="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i="1" dirty="0">
                <a:solidFill>
                  <a:srgbClr val="005188"/>
                </a:solidFill>
              </a:rPr>
              <a:t>Residual risk </a:t>
            </a:r>
            <a:r>
              <a:rPr lang="en-US" dirty="0"/>
              <a:t>is the flood risk that remains </a:t>
            </a:r>
            <a:r>
              <a:rPr lang="en-US" i="1" dirty="0"/>
              <a:t>after all appropriate actions have been taken </a:t>
            </a:r>
            <a:r>
              <a:rPr lang="en-US" dirty="0"/>
              <a:t>to reduce the risk</a:t>
            </a:r>
          </a:p>
        </p:txBody>
      </p:sp>
      <p:pic>
        <p:nvPicPr>
          <p:cNvPr id="10" name="Large Logo">
            <a:extLst>
              <a:ext uri="{FF2B5EF4-FFF2-40B4-BE49-F238E27FC236}">
                <a16:creationId xmlns:a16="http://schemas.microsoft.com/office/drawing/2014/main" id="{99BEA9C7-5854-4DEF-9358-9E767078CF4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pic>
        <p:nvPicPr>
          <p:cNvPr id="2" name="Picture 1" descr="High Residual Risk (Slightly larger flood brings deep inundation and major damage) Lower Residual Risk: Slightly larger flood brings shallow inundation and minor damage">
            <a:extLst>
              <a:ext uri="{FF2B5EF4-FFF2-40B4-BE49-F238E27FC236}">
                <a16:creationId xmlns:a16="http://schemas.microsoft.com/office/drawing/2014/main" id="{F4B99414-CD25-4FEA-B760-D7DF9E826494}"/>
              </a:ext>
            </a:extLst>
          </p:cNvPr>
          <p:cNvPicPr>
            <a:picLocks noChangeAspect="1"/>
          </p:cNvPicPr>
          <p:nvPr/>
        </p:nvPicPr>
        <p:blipFill>
          <a:blip r:embed="rId3"/>
          <a:stretch>
            <a:fillRect/>
          </a:stretch>
        </p:blipFill>
        <p:spPr>
          <a:xfrm>
            <a:off x="1" y="2242501"/>
            <a:ext cx="12192000" cy="4615499"/>
          </a:xfrm>
          <a:prstGeom prst="rect">
            <a:avLst/>
          </a:prstGeom>
        </p:spPr>
      </p:pic>
    </p:spTree>
    <p:extLst>
      <p:ext uri="{BB962C8B-B14F-4D97-AF65-F5344CB8AC3E}">
        <p14:creationId xmlns:p14="http://schemas.microsoft.com/office/powerpoint/2010/main" val="390832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9AA8BE-F420-4987-B36F-2E3F1999F5CA}"/>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016242ED-C300-40D0-8344-E6772DEE3638}"/>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22</a:t>
            </a:fld>
            <a:endParaRPr lang="en-US" dirty="0"/>
          </a:p>
        </p:txBody>
      </p:sp>
      <p:sp>
        <p:nvSpPr>
          <p:cNvPr id="2" name="Title 1">
            <a:extLst>
              <a:ext uri="{FF2B5EF4-FFF2-40B4-BE49-F238E27FC236}">
                <a16:creationId xmlns:a16="http://schemas.microsoft.com/office/drawing/2014/main" id="{D69B7EB8-0DDD-423D-92CD-F61835EE6221}"/>
              </a:ext>
              <a:ext uri="{C183D7F6-B498-43B3-948B-1728B52AA6E4}">
                <adec:decorative xmlns:adec="http://schemas.microsoft.com/office/drawing/2017/decorative" val="1"/>
              </a:ext>
            </a:extLst>
          </p:cNvPr>
          <p:cNvSpPr>
            <a:spLocks noGrp="1"/>
          </p:cNvSpPr>
          <p:nvPr>
            <p:ph type="title" idx="4294967295"/>
          </p:nvPr>
        </p:nvSpPr>
        <p:spPr>
          <a:xfrm>
            <a:off x="738190" y="452440"/>
            <a:ext cx="2991600" cy="743347"/>
          </a:xfrm>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Ignoring risk has adverse consequences</a:t>
            </a:r>
            <a:endParaRPr lang="en-US" dirty="0">
              <a:effectLst/>
            </a:endParaRPr>
          </a:p>
        </p:txBody>
      </p:sp>
      <p:sp>
        <p:nvSpPr>
          <p:cNvPr id="7" name="Title 4">
            <a:extLst>
              <a:ext uri="{FF2B5EF4-FFF2-40B4-BE49-F238E27FC236}">
                <a16:creationId xmlns:a16="http://schemas.microsoft.com/office/drawing/2014/main" id="{848D6549-695F-4519-9174-AB79920D998C}"/>
              </a:ext>
            </a:extLst>
          </p:cNvPr>
          <p:cNvSpPr txBox="1">
            <a:spLocks/>
          </p:cNvSpPr>
          <p:nvPr/>
        </p:nvSpPr>
        <p:spPr>
          <a:xfrm>
            <a:off x="5419844" y="1331792"/>
            <a:ext cx="5192738"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Ignoring risk has adverse consequences</a:t>
            </a:r>
          </a:p>
        </p:txBody>
      </p:sp>
      <p:sp>
        <p:nvSpPr>
          <p:cNvPr id="8" name="Content Placeholder 3">
            <a:extLst>
              <a:ext uri="{FF2B5EF4-FFF2-40B4-BE49-F238E27FC236}">
                <a16:creationId xmlns:a16="http://schemas.microsoft.com/office/drawing/2014/main" id="{3F96FC7D-F3E5-4DAD-BC17-91E89851AF93}"/>
              </a:ext>
            </a:extLst>
          </p:cNvPr>
          <p:cNvSpPr txBox="1">
            <a:spLocks/>
          </p:cNvSpPr>
          <p:nvPr/>
        </p:nvSpPr>
        <p:spPr>
          <a:xfrm>
            <a:off x="5419843" y="2500744"/>
            <a:ext cx="4453845" cy="1784929"/>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Public safety</a:t>
            </a:r>
          </a:p>
          <a:p>
            <a:r>
              <a:rPr lang="en-US" dirty="0"/>
              <a:t>Land use decisions</a:t>
            </a:r>
          </a:p>
          <a:p>
            <a:r>
              <a:rPr lang="en-US" dirty="0"/>
              <a:t>Infrastructure investment</a:t>
            </a:r>
          </a:p>
          <a:p>
            <a:r>
              <a:rPr lang="en-US" dirty="0"/>
              <a:t>Personal preparedness</a:t>
            </a:r>
          </a:p>
        </p:txBody>
      </p:sp>
      <p:sp>
        <p:nvSpPr>
          <p:cNvPr id="9" name="Text Placeholder 2">
            <a:extLst>
              <a:ext uri="{FF2B5EF4-FFF2-40B4-BE49-F238E27FC236}">
                <a16:creationId xmlns:a16="http://schemas.microsoft.com/office/drawing/2014/main" id="{8C763ECB-623A-47E4-8EB7-EBF204F10E47}"/>
              </a:ext>
            </a:extLst>
          </p:cNvPr>
          <p:cNvSpPr txBox="1">
            <a:spLocks/>
          </p:cNvSpPr>
          <p:nvPr/>
        </p:nvSpPr>
        <p:spPr>
          <a:xfrm>
            <a:off x="5419844" y="4711278"/>
            <a:ext cx="4041236" cy="743347"/>
          </a:xfrm>
          <a:prstGeom prst="rect">
            <a:avLst/>
          </a:prstGeom>
          <a:solidFill>
            <a:srgbClr val="5A5B5D"/>
          </a:solidFill>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rPr>
              <a:t>Risk Analysis is a better approach</a:t>
            </a:r>
          </a:p>
        </p:txBody>
      </p:sp>
      <p:pic>
        <p:nvPicPr>
          <p:cNvPr id="10" name="Picture 2">
            <a:extLst>
              <a:ext uri="{FF2B5EF4-FFF2-40B4-BE49-F238E27FC236}">
                <a16:creationId xmlns:a16="http://schemas.microsoft.com/office/drawing/2014/main" id="{15287721-AAF5-422A-A463-27C8A4E877D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 y="-2308"/>
            <a:ext cx="4495800" cy="6858000"/>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Large Logo">
            <a:extLst>
              <a:ext uri="{FF2B5EF4-FFF2-40B4-BE49-F238E27FC236}">
                <a16:creationId xmlns:a16="http://schemas.microsoft.com/office/drawing/2014/main" id="{74A50156-CF19-4D4D-B6A5-C57650BB5C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398198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A0D0-6EE1-41F9-A481-AA9D11DB7948}"/>
              </a:ext>
            </a:extLst>
          </p:cNvPr>
          <p:cNvSpPr>
            <a:spLocks noGrp="1"/>
          </p:cNvSpPr>
          <p:nvPr>
            <p:ph type="title"/>
          </p:nvPr>
        </p:nvSpPr>
        <p:spPr/>
        <p:txBody>
          <a:bodyPr/>
          <a:lstStyle/>
          <a:p>
            <a:r>
              <a:rPr lang="en-US" dirty="0"/>
              <a:t>What is Risk?</a:t>
            </a:r>
          </a:p>
        </p:txBody>
      </p:sp>
      <p:pic>
        <p:nvPicPr>
          <p:cNvPr id="3" name="Picture 2">
            <a:extLst>
              <a:ext uri="{FF2B5EF4-FFF2-40B4-BE49-F238E27FC236}">
                <a16:creationId xmlns:a16="http://schemas.microsoft.com/office/drawing/2014/main" id="{89FE37B2-BADC-4A27-8CB1-9F8273822CE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526" y="970422"/>
            <a:ext cx="6791474" cy="415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311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81A0A-6F0C-474E-8EAF-28B7CA423537}"/>
              </a:ext>
              <a:ext uri="{C183D7F6-B498-43B3-948B-1728B52AA6E4}">
                <adec:decorative xmlns:adec="http://schemas.microsoft.com/office/drawing/2017/decorative" val="0"/>
              </a:ext>
            </a:extLst>
          </p:cNvPr>
          <p:cNvSpPr>
            <a:spLocks noGrp="1"/>
          </p:cNvSpPr>
          <p:nvPr>
            <p:ph type="title"/>
          </p:nvPr>
        </p:nvSpPr>
        <p:spPr/>
        <p:txBody>
          <a:bodyPr/>
          <a:lstStyle/>
          <a:p>
            <a:r>
              <a:rPr lang="en-US" dirty="0"/>
              <a:t>Common definitions of risk</a:t>
            </a:r>
          </a:p>
        </p:txBody>
      </p:sp>
      <p:sp>
        <p:nvSpPr>
          <p:cNvPr id="2" name="Content Placeholder 1">
            <a:extLst>
              <a:ext uri="{FF2B5EF4-FFF2-40B4-BE49-F238E27FC236}">
                <a16:creationId xmlns:a16="http://schemas.microsoft.com/office/drawing/2014/main" id="{82335AB4-46D0-4311-BF00-9D0D63D647AF}"/>
              </a:ext>
              <a:ext uri="{C183D7F6-B498-43B3-948B-1728B52AA6E4}">
                <adec:decorative xmlns:adec="http://schemas.microsoft.com/office/drawing/2017/decorative" val="0"/>
              </a:ext>
            </a:extLst>
          </p:cNvPr>
          <p:cNvSpPr>
            <a:spLocks noGrp="1"/>
          </p:cNvSpPr>
          <p:nvPr>
            <p:ph idx="1"/>
          </p:nvPr>
        </p:nvSpPr>
        <p:spPr>
          <a:xfrm>
            <a:off x="738190" y="1524000"/>
            <a:ext cx="4837540" cy="4106412"/>
          </a:xfrm>
        </p:spPr>
        <p:txBody>
          <a:bodyPr/>
          <a:lstStyle/>
          <a:p>
            <a:r>
              <a:rPr lang="en-US" dirty="0"/>
              <a:t>The possibility that something bad will happen</a:t>
            </a:r>
          </a:p>
          <a:p>
            <a:r>
              <a:rPr lang="en-US" dirty="0"/>
              <a:t>Threats that can be identified, evaluated, and mitigated</a:t>
            </a:r>
          </a:p>
        </p:txBody>
      </p:sp>
      <p:sp>
        <p:nvSpPr>
          <p:cNvPr id="4" name="Slide Number Placeholder 3">
            <a:extLst>
              <a:ext uri="{FF2B5EF4-FFF2-40B4-BE49-F238E27FC236}">
                <a16:creationId xmlns:a16="http://schemas.microsoft.com/office/drawing/2014/main" id="{12DC79FE-0BD2-4587-86D7-1C45A85E3B13}"/>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24</a:t>
            </a:fld>
            <a:endParaRPr lang="en-US" dirty="0"/>
          </a:p>
        </p:txBody>
      </p:sp>
      <p:pic>
        <p:nvPicPr>
          <p:cNvPr id="5" name="Picture 2">
            <a:extLst>
              <a:ext uri="{FF2B5EF4-FFF2-40B4-BE49-F238E27FC236}">
                <a16:creationId xmlns:a16="http://schemas.microsoft.com/office/drawing/2014/main" id="{67F57162-D118-4790-B254-349EAC1FF30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816" y="1802809"/>
            <a:ext cx="5744994" cy="3827603"/>
          </a:xfrm>
          <a:prstGeom prst="rect">
            <a:avLst/>
          </a:prstGeom>
          <a:noFill/>
          <a:ln w="19050">
            <a:solidFill>
              <a:srgbClr val="005288"/>
            </a:solidFill>
            <a:miter lim="800000"/>
            <a:headEnd/>
            <a:tailEnd/>
          </a:ln>
          <a:effectLst/>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08EB50B5-DE20-4079-A2C0-0E5BE5314733}"/>
              </a:ext>
            </a:extLst>
          </p:cNvPr>
          <p:cNvSpPr txBox="1">
            <a:spLocks/>
          </p:cNvSpPr>
          <p:nvPr/>
        </p:nvSpPr>
        <p:spPr>
          <a:xfrm>
            <a:off x="738189" y="3960948"/>
            <a:ext cx="4632501" cy="897655"/>
          </a:xfrm>
          <a:prstGeom prst="rect">
            <a:avLst/>
          </a:prstGeom>
          <a:solidFill>
            <a:srgbClr val="5A5B5D"/>
          </a:solidFill>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600"/>
              </a:spcBef>
              <a:buNone/>
            </a:pPr>
            <a:r>
              <a:rPr lang="en-US" sz="2800" b="1" dirty="0">
                <a:solidFill>
                  <a:srgbClr val="FFFF00"/>
                </a:solidFill>
              </a:rPr>
              <a:t>Risk = </a:t>
            </a:r>
          </a:p>
          <a:p>
            <a:pPr marL="0" indent="0" algn="ctr">
              <a:buNone/>
            </a:pPr>
            <a:r>
              <a:rPr lang="en-US" sz="2800" b="1" dirty="0">
                <a:solidFill>
                  <a:srgbClr val="FFFF00"/>
                </a:solidFill>
              </a:rPr>
              <a:t>Probability x Consequences</a:t>
            </a:r>
          </a:p>
        </p:txBody>
      </p:sp>
      <p:pic>
        <p:nvPicPr>
          <p:cNvPr id="7" name="Large Logo">
            <a:extLst>
              <a:ext uri="{FF2B5EF4-FFF2-40B4-BE49-F238E27FC236}">
                <a16:creationId xmlns:a16="http://schemas.microsoft.com/office/drawing/2014/main" id="{80CD52F3-CF4B-44C8-A68E-040D5177E4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285034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316EF2-EEEF-4BAE-A3BE-E1669FA1FF8A}"/>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2" name="Title 1">
            <a:extLst>
              <a:ext uri="{FF2B5EF4-FFF2-40B4-BE49-F238E27FC236}">
                <a16:creationId xmlns:a16="http://schemas.microsoft.com/office/drawing/2014/main" id="{14E4AA5C-A479-49A8-8662-A8352A7E216D}"/>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Questions</a:t>
            </a:r>
          </a:p>
        </p:txBody>
      </p:sp>
      <p:sp>
        <p:nvSpPr>
          <p:cNvPr id="5" name="Slide Number Placeholder 4">
            <a:extLst>
              <a:ext uri="{FF2B5EF4-FFF2-40B4-BE49-F238E27FC236}">
                <a16:creationId xmlns:a16="http://schemas.microsoft.com/office/drawing/2014/main" id="{A8293949-F7C4-4DE7-8367-AA2C339A8720}"/>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25</a:t>
            </a:fld>
            <a:endParaRPr lang="en-US" dirty="0"/>
          </a:p>
        </p:txBody>
      </p:sp>
      <p:pic>
        <p:nvPicPr>
          <p:cNvPr id="7" name="Picture 6" descr="What is in harm's way? How vulnerable is it? What are the hazards and how likely are they to occur? How will the structure perform?">
            <a:extLst>
              <a:ext uri="{FF2B5EF4-FFF2-40B4-BE49-F238E27FC236}">
                <a16:creationId xmlns:a16="http://schemas.microsoft.com/office/drawing/2014/main" id="{C568632D-CF94-4074-8EB3-9EDC65CA7225}"/>
              </a:ext>
            </a:extLst>
          </p:cNvPr>
          <p:cNvPicPr>
            <a:picLocks noChangeAspect="1"/>
          </p:cNvPicPr>
          <p:nvPr/>
        </p:nvPicPr>
        <p:blipFill rotWithShape="1">
          <a:blip r:embed="rId2"/>
          <a:srcRect t="8922" b="6482"/>
          <a:stretch/>
        </p:blipFill>
        <p:spPr>
          <a:xfrm>
            <a:off x="-27296" y="1"/>
            <a:ext cx="12220854" cy="6858000"/>
          </a:xfrm>
          <a:prstGeom prst="rect">
            <a:avLst/>
          </a:prstGeom>
        </p:spPr>
      </p:pic>
    </p:spTree>
    <p:extLst>
      <p:ext uri="{BB962C8B-B14F-4D97-AF65-F5344CB8AC3E}">
        <p14:creationId xmlns:p14="http://schemas.microsoft.com/office/powerpoint/2010/main" val="2300270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9AA8BE-F420-4987-B36F-2E3F1999F5CA}"/>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016242ED-C300-40D0-8344-E6772DEE3638}"/>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26</a:t>
            </a:fld>
            <a:endParaRPr lang="en-US" dirty="0"/>
          </a:p>
        </p:txBody>
      </p:sp>
      <p:sp>
        <p:nvSpPr>
          <p:cNvPr id="2" name="Title 1">
            <a:extLst>
              <a:ext uri="{FF2B5EF4-FFF2-40B4-BE49-F238E27FC236}">
                <a16:creationId xmlns:a16="http://schemas.microsoft.com/office/drawing/2014/main" id="{060A9845-0BD3-464A-9E5B-F1485A384902}"/>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Risk analysis</a:t>
            </a:r>
            <a:endParaRPr lang="en-US" dirty="0">
              <a:effectLst/>
            </a:endParaRPr>
          </a:p>
        </p:txBody>
      </p:sp>
      <p:sp>
        <p:nvSpPr>
          <p:cNvPr id="7" name="Title 4">
            <a:extLst>
              <a:ext uri="{FF2B5EF4-FFF2-40B4-BE49-F238E27FC236}">
                <a16:creationId xmlns:a16="http://schemas.microsoft.com/office/drawing/2014/main" id="{848D6549-695F-4519-9174-AB79920D998C}"/>
              </a:ext>
            </a:extLst>
          </p:cNvPr>
          <p:cNvSpPr txBox="1">
            <a:spLocks/>
          </p:cNvSpPr>
          <p:nvPr/>
        </p:nvSpPr>
        <p:spPr>
          <a:xfrm>
            <a:off x="7105769" y="893642"/>
            <a:ext cx="4612743"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Risk analysis</a:t>
            </a:r>
          </a:p>
        </p:txBody>
      </p:sp>
      <p:sp>
        <p:nvSpPr>
          <p:cNvPr id="8" name="Content Placeholder 3">
            <a:extLst>
              <a:ext uri="{FF2B5EF4-FFF2-40B4-BE49-F238E27FC236}">
                <a16:creationId xmlns:a16="http://schemas.microsoft.com/office/drawing/2014/main" id="{3F96FC7D-F3E5-4DAD-BC17-91E89851AF93}"/>
              </a:ext>
            </a:extLst>
          </p:cNvPr>
          <p:cNvSpPr txBox="1">
            <a:spLocks/>
          </p:cNvSpPr>
          <p:nvPr/>
        </p:nvSpPr>
        <p:spPr>
          <a:xfrm>
            <a:off x="7124818" y="1586344"/>
            <a:ext cx="4612744" cy="1784929"/>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Can help answer</a:t>
            </a:r>
          </a:p>
          <a:p>
            <a:pPr lvl="1"/>
            <a:r>
              <a:rPr lang="en-US" sz="1800" dirty="0"/>
              <a:t>What’s at risk and why</a:t>
            </a:r>
          </a:p>
          <a:p>
            <a:pPr lvl="1"/>
            <a:r>
              <a:rPr lang="en-US" sz="1800" dirty="0"/>
              <a:t>Which risk is the greatest or most urgent</a:t>
            </a:r>
          </a:p>
          <a:p>
            <a:pPr lvl="1"/>
            <a:r>
              <a:rPr lang="en-US" sz="1800" dirty="0"/>
              <a:t>How much residual risk remains</a:t>
            </a:r>
          </a:p>
          <a:p>
            <a:r>
              <a:rPr lang="en-US" sz="2000" dirty="0"/>
              <a:t>Enables</a:t>
            </a:r>
          </a:p>
          <a:p>
            <a:pPr lvl="1"/>
            <a:r>
              <a:rPr lang="en-US" sz="1800" dirty="0"/>
              <a:t>Better understanding and communicating risk</a:t>
            </a:r>
          </a:p>
          <a:p>
            <a:pPr lvl="1"/>
            <a:r>
              <a:rPr lang="en-US" sz="1800" dirty="0"/>
              <a:t>Deciding if more risk reduction is warranted</a:t>
            </a:r>
          </a:p>
          <a:p>
            <a:pPr lvl="1"/>
            <a:r>
              <a:rPr lang="en-US" sz="1800" dirty="0"/>
              <a:t>Identifying actions to address the most urgent risks</a:t>
            </a:r>
          </a:p>
        </p:txBody>
      </p:sp>
      <p:pic>
        <p:nvPicPr>
          <p:cNvPr id="11" name="Large Logo">
            <a:extLst>
              <a:ext uri="{FF2B5EF4-FFF2-40B4-BE49-F238E27FC236}">
                <a16:creationId xmlns:a16="http://schemas.microsoft.com/office/drawing/2014/main" id="{74A50156-CF19-4D4D-B6A5-C57650BB5CF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pic>
        <p:nvPicPr>
          <p:cNvPr id="12" name="Picture 11">
            <a:extLst>
              <a:ext uri="{FF2B5EF4-FFF2-40B4-BE49-F238E27FC236}">
                <a16:creationId xmlns:a16="http://schemas.microsoft.com/office/drawing/2014/main" id="{A6DE323C-EC6C-4A44-B431-55FB3054936E}"/>
              </a:ext>
              <a:ext uri="{C183D7F6-B498-43B3-948B-1728B52AA6E4}">
                <adec:decorative xmlns:adec="http://schemas.microsoft.com/office/drawing/2017/decorative" val="1"/>
              </a:ext>
            </a:extLst>
          </p:cNvPr>
          <p:cNvPicPr>
            <a:picLocks noChangeAspect="1"/>
          </p:cNvPicPr>
          <p:nvPr/>
        </p:nvPicPr>
        <p:blipFill rotWithShape="1">
          <a:blip r:embed="rId3"/>
          <a:srcRect l="19556" t="2329" r="28037" b="1800"/>
          <a:stretch/>
        </p:blipFill>
        <p:spPr>
          <a:xfrm>
            <a:off x="-9525" y="0"/>
            <a:ext cx="6943726" cy="6858000"/>
          </a:xfrm>
          <a:prstGeom prst="rect">
            <a:avLst/>
          </a:prstGeom>
        </p:spPr>
      </p:pic>
    </p:spTree>
    <p:extLst>
      <p:ext uri="{BB962C8B-B14F-4D97-AF65-F5344CB8AC3E}">
        <p14:creationId xmlns:p14="http://schemas.microsoft.com/office/powerpoint/2010/main" val="864129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FBDCF6-FA75-4692-A108-61D96ED40FB7}"/>
              </a:ext>
            </a:extLst>
          </p:cNvPr>
          <p:cNvSpPr>
            <a:spLocks noGrp="1"/>
          </p:cNvSpPr>
          <p:nvPr>
            <p:ph type="title"/>
          </p:nvPr>
        </p:nvSpPr>
        <p:spPr/>
        <p:txBody>
          <a:bodyPr/>
          <a:lstStyle/>
          <a:p>
            <a:r>
              <a:rPr lang="en-US" dirty="0"/>
              <a:t>How much risk is tolerable?</a:t>
            </a:r>
          </a:p>
        </p:txBody>
      </p:sp>
      <p:sp>
        <p:nvSpPr>
          <p:cNvPr id="4" name="Slide Number Placeholder 3">
            <a:extLst>
              <a:ext uri="{FF2B5EF4-FFF2-40B4-BE49-F238E27FC236}">
                <a16:creationId xmlns:a16="http://schemas.microsoft.com/office/drawing/2014/main" id="{F1755224-0864-4A1E-AA7B-1F10A051A8A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27</a:t>
            </a:fld>
            <a:endParaRPr lang="en-US" dirty="0"/>
          </a:p>
        </p:txBody>
      </p:sp>
      <p:pic>
        <p:nvPicPr>
          <p:cNvPr id="6" name="Picture 5" descr="Range of Tolerability: Unacceptable (Risk cannot be justified except under extraordinary circumstances) and Broadly acceptable (No further actions required. Risk regarded as insignificant)">
            <a:extLst>
              <a:ext uri="{FF2B5EF4-FFF2-40B4-BE49-F238E27FC236}">
                <a16:creationId xmlns:a16="http://schemas.microsoft.com/office/drawing/2014/main" id="{3AE971EB-477A-4638-A095-0BEC3CBB3477}"/>
              </a:ext>
            </a:extLst>
          </p:cNvPr>
          <p:cNvPicPr>
            <a:picLocks noChangeAspect="1"/>
          </p:cNvPicPr>
          <p:nvPr/>
        </p:nvPicPr>
        <p:blipFill>
          <a:blip r:embed="rId2"/>
          <a:stretch>
            <a:fillRect/>
          </a:stretch>
        </p:blipFill>
        <p:spPr>
          <a:xfrm>
            <a:off x="1647825" y="1528762"/>
            <a:ext cx="8934450" cy="2562225"/>
          </a:xfrm>
          <a:prstGeom prst="rect">
            <a:avLst/>
          </a:prstGeom>
        </p:spPr>
      </p:pic>
      <p:pic>
        <p:nvPicPr>
          <p:cNvPr id="8" name="Picture 7" descr="Tolerable risk is the level of risk people are willing to live with in order to secure certain benefits">
            <a:extLst>
              <a:ext uri="{FF2B5EF4-FFF2-40B4-BE49-F238E27FC236}">
                <a16:creationId xmlns:a16="http://schemas.microsoft.com/office/drawing/2014/main" id="{06F1C2E7-4F2D-48F3-A9BE-A2A828966453}"/>
              </a:ext>
            </a:extLst>
          </p:cNvPr>
          <p:cNvPicPr>
            <a:picLocks noChangeAspect="1"/>
          </p:cNvPicPr>
          <p:nvPr/>
        </p:nvPicPr>
        <p:blipFill>
          <a:blip r:embed="rId3"/>
          <a:stretch>
            <a:fillRect/>
          </a:stretch>
        </p:blipFill>
        <p:spPr>
          <a:xfrm>
            <a:off x="1666875" y="4252912"/>
            <a:ext cx="8915400" cy="1600200"/>
          </a:xfrm>
          <a:prstGeom prst="rect">
            <a:avLst/>
          </a:prstGeom>
        </p:spPr>
      </p:pic>
      <p:pic>
        <p:nvPicPr>
          <p:cNvPr id="9" name="Large Logo">
            <a:extLst>
              <a:ext uri="{FF2B5EF4-FFF2-40B4-BE49-F238E27FC236}">
                <a16:creationId xmlns:a16="http://schemas.microsoft.com/office/drawing/2014/main" id="{A666C970-E5F6-4058-94EF-9805074B65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886533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603668-326A-4CAC-A2C5-EF82C4F9E50B}"/>
              </a:ext>
            </a:extLst>
          </p:cNvPr>
          <p:cNvSpPr>
            <a:spLocks noGrp="1"/>
          </p:cNvSpPr>
          <p:nvPr>
            <p:ph type="title"/>
          </p:nvPr>
        </p:nvSpPr>
        <p:spPr/>
        <p:txBody>
          <a:bodyPr/>
          <a:lstStyle/>
          <a:p>
            <a:r>
              <a:rPr lang="en-US" dirty="0"/>
              <a:t>We make decisions every day using tolerable risk</a:t>
            </a:r>
          </a:p>
        </p:txBody>
      </p:sp>
      <p:sp>
        <p:nvSpPr>
          <p:cNvPr id="4" name="Footer Placeholder 3">
            <a:extLst>
              <a:ext uri="{FF2B5EF4-FFF2-40B4-BE49-F238E27FC236}">
                <a16:creationId xmlns:a16="http://schemas.microsoft.com/office/drawing/2014/main" id="{BC2F8FC6-46BD-49CA-9110-8DA601EB20D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FC2DED62-B130-4DF5-945F-703024206B2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28</a:t>
            </a:fld>
            <a:endParaRPr lang="en-US" dirty="0"/>
          </a:p>
        </p:txBody>
      </p:sp>
      <p:pic>
        <p:nvPicPr>
          <p:cNvPr id="8" name="Large Logo">
            <a:extLst>
              <a:ext uri="{FF2B5EF4-FFF2-40B4-BE49-F238E27FC236}">
                <a16:creationId xmlns:a16="http://schemas.microsoft.com/office/drawing/2014/main" id="{6D09C374-E274-47F4-84CE-3CBC450A695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pic>
        <p:nvPicPr>
          <p:cNvPr id="15" name="Picture 14" descr="Geicko, Click it or Ticket, Apple Care Protection Plan">
            <a:extLst>
              <a:ext uri="{FF2B5EF4-FFF2-40B4-BE49-F238E27FC236}">
                <a16:creationId xmlns:a16="http://schemas.microsoft.com/office/drawing/2014/main" id="{319AA009-B370-456D-A40C-92AF1FA5A428}"/>
              </a:ext>
            </a:extLst>
          </p:cNvPr>
          <p:cNvPicPr>
            <a:picLocks noChangeAspect="1"/>
          </p:cNvPicPr>
          <p:nvPr/>
        </p:nvPicPr>
        <p:blipFill>
          <a:blip r:embed="rId3"/>
          <a:stretch>
            <a:fillRect/>
          </a:stretch>
        </p:blipFill>
        <p:spPr>
          <a:xfrm>
            <a:off x="871537" y="1596586"/>
            <a:ext cx="10448925" cy="4200525"/>
          </a:xfrm>
          <a:prstGeom prst="rect">
            <a:avLst/>
          </a:prstGeom>
        </p:spPr>
      </p:pic>
    </p:spTree>
    <p:extLst>
      <p:ext uri="{BB962C8B-B14F-4D97-AF65-F5344CB8AC3E}">
        <p14:creationId xmlns:p14="http://schemas.microsoft.com/office/powerpoint/2010/main" val="3345923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83C6B2-629E-4C5B-BDF4-3BE8998E0037}"/>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National Dam Safety Program Technical Seminar</a:t>
            </a:r>
            <a:endParaRPr lang="en-US" dirty="0"/>
          </a:p>
        </p:txBody>
      </p:sp>
      <p:sp>
        <p:nvSpPr>
          <p:cNvPr id="5" name="Slide Number Placeholder 4">
            <a:extLst>
              <a:ext uri="{FF2B5EF4-FFF2-40B4-BE49-F238E27FC236}">
                <a16:creationId xmlns:a16="http://schemas.microsoft.com/office/drawing/2014/main" id="{CFE8B964-0CC9-42EB-8B58-5CE22F39EFF5}"/>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29</a:t>
            </a:fld>
            <a:endParaRPr lang="en-US" dirty="0"/>
          </a:p>
        </p:txBody>
      </p:sp>
      <p:sp>
        <p:nvSpPr>
          <p:cNvPr id="3" name="Title 2">
            <a:extLst>
              <a:ext uri="{FF2B5EF4-FFF2-40B4-BE49-F238E27FC236}">
                <a16:creationId xmlns:a16="http://schemas.microsoft.com/office/drawing/2014/main" id="{B2B01DC3-4C07-4566-8990-907698C2A089}"/>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USACE principles of tolerable risk</a:t>
            </a:r>
            <a:endParaRPr lang="en-US" dirty="0">
              <a:effectLst/>
            </a:endParaRPr>
          </a:p>
        </p:txBody>
      </p:sp>
      <p:sp>
        <p:nvSpPr>
          <p:cNvPr id="10" name="Title 8">
            <a:extLst>
              <a:ext uri="{FF2B5EF4-FFF2-40B4-BE49-F238E27FC236}">
                <a16:creationId xmlns:a16="http://schemas.microsoft.com/office/drawing/2014/main" id="{721B3CD3-FF53-455E-AC73-A9C5B1DF8152}"/>
              </a:ext>
            </a:extLst>
          </p:cNvPr>
          <p:cNvSpPr txBox="1">
            <a:spLocks/>
          </p:cNvSpPr>
          <p:nvPr/>
        </p:nvSpPr>
        <p:spPr>
          <a:xfrm>
            <a:off x="5661888" y="452440"/>
            <a:ext cx="5865816"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USACE principles of tolerable risk</a:t>
            </a:r>
          </a:p>
        </p:txBody>
      </p:sp>
      <p:sp>
        <p:nvSpPr>
          <p:cNvPr id="7" name="Content Placeholder 1">
            <a:extLst>
              <a:ext uri="{FF2B5EF4-FFF2-40B4-BE49-F238E27FC236}">
                <a16:creationId xmlns:a16="http://schemas.microsoft.com/office/drawing/2014/main" id="{C26B8553-91B8-4507-B393-2BB9BB06CF12}"/>
              </a:ext>
            </a:extLst>
          </p:cNvPr>
          <p:cNvSpPr txBox="1">
            <a:spLocks/>
          </p:cNvSpPr>
          <p:nvPr/>
        </p:nvSpPr>
        <p:spPr>
          <a:xfrm>
            <a:off x="5701269" y="1226131"/>
            <a:ext cx="5681083" cy="4106412"/>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Hold life safety paramount</a:t>
            </a:r>
          </a:p>
          <a:p>
            <a:pPr lvl="1"/>
            <a:r>
              <a:rPr lang="en-US" sz="1800"/>
              <a:t>Understand the risk</a:t>
            </a:r>
          </a:p>
          <a:p>
            <a:pPr lvl="1"/>
            <a:r>
              <a:rPr lang="en-US" sz="1800"/>
              <a:t>Build risk awareness</a:t>
            </a:r>
          </a:p>
          <a:p>
            <a:pPr lvl="1"/>
            <a:r>
              <a:rPr lang="en-US" sz="1800"/>
              <a:t>Monitor and manage the risk</a:t>
            </a:r>
          </a:p>
          <a:p>
            <a:pPr lvl="1"/>
            <a:r>
              <a:rPr lang="en-US" sz="1800"/>
              <a:t>Find cost-effective, socially acceptable, environmentally acceptable ways to reduce risk</a:t>
            </a:r>
          </a:p>
          <a:p>
            <a:r>
              <a:rPr lang="en-US" sz="2000"/>
              <a:t>Take actions commensurate with the risk</a:t>
            </a:r>
          </a:p>
          <a:p>
            <a:r>
              <a:rPr lang="en-US" sz="2000"/>
              <a:t>Ensure open and transparent engagement</a:t>
            </a:r>
          </a:p>
          <a:p>
            <a:r>
              <a:rPr lang="en-US" sz="2000"/>
              <a:t>Learn and adapt</a:t>
            </a:r>
          </a:p>
          <a:p>
            <a:r>
              <a:rPr lang="en-US" sz="2000"/>
              <a:t>Do no harm</a:t>
            </a:r>
            <a:endParaRPr lang="en-US" sz="2000" dirty="0"/>
          </a:p>
        </p:txBody>
      </p:sp>
      <p:pic>
        <p:nvPicPr>
          <p:cNvPr id="2" name="Picture 1" descr="Document with the word principles circled">
            <a:extLst>
              <a:ext uri="{FF2B5EF4-FFF2-40B4-BE49-F238E27FC236}">
                <a16:creationId xmlns:a16="http://schemas.microsoft.com/office/drawing/2014/main" id="{DA335CE8-81A2-41CC-A3D8-4E0E93447ED8}"/>
              </a:ext>
            </a:extLst>
          </p:cNvPr>
          <p:cNvPicPr>
            <a:picLocks noChangeAspect="1"/>
          </p:cNvPicPr>
          <p:nvPr/>
        </p:nvPicPr>
        <p:blipFill>
          <a:blip r:embed="rId3"/>
          <a:stretch>
            <a:fillRect/>
          </a:stretch>
        </p:blipFill>
        <p:spPr>
          <a:xfrm>
            <a:off x="60513" y="121633"/>
            <a:ext cx="5121084" cy="6614733"/>
          </a:xfrm>
          <a:prstGeom prst="rect">
            <a:avLst/>
          </a:prstGeom>
        </p:spPr>
      </p:pic>
    </p:spTree>
    <p:extLst>
      <p:ext uri="{BB962C8B-B14F-4D97-AF65-F5344CB8AC3E}">
        <p14:creationId xmlns:p14="http://schemas.microsoft.com/office/powerpoint/2010/main" val="307041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D419-14DB-4FA3-83CC-A5F80EB4B58D}"/>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Today’s Discussion</a:t>
            </a:r>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6074827" y="962338"/>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Today’s discussion</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6074827" y="1734129"/>
            <a:ext cx="5268383"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California Delta</a:t>
            </a:r>
          </a:p>
          <a:p>
            <a:r>
              <a:rPr lang="en-US" dirty="0"/>
              <a:t>Level of Protection</a:t>
            </a:r>
          </a:p>
          <a:p>
            <a:r>
              <a:rPr lang="en-US" dirty="0"/>
              <a:t>What is Risk?</a:t>
            </a:r>
          </a:p>
          <a:p>
            <a:r>
              <a:rPr lang="en-US" dirty="0"/>
              <a:t>Using Risk Analysis to Inform Decisions</a:t>
            </a:r>
          </a:p>
          <a:p>
            <a:r>
              <a:rPr lang="en-US" dirty="0"/>
              <a:t>What Does Risk Analysis Tell Us about the Delta?</a:t>
            </a:r>
          </a:p>
          <a:p>
            <a:r>
              <a:rPr lang="en-US" dirty="0"/>
              <a:t>Applying Tolerable Risk Guidelines</a:t>
            </a:r>
          </a:p>
          <a:p>
            <a:r>
              <a:rPr lang="en-US" dirty="0"/>
              <a:t>For More Information</a:t>
            </a:r>
          </a:p>
        </p:txBody>
      </p:sp>
      <p:pic>
        <p:nvPicPr>
          <p:cNvPr id="9" name="Picture 2">
            <a:extLst>
              <a:ext uri="{FF2B5EF4-FFF2-40B4-BE49-F238E27FC236}">
                <a16:creationId xmlns:a16="http://schemas.microsoft.com/office/drawing/2014/main" id="{E40CED63-9B18-4E37-8E0C-6143FE85BDB9}"/>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540" r="49778" b="4219"/>
          <a:stretch/>
        </p:blipFill>
        <p:spPr bwMode="auto">
          <a:xfrm>
            <a:off x="-13850" y="0"/>
            <a:ext cx="5712686" cy="6845743"/>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3</a:t>
            </a:fld>
            <a:endParaRPr lang="en-US" dirty="0"/>
          </a:p>
        </p:txBody>
      </p:sp>
    </p:spTree>
    <p:extLst>
      <p:ext uri="{BB962C8B-B14F-4D97-AF65-F5344CB8AC3E}">
        <p14:creationId xmlns:p14="http://schemas.microsoft.com/office/powerpoint/2010/main" val="126452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0B51A-4956-4A10-8277-B4FAB6B515D4}"/>
              </a:ext>
            </a:extLst>
          </p:cNvPr>
          <p:cNvSpPr>
            <a:spLocks noGrp="1"/>
          </p:cNvSpPr>
          <p:nvPr>
            <p:ph type="title"/>
          </p:nvPr>
        </p:nvSpPr>
        <p:spPr/>
        <p:txBody>
          <a:bodyPr/>
          <a:lstStyle/>
          <a:p>
            <a:r>
              <a:rPr lang="en-US" dirty="0"/>
              <a:t>What risk is tolerable?</a:t>
            </a:r>
          </a:p>
        </p:txBody>
      </p:sp>
      <p:sp>
        <p:nvSpPr>
          <p:cNvPr id="2" name="Content Placeholder 1">
            <a:extLst>
              <a:ext uri="{FF2B5EF4-FFF2-40B4-BE49-F238E27FC236}">
                <a16:creationId xmlns:a16="http://schemas.microsoft.com/office/drawing/2014/main" id="{919D185D-6AC1-4C27-8E40-ED362616A519}"/>
              </a:ext>
            </a:extLst>
          </p:cNvPr>
          <p:cNvSpPr>
            <a:spLocks noGrp="1"/>
          </p:cNvSpPr>
          <p:nvPr>
            <p:ph idx="1"/>
          </p:nvPr>
        </p:nvSpPr>
        <p:spPr>
          <a:xfrm>
            <a:off x="738189" y="1447800"/>
            <a:ext cx="10715627" cy="4106412"/>
          </a:xfrm>
        </p:spPr>
        <p:txBody>
          <a:bodyPr>
            <a:normAutofit/>
          </a:bodyPr>
          <a:lstStyle/>
          <a:p>
            <a:r>
              <a:rPr lang="en-US" sz="2000" dirty="0"/>
              <a:t>Risk cannot be ignored</a:t>
            </a:r>
          </a:p>
          <a:p>
            <a:r>
              <a:rPr lang="en-US" sz="2000" dirty="0"/>
              <a:t>Absolute safety cannot be guaranteed</a:t>
            </a:r>
          </a:p>
          <a:p>
            <a:r>
              <a:rPr lang="en-US" sz="2000" dirty="0"/>
              <a:t>Setting limits of tolerable risk</a:t>
            </a:r>
          </a:p>
          <a:p>
            <a:pPr lvl="1"/>
            <a:r>
              <a:rPr lang="en-US" sz="1800" dirty="0"/>
              <a:t>Informed by analysis and expert judgment</a:t>
            </a:r>
          </a:p>
          <a:p>
            <a:pPr lvl="1"/>
            <a:r>
              <a:rPr lang="en-US" sz="1800" dirty="0"/>
              <a:t>Considers individual risks and societal risks</a:t>
            </a:r>
          </a:p>
          <a:p>
            <a:pPr lvl="1"/>
            <a:r>
              <a:rPr lang="en-US" sz="1800" dirty="0"/>
              <a:t>Considers equity in distribution of risk</a:t>
            </a:r>
          </a:p>
          <a:p>
            <a:r>
              <a:rPr lang="en-US" sz="2000" dirty="0"/>
              <a:t>Goal = as low as reasonably practicable (ALARP)</a:t>
            </a:r>
          </a:p>
        </p:txBody>
      </p:sp>
      <p:sp>
        <p:nvSpPr>
          <p:cNvPr id="4" name="Slide Number Placeholder 3">
            <a:extLst>
              <a:ext uri="{FF2B5EF4-FFF2-40B4-BE49-F238E27FC236}">
                <a16:creationId xmlns:a16="http://schemas.microsoft.com/office/drawing/2014/main" id="{12800BD0-CBC1-412F-B617-4A4164BD38D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30</a:t>
            </a:fld>
            <a:endParaRPr lang="en-US" dirty="0"/>
          </a:p>
        </p:txBody>
      </p:sp>
      <p:sp>
        <p:nvSpPr>
          <p:cNvPr id="5" name="Text Placeholder 1">
            <a:extLst>
              <a:ext uri="{FF2B5EF4-FFF2-40B4-BE49-F238E27FC236}">
                <a16:creationId xmlns:a16="http://schemas.microsoft.com/office/drawing/2014/main" id="{291DF59E-2ADF-47B2-8C68-B480C8125C70}"/>
              </a:ext>
            </a:extLst>
          </p:cNvPr>
          <p:cNvSpPr txBox="1">
            <a:spLocks/>
          </p:cNvSpPr>
          <p:nvPr/>
        </p:nvSpPr>
        <p:spPr>
          <a:xfrm>
            <a:off x="738189" y="4767811"/>
            <a:ext cx="8546850" cy="743348"/>
          </a:xfrm>
          <a:prstGeom prst="rect">
            <a:avLst/>
          </a:prstGeom>
          <a:solidFill>
            <a:srgbClr val="5A5B5D"/>
          </a:solidFill>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i="1" dirty="0">
                <a:solidFill>
                  <a:srgbClr val="FFFF00"/>
                </a:solidFill>
              </a:rPr>
              <a:t>ALARP</a:t>
            </a:r>
            <a:r>
              <a:rPr lang="en-US" sz="2000" dirty="0">
                <a:solidFill>
                  <a:schemeClr val="bg1"/>
                </a:solidFill>
              </a:rPr>
              <a:t> is what can be reasonably done without spending an inordinate amount of time, money, or resources relative to the risk reduction benefits</a:t>
            </a:r>
          </a:p>
        </p:txBody>
      </p:sp>
      <p:pic>
        <p:nvPicPr>
          <p:cNvPr id="6" name="Picture 2">
            <a:extLst>
              <a:ext uri="{FF2B5EF4-FFF2-40B4-BE49-F238E27FC236}">
                <a16:creationId xmlns:a16="http://schemas.microsoft.com/office/drawing/2014/main" id="{9FBADC4E-C43F-4B9A-8DD2-2240CB5FA1A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109" y="1447800"/>
            <a:ext cx="4267925" cy="284528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7" name="Large Logo">
            <a:extLst>
              <a:ext uri="{FF2B5EF4-FFF2-40B4-BE49-F238E27FC236}">
                <a16:creationId xmlns:a16="http://schemas.microsoft.com/office/drawing/2014/main" id="{0F59D860-D808-47E4-BBB4-5E8D1FAF20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295086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EEA2-0789-443E-99C6-64F4AE3F71E3}"/>
              </a:ext>
            </a:extLst>
          </p:cNvPr>
          <p:cNvSpPr>
            <a:spLocks noGrp="1"/>
          </p:cNvSpPr>
          <p:nvPr>
            <p:ph type="title"/>
          </p:nvPr>
        </p:nvSpPr>
        <p:spPr/>
        <p:txBody>
          <a:bodyPr/>
          <a:lstStyle/>
          <a:p>
            <a:r>
              <a:rPr lang="en-US" dirty="0"/>
              <a:t>Using Risk Analysis to Inform Decisions</a:t>
            </a:r>
          </a:p>
        </p:txBody>
      </p:sp>
    </p:spTree>
    <p:extLst>
      <p:ext uri="{BB962C8B-B14F-4D97-AF65-F5344CB8AC3E}">
        <p14:creationId xmlns:p14="http://schemas.microsoft.com/office/powerpoint/2010/main" val="3891400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A123B23-BB3C-48A6-9D73-A6BFAFD3CD18}"/>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National Dam Safety Program Technical Seminar</a:t>
            </a:r>
            <a:endParaRPr lang="en-US" dirty="0"/>
          </a:p>
        </p:txBody>
      </p:sp>
      <p:sp>
        <p:nvSpPr>
          <p:cNvPr id="5" name="Slide Number Placeholder 4">
            <a:extLst>
              <a:ext uri="{FF2B5EF4-FFF2-40B4-BE49-F238E27FC236}">
                <a16:creationId xmlns:a16="http://schemas.microsoft.com/office/drawing/2014/main" id="{0EA36403-9623-4743-86CF-DB62A66CD30A}"/>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32</a:t>
            </a:fld>
            <a:endParaRPr lang="en-US" dirty="0"/>
          </a:p>
        </p:txBody>
      </p:sp>
      <p:sp>
        <p:nvSpPr>
          <p:cNvPr id="3" name="Title 2">
            <a:extLst>
              <a:ext uri="{FF2B5EF4-FFF2-40B4-BE49-F238E27FC236}">
                <a16:creationId xmlns:a16="http://schemas.microsoft.com/office/drawing/2014/main" id="{40E99CC4-EA1E-4A32-A38F-6897713DE382}"/>
              </a:ext>
              <a:ext uri="{C183D7F6-B498-43B3-948B-1728B52AA6E4}">
                <adec:decorative xmlns:adec="http://schemas.microsoft.com/office/drawing/2017/decorative" val="1"/>
              </a:ext>
            </a:extLst>
          </p:cNvPr>
          <p:cNvSpPr>
            <a:spLocks noGrp="1"/>
          </p:cNvSpPr>
          <p:nvPr>
            <p:ph type="title" idx="4294967295"/>
          </p:nvPr>
        </p:nvSpPr>
        <p:spPr>
          <a:xfrm>
            <a:off x="1821031" y="2076216"/>
            <a:ext cx="10715627" cy="743347"/>
          </a:xfrm>
        </p:spPr>
        <p:txBody>
          <a:bodyPr/>
          <a:lstStyle/>
          <a:p>
            <a:pPr rtl="0" eaLnBrk="1" latinLnBrk="0" hangingPunct="1"/>
            <a:r>
              <a:rPr lang="en-US" sz="1800" kern="1200" dirty="0">
                <a:solidFill>
                  <a:srgbClr val="000000"/>
                </a:solidFill>
                <a:effectLst/>
                <a:latin typeface="Franklin Gothic Book" panose="020B0503020102020204" pitchFamily="34" charset="0"/>
                <a:ea typeface="+mn-ea"/>
                <a:cs typeface="+mn-cs"/>
              </a:rPr>
              <a:t>Applying tolerable risk guidelines</a:t>
            </a:r>
            <a:endParaRPr lang="en-US" dirty="0">
              <a:effectLst/>
            </a:endParaRPr>
          </a:p>
        </p:txBody>
      </p:sp>
      <p:pic>
        <p:nvPicPr>
          <p:cNvPr id="27" name="Large Logo">
            <a:extLst>
              <a:ext uri="{FF2B5EF4-FFF2-40B4-BE49-F238E27FC236}">
                <a16:creationId xmlns:a16="http://schemas.microsoft.com/office/drawing/2014/main" id="{93657F1B-1C48-4A93-A561-7E059AB5D5B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26" name="Title 2">
            <a:extLst>
              <a:ext uri="{FF2B5EF4-FFF2-40B4-BE49-F238E27FC236}">
                <a16:creationId xmlns:a16="http://schemas.microsoft.com/office/drawing/2014/main" id="{E538C47E-48F1-43D4-8B52-D8D778940876}"/>
              </a:ext>
            </a:extLst>
          </p:cNvPr>
          <p:cNvSpPr txBox="1">
            <a:spLocks/>
          </p:cNvSpPr>
          <p:nvPr/>
        </p:nvSpPr>
        <p:spPr>
          <a:xfrm>
            <a:off x="738189" y="452440"/>
            <a:ext cx="10715627" cy="743347"/>
          </a:xfrm>
          <a:prstGeom prst="rect">
            <a:avLst/>
          </a:prstGeom>
        </p:spPr>
        <p:txBody>
          <a:bodyPr vert="horz" lIns="91440" tIns="45720" rIns="91440" bIns="45720" rtlCol="0" anchor="ctr">
            <a:normAutofit/>
          </a:bodyPr>
          <a:lstStyle>
            <a:lvl1pPr>
              <a:spcBef>
                <a:spcPct val="0"/>
              </a:spcBef>
              <a:buNone/>
              <a:defRPr sz="2800">
                <a:solidFill>
                  <a:srgbClr val="005288"/>
                </a:solidFill>
                <a:latin typeface="+mj-lt"/>
                <a:ea typeface="+mj-ea"/>
                <a:cs typeface="+mj-cs"/>
              </a:defRPr>
            </a:lvl1pPr>
          </a:lstStyle>
          <a:p>
            <a:r>
              <a:rPr lang="en-US" dirty="0"/>
              <a:t>Applying tolerable risk guidelines</a:t>
            </a:r>
          </a:p>
        </p:txBody>
      </p:sp>
      <p:pic>
        <p:nvPicPr>
          <p:cNvPr id="2" name="Picture 1" descr="1. Characterize Risk 2. Identify Options to Reduce Risk 3. Evaluate Options 4. Continuously Review">
            <a:extLst>
              <a:ext uri="{FF2B5EF4-FFF2-40B4-BE49-F238E27FC236}">
                <a16:creationId xmlns:a16="http://schemas.microsoft.com/office/drawing/2014/main" id="{889AEED7-38BE-4A16-A869-BBA037A1586C}"/>
              </a:ext>
            </a:extLst>
          </p:cNvPr>
          <p:cNvPicPr>
            <a:picLocks noChangeAspect="1"/>
          </p:cNvPicPr>
          <p:nvPr/>
        </p:nvPicPr>
        <p:blipFill>
          <a:blip r:embed="rId3"/>
          <a:stretch>
            <a:fillRect/>
          </a:stretch>
        </p:blipFill>
        <p:spPr>
          <a:xfrm>
            <a:off x="1544941" y="1058275"/>
            <a:ext cx="9102117" cy="4907705"/>
          </a:xfrm>
          <a:prstGeom prst="rect">
            <a:avLst/>
          </a:prstGeom>
        </p:spPr>
      </p:pic>
    </p:spTree>
    <p:extLst>
      <p:ext uri="{BB962C8B-B14F-4D97-AF65-F5344CB8AC3E}">
        <p14:creationId xmlns:p14="http://schemas.microsoft.com/office/powerpoint/2010/main" val="3562330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585D04-123F-49F6-9B12-168E95EF50E2}"/>
              </a:ext>
              <a:ext uri="{C183D7F6-B498-43B3-948B-1728B52AA6E4}">
                <adec:decorative xmlns:adec="http://schemas.microsoft.com/office/drawing/2017/decorative" val="1"/>
              </a:ext>
            </a:extLst>
          </p:cNvPr>
          <p:cNvSpPr>
            <a:spLocks noGrp="1"/>
          </p:cNvSpPr>
          <p:nvPr>
            <p:ph idx="1"/>
          </p:nvPr>
        </p:nvSpPr>
        <p:spPr>
          <a:xfrm>
            <a:off x="738190" y="1524000"/>
            <a:ext cx="3903082" cy="4106412"/>
          </a:xfrm>
        </p:spPr>
        <p:txBody>
          <a:bodyPr>
            <a:normAutofit/>
          </a:bodyPr>
          <a:lstStyle/>
          <a:p>
            <a:r>
              <a:rPr lang="en-US" sz="1800" dirty="0"/>
              <a:t>Loss of life: </a:t>
            </a:r>
            <a:r>
              <a:rPr lang="en-US" sz="1800" i="1" dirty="0">
                <a:solidFill>
                  <a:srgbClr val="005188"/>
                </a:solidFill>
              </a:rPr>
              <a:t>Expected Annual Fatalities (EAF)</a:t>
            </a:r>
          </a:p>
          <a:p>
            <a:pPr lvl="1"/>
            <a:r>
              <a:rPr lang="en-US" sz="1800" dirty="0"/>
              <a:t>Number of individuals exposed to floodwaters</a:t>
            </a:r>
          </a:p>
          <a:p>
            <a:pPr lvl="1"/>
            <a:r>
              <a:rPr lang="en-US" sz="1800" dirty="0"/>
              <a:t>Affected by warning time, depth and velocity, rate of rise, temperature, etc.</a:t>
            </a:r>
          </a:p>
          <a:p>
            <a:r>
              <a:rPr lang="en-US" sz="1800" dirty="0"/>
              <a:t>Damage to property: </a:t>
            </a:r>
            <a:r>
              <a:rPr lang="en-US" sz="1800" i="1" dirty="0">
                <a:solidFill>
                  <a:srgbClr val="005188"/>
                </a:solidFill>
              </a:rPr>
              <a:t>Expected Annual Damages (EAD)</a:t>
            </a:r>
          </a:p>
          <a:p>
            <a:pPr lvl="1"/>
            <a:r>
              <a:rPr lang="en-US" sz="1800" dirty="0"/>
              <a:t>Annual cost of flood damage</a:t>
            </a:r>
          </a:p>
          <a:p>
            <a:pPr lvl="1"/>
            <a:r>
              <a:rPr lang="en-US" sz="1800" dirty="0"/>
              <a:t>Dependent on flood depth</a:t>
            </a:r>
            <a:endParaRPr lang="en-US" dirty="0"/>
          </a:p>
        </p:txBody>
      </p:sp>
      <p:sp>
        <p:nvSpPr>
          <p:cNvPr id="3" name="Title 2">
            <a:extLst>
              <a:ext uri="{FF2B5EF4-FFF2-40B4-BE49-F238E27FC236}">
                <a16:creationId xmlns:a16="http://schemas.microsoft.com/office/drawing/2014/main" id="{52E80B85-6098-4135-847E-650A6B96D7B9}"/>
              </a:ext>
            </a:extLst>
          </p:cNvPr>
          <p:cNvSpPr>
            <a:spLocks noGrp="1"/>
          </p:cNvSpPr>
          <p:nvPr>
            <p:ph type="title"/>
          </p:nvPr>
        </p:nvSpPr>
        <p:spPr/>
        <p:txBody>
          <a:bodyPr>
            <a:normAutofit/>
          </a:bodyPr>
          <a:lstStyle/>
          <a:p>
            <a:r>
              <a:rPr lang="en-US" dirty="0"/>
              <a:t>Common measurements of flood risk</a:t>
            </a:r>
          </a:p>
        </p:txBody>
      </p:sp>
      <p:sp>
        <p:nvSpPr>
          <p:cNvPr id="4" name="Slide Number Placeholder 3">
            <a:extLst>
              <a:ext uri="{FF2B5EF4-FFF2-40B4-BE49-F238E27FC236}">
                <a16:creationId xmlns:a16="http://schemas.microsoft.com/office/drawing/2014/main" id="{CCE91986-57C0-46D8-941B-21C301BBD5E3}"/>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33</a:t>
            </a:fld>
            <a:endParaRPr lang="en-US" dirty="0"/>
          </a:p>
        </p:txBody>
      </p:sp>
      <p:pic>
        <p:nvPicPr>
          <p:cNvPr id="9" name="Large Logo">
            <a:extLst>
              <a:ext uri="{FF2B5EF4-FFF2-40B4-BE49-F238E27FC236}">
                <a16:creationId xmlns:a16="http://schemas.microsoft.com/office/drawing/2014/main" id="{1194F89D-2BDA-4A8E-9F83-E985713E08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pic>
        <p:nvPicPr>
          <p:cNvPr id="10" name="Picture 9" descr="EAF: Annual Probability of an individual dying as a result of a flood EAD: Annual risk of damage per hectare (euro)">
            <a:extLst>
              <a:ext uri="{FF2B5EF4-FFF2-40B4-BE49-F238E27FC236}">
                <a16:creationId xmlns:a16="http://schemas.microsoft.com/office/drawing/2014/main" id="{0B3AEF55-45EB-4CA6-96FC-FB4D05F419F4}"/>
              </a:ext>
            </a:extLst>
          </p:cNvPr>
          <p:cNvPicPr>
            <a:picLocks noChangeAspect="1"/>
          </p:cNvPicPr>
          <p:nvPr/>
        </p:nvPicPr>
        <p:blipFill>
          <a:blip r:embed="rId4"/>
          <a:stretch>
            <a:fillRect/>
          </a:stretch>
        </p:blipFill>
        <p:spPr>
          <a:xfrm>
            <a:off x="4937181" y="1409890"/>
            <a:ext cx="6761050" cy="4334632"/>
          </a:xfrm>
          <a:prstGeom prst="rect">
            <a:avLst/>
          </a:prstGeom>
        </p:spPr>
      </p:pic>
    </p:spTree>
    <p:extLst>
      <p:ext uri="{BB962C8B-B14F-4D97-AF65-F5344CB8AC3E}">
        <p14:creationId xmlns:p14="http://schemas.microsoft.com/office/powerpoint/2010/main" val="3211243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6CC99-71CC-4D77-A1E2-0ACB5E4219BC}"/>
              </a:ext>
            </a:extLst>
          </p:cNvPr>
          <p:cNvSpPr>
            <a:spLocks noGrp="1"/>
          </p:cNvSpPr>
          <p:nvPr>
            <p:ph type="title"/>
          </p:nvPr>
        </p:nvSpPr>
        <p:spPr/>
        <p:txBody>
          <a:bodyPr/>
          <a:lstStyle/>
          <a:p>
            <a:r>
              <a:rPr lang="en-US" dirty="0"/>
              <a:t>Reducing risk to state interests as defined in the </a:t>
            </a:r>
            <a:r>
              <a:rPr lang="en-US" i="1" dirty="0"/>
              <a:t>Delta Plan</a:t>
            </a:r>
          </a:p>
        </p:txBody>
      </p:sp>
      <p:sp>
        <p:nvSpPr>
          <p:cNvPr id="2" name="Content Placeholder 1">
            <a:extLst>
              <a:ext uri="{FF2B5EF4-FFF2-40B4-BE49-F238E27FC236}">
                <a16:creationId xmlns:a16="http://schemas.microsoft.com/office/drawing/2014/main" id="{7595C590-734C-4BB3-B30E-5CDD726919C9}"/>
              </a:ext>
            </a:extLst>
          </p:cNvPr>
          <p:cNvSpPr>
            <a:spLocks noGrp="1"/>
          </p:cNvSpPr>
          <p:nvPr>
            <p:ph idx="1"/>
          </p:nvPr>
        </p:nvSpPr>
        <p:spPr>
          <a:xfrm>
            <a:off x="738186" y="1524000"/>
            <a:ext cx="10715627" cy="4106412"/>
          </a:xfrm>
        </p:spPr>
        <p:txBody>
          <a:bodyPr/>
          <a:lstStyle/>
          <a:p>
            <a:r>
              <a:rPr lang="en-US" dirty="0"/>
              <a:t>Protect life and property</a:t>
            </a:r>
          </a:p>
          <a:p>
            <a:r>
              <a:rPr lang="en-US" dirty="0"/>
              <a:t>Advance the coequal goals</a:t>
            </a:r>
          </a:p>
          <a:p>
            <a:pPr lvl="1"/>
            <a:r>
              <a:rPr lang="en-US" dirty="0"/>
              <a:t>Protect water supply</a:t>
            </a:r>
          </a:p>
          <a:p>
            <a:pPr lvl="1"/>
            <a:r>
              <a:rPr lang="en-US" dirty="0"/>
              <a:t>Enhance Delta ecosystem</a:t>
            </a:r>
          </a:p>
          <a:p>
            <a:r>
              <a:rPr lang="en-US" dirty="0"/>
              <a:t>Protect Delta as a place</a:t>
            </a:r>
          </a:p>
        </p:txBody>
      </p:sp>
      <p:sp>
        <p:nvSpPr>
          <p:cNvPr id="4" name="Slide Number Placeholder 3">
            <a:extLst>
              <a:ext uri="{FF2B5EF4-FFF2-40B4-BE49-F238E27FC236}">
                <a16:creationId xmlns:a16="http://schemas.microsoft.com/office/drawing/2014/main" id="{68F44C54-826C-4FF1-8B7E-0772E4E98DE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34</a:t>
            </a:fld>
            <a:endParaRPr lang="en-US" dirty="0"/>
          </a:p>
        </p:txBody>
      </p:sp>
      <p:pic>
        <p:nvPicPr>
          <p:cNvPr id="9" name="Picture 8" descr="The Delta Plan">
            <a:extLst>
              <a:ext uri="{FF2B5EF4-FFF2-40B4-BE49-F238E27FC236}">
                <a16:creationId xmlns:a16="http://schemas.microsoft.com/office/drawing/2014/main" id="{7CA212A4-D04D-4AF7-B061-8C6DF8818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225" y="4012040"/>
            <a:ext cx="1894430" cy="2451430"/>
          </a:xfrm>
          <a:prstGeom prst="rect">
            <a:avLst/>
          </a:prstGeom>
          <a:noFill/>
          <a:ln w="19050">
            <a:solidFill>
              <a:srgbClr val="005188"/>
            </a:solidFill>
            <a:miter lim="800000"/>
            <a:headEnd/>
            <a:tailEnd/>
          </a:ln>
          <a:effectLst/>
        </p:spPr>
      </p:pic>
      <p:pic>
        <p:nvPicPr>
          <p:cNvPr id="5" name="Picture 4">
            <a:extLst>
              <a:ext uri="{FF2B5EF4-FFF2-40B4-BE49-F238E27FC236}">
                <a16:creationId xmlns:a16="http://schemas.microsoft.com/office/drawing/2014/main" id="{6CCD5F08-D163-4A73-9EEF-830AB5800B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11365" y="1639403"/>
            <a:ext cx="4889416" cy="4090771"/>
          </a:xfrm>
          <a:prstGeom prst="rect">
            <a:avLst/>
          </a:prstGeom>
        </p:spPr>
      </p:pic>
      <p:pic>
        <p:nvPicPr>
          <p:cNvPr id="15" name="Picture 14">
            <a:extLst>
              <a:ext uri="{FF2B5EF4-FFF2-40B4-BE49-F238E27FC236}">
                <a16:creationId xmlns:a16="http://schemas.microsoft.com/office/drawing/2014/main" id="{6E3715FE-3325-482A-BC84-C044BC5CEE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27757" y="1528772"/>
            <a:ext cx="682811" cy="2048434"/>
          </a:xfrm>
          <a:prstGeom prst="rect">
            <a:avLst/>
          </a:prstGeom>
        </p:spPr>
      </p:pic>
    </p:spTree>
    <p:extLst>
      <p:ext uri="{BB962C8B-B14F-4D97-AF65-F5344CB8AC3E}">
        <p14:creationId xmlns:p14="http://schemas.microsoft.com/office/powerpoint/2010/main" val="1508719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C3F8A-3D90-41BD-89B8-56AEFE9326A1}"/>
              </a:ext>
            </a:extLst>
          </p:cNvPr>
          <p:cNvSpPr>
            <a:spLocks noGrp="1"/>
          </p:cNvSpPr>
          <p:nvPr>
            <p:ph type="title"/>
          </p:nvPr>
        </p:nvSpPr>
        <p:spPr/>
        <p:txBody>
          <a:bodyPr/>
          <a:lstStyle/>
          <a:p>
            <a:r>
              <a:rPr lang="en-US" dirty="0"/>
              <a:t>Risk metrics for state interests in the Delta</a:t>
            </a:r>
          </a:p>
        </p:txBody>
      </p:sp>
      <p:sp>
        <p:nvSpPr>
          <p:cNvPr id="4" name="Slide Number Placeholder 3">
            <a:extLst>
              <a:ext uri="{FF2B5EF4-FFF2-40B4-BE49-F238E27FC236}">
                <a16:creationId xmlns:a16="http://schemas.microsoft.com/office/drawing/2014/main" id="{A6583963-7AAD-413A-A784-010556A49E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35</a:t>
            </a:fld>
            <a:endParaRPr lang="en-US" dirty="0"/>
          </a:p>
        </p:txBody>
      </p:sp>
      <p:pic>
        <p:nvPicPr>
          <p:cNvPr id="24" name="Picture 23" descr="Expected Annual Damage (EAD) Expected Annual Fatalities (EAF) Water Supply Disruption Harm to the Ecosystem Damage to Delta as a palce">
            <a:extLst>
              <a:ext uri="{FF2B5EF4-FFF2-40B4-BE49-F238E27FC236}">
                <a16:creationId xmlns:a16="http://schemas.microsoft.com/office/drawing/2014/main" id="{B57408DB-42FC-40E2-93BC-B94AD6D827DC}"/>
              </a:ext>
            </a:extLst>
          </p:cNvPr>
          <p:cNvPicPr>
            <a:picLocks noChangeAspect="1"/>
          </p:cNvPicPr>
          <p:nvPr/>
        </p:nvPicPr>
        <p:blipFill>
          <a:blip r:embed="rId2"/>
          <a:stretch>
            <a:fillRect/>
          </a:stretch>
        </p:blipFill>
        <p:spPr>
          <a:xfrm>
            <a:off x="1509713" y="1503564"/>
            <a:ext cx="9134475" cy="4362450"/>
          </a:xfrm>
          <a:prstGeom prst="rect">
            <a:avLst/>
          </a:prstGeom>
        </p:spPr>
      </p:pic>
      <p:pic>
        <p:nvPicPr>
          <p:cNvPr id="25" name="Large Logo">
            <a:extLst>
              <a:ext uri="{FF2B5EF4-FFF2-40B4-BE49-F238E27FC236}">
                <a16:creationId xmlns:a16="http://schemas.microsoft.com/office/drawing/2014/main" id="{5EE3439F-588A-4808-893F-2A04D96DD3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2676046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EF63-1E83-4E1E-9655-AC2287D8302C}"/>
              </a:ext>
            </a:extLst>
          </p:cNvPr>
          <p:cNvSpPr>
            <a:spLocks noGrp="1"/>
          </p:cNvSpPr>
          <p:nvPr>
            <p:ph type="title"/>
          </p:nvPr>
        </p:nvSpPr>
        <p:spPr/>
        <p:txBody>
          <a:bodyPr>
            <a:normAutofit fontScale="90000"/>
          </a:bodyPr>
          <a:lstStyle/>
          <a:p>
            <a:r>
              <a:rPr lang="en-US" dirty="0"/>
              <a:t>What Does Risk Analysis Tell Us about the Delta?</a:t>
            </a:r>
          </a:p>
        </p:txBody>
      </p:sp>
    </p:spTree>
    <p:extLst>
      <p:ext uri="{BB962C8B-B14F-4D97-AF65-F5344CB8AC3E}">
        <p14:creationId xmlns:p14="http://schemas.microsoft.com/office/powerpoint/2010/main" val="1703882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428C-716B-4D73-8C6E-E0BC204D8D03}"/>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Map 1</a:t>
            </a:r>
          </a:p>
        </p:txBody>
      </p:sp>
      <p:pic>
        <p:nvPicPr>
          <p:cNvPr id="11" name="Picture 10" descr="Choropleth maps showing the current flood hazard and the flood hazard in 2050. Flood hazard in the delta will nearly double if nothing is done.">
            <a:extLst>
              <a:ext uri="{FF2B5EF4-FFF2-40B4-BE49-F238E27FC236}">
                <a16:creationId xmlns:a16="http://schemas.microsoft.com/office/drawing/2014/main" id="{BB2E106E-113C-4A8D-8745-95FA31FC868D}"/>
              </a:ext>
            </a:extLst>
          </p:cNvPr>
          <p:cNvPicPr>
            <a:picLocks noChangeAspect="1"/>
          </p:cNvPicPr>
          <p:nvPr/>
        </p:nvPicPr>
        <p:blipFill>
          <a:blip r:embed="rId3"/>
          <a:stretch>
            <a:fillRect/>
          </a:stretch>
        </p:blipFill>
        <p:spPr>
          <a:xfrm>
            <a:off x="608382" y="0"/>
            <a:ext cx="10975236" cy="6858000"/>
          </a:xfrm>
          <a:prstGeom prst="rect">
            <a:avLst/>
          </a:prstGeom>
        </p:spPr>
      </p:pic>
    </p:spTree>
    <p:extLst>
      <p:ext uri="{BB962C8B-B14F-4D97-AF65-F5344CB8AC3E}">
        <p14:creationId xmlns:p14="http://schemas.microsoft.com/office/powerpoint/2010/main" val="1136239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F4AACA-0193-498E-93E2-2DCF92DEF74E}"/>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8" name="Title 7">
            <a:extLst>
              <a:ext uri="{FF2B5EF4-FFF2-40B4-BE49-F238E27FC236}">
                <a16:creationId xmlns:a16="http://schemas.microsoft.com/office/drawing/2014/main" id="{DAE757BE-CE33-49B0-BE6A-8AFDBD64A04E}"/>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Map 2</a:t>
            </a:r>
          </a:p>
        </p:txBody>
      </p:sp>
      <p:pic>
        <p:nvPicPr>
          <p:cNvPr id="2" name="Picture 1" descr="Map of Expected Annual Fatalities, Metric Lives Lost">
            <a:extLst>
              <a:ext uri="{FF2B5EF4-FFF2-40B4-BE49-F238E27FC236}">
                <a16:creationId xmlns:a16="http://schemas.microsoft.com/office/drawing/2014/main" id="{53E3E860-0F02-44E6-B1CD-BD39092073DB}"/>
              </a:ext>
            </a:extLst>
          </p:cNvPr>
          <p:cNvPicPr>
            <a:picLocks noChangeAspect="1"/>
          </p:cNvPicPr>
          <p:nvPr/>
        </p:nvPicPr>
        <p:blipFill>
          <a:blip r:embed="rId2"/>
          <a:stretch>
            <a:fillRect/>
          </a:stretch>
        </p:blipFill>
        <p:spPr>
          <a:xfrm>
            <a:off x="610586" y="5502"/>
            <a:ext cx="5182049" cy="6852498"/>
          </a:xfrm>
          <a:prstGeom prst="rect">
            <a:avLst/>
          </a:prstGeom>
        </p:spPr>
      </p:pic>
      <p:pic>
        <p:nvPicPr>
          <p:cNvPr id="3" name="Picture 2" descr="Map of Expected Annual Damages, Metric: Damage in dollars">
            <a:extLst>
              <a:ext uri="{FF2B5EF4-FFF2-40B4-BE49-F238E27FC236}">
                <a16:creationId xmlns:a16="http://schemas.microsoft.com/office/drawing/2014/main" id="{10EBFB87-CAE2-4409-B842-5B2250D2F2D8}"/>
              </a:ext>
            </a:extLst>
          </p:cNvPr>
          <p:cNvPicPr>
            <a:picLocks noChangeAspect="1"/>
          </p:cNvPicPr>
          <p:nvPr/>
        </p:nvPicPr>
        <p:blipFill>
          <a:blip r:embed="rId3"/>
          <a:stretch>
            <a:fillRect/>
          </a:stretch>
        </p:blipFill>
        <p:spPr>
          <a:xfrm>
            <a:off x="6516901" y="5502"/>
            <a:ext cx="5309616" cy="6858000"/>
          </a:xfrm>
          <a:prstGeom prst="rect">
            <a:avLst/>
          </a:prstGeom>
        </p:spPr>
      </p:pic>
    </p:spTree>
    <p:extLst>
      <p:ext uri="{BB962C8B-B14F-4D97-AF65-F5344CB8AC3E}">
        <p14:creationId xmlns:p14="http://schemas.microsoft.com/office/powerpoint/2010/main" val="1077417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C8A924-7298-4D61-8391-E0CACFB0F334}"/>
              </a:ext>
              <a:ext uri="{C183D7F6-B498-43B3-948B-1728B52AA6E4}">
                <adec:decorative xmlns:adec="http://schemas.microsoft.com/office/drawing/2017/decorative" val="1"/>
              </a:ext>
            </a:extLst>
          </p:cNvPr>
          <p:cNvSpPr>
            <a:spLocks noGrp="1"/>
          </p:cNvSpPr>
          <p:nvPr>
            <p:ph type="ftr" sz="quarter" idx="12"/>
          </p:nvPr>
        </p:nvSpPr>
        <p:spPr>
          <a:xfrm>
            <a:off x="6096000" y="6202366"/>
            <a:ext cx="4443413" cy="365125"/>
          </a:xfrm>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1253A76D-2D94-46B9-BD48-45BFC8D97F97}"/>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39</a:t>
            </a:fld>
            <a:endParaRPr lang="en-US" dirty="0"/>
          </a:p>
        </p:txBody>
      </p:sp>
      <p:sp>
        <p:nvSpPr>
          <p:cNvPr id="3" name="Title 2">
            <a:extLst>
              <a:ext uri="{FF2B5EF4-FFF2-40B4-BE49-F238E27FC236}">
                <a16:creationId xmlns:a16="http://schemas.microsoft.com/office/drawing/2014/main" id="{138F749D-B779-45A9-A952-8550850018FB}"/>
              </a:ext>
              <a:ext uri="{C183D7F6-B498-43B3-948B-1728B52AA6E4}">
                <adec:decorative xmlns:adec="http://schemas.microsoft.com/office/drawing/2017/decorative" val="1"/>
              </a:ext>
            </a:extLst>
          </p:cNvPr>
          <p:cNvSpPr>
            <a:spLocks noGrp="1"/>
          </p:cNvSpPr>
          <p:nvPr>
            <p:ph type="title" idx="4294967295"/>
          </p:nvPr>
        </p:nvSpPr>
        <p:spPr>
          <a:xfrm>
            <a:off x="1664621" y="1595440"/>
            <a:ext cx="10715627" cy="743347"/>
          </a:xfrm>
        </p:spPr>
        <p:txBody>
          <a:bodyPr/>
          <a:lstStyle/>
          <a:p>
            <a:r>
              <a:rPr lang="en-US" dirty="0"/>
              <a:t>Map 3</a:t>
            </a:r>
          </a:p>
        </p:txBody>
      </p:sp>
      <p:pic>
        <p:nvPicPr>
          <p:cNvPr id="19" name="Large Logo">
            <a:extLst>
              <a:ext uri="{FF2B5EF4-FFF2-40B4-BE49-F238E27FC236}">
                <a16:creationId xmlns:a16="http://schemas.microsoft.com/office/drawing/2014/main" id="{D70C3B9D-9105-4B26-80D8-EE661C00B88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9084"/>
            <a:ext cx="3419856" cy="367233"/>
          </a:xfrm>
          <a:prstGeom prst="rect">
            <a:avLst/>
          </a:prstGeom>
        </p:spPr>
      </p:pic>
      <p:pic>
        <p:nvPicPr>
          <p:cNvPr id="2" name="Picture 1" descr="Water Quality (reduce salinity intrusion), Freshwater Corridor, Water Supply Infrastructure, Water Supply Disruption">
            <a:extLst>
              <a:ext uri="{FF2B5EF4-FFF2-40B4-BE49-F238E27FC236}">
                <a16:creationId xmlns:a16="http://schemas.microsoft.com/office/drawing/2014/main" id="{2E5705D4-43D5-4102-B5CC-43B77BCA7BBB}"/>
              </a:ext>
            </a:extLst>
          </p:cNvPr>
          <p:cNvPicPr>
            <a:picLocks noChangeAspect="1"/>
          </p:cNvPicPr>
          <p:nvPr/>
        </p:nvPicPr>
        <p:blipFill>
          <a:blip r:embed="rId3"/>
          <a:stretch>
            <a:fillRect/>
          </a:stretch>
        </p:blipFill>
        <p:spPr>
          <a:xfrm>
            <a:off x="1230970" y="788259"/>
            <a:ext cx="9730059" cy="5706351"/>
          </a:xfrm>
          <a:prstGeom prst="rect">
            <a:avLst/>
          </a:prstGeom>
        </p:spPr>
      </p:pic>
    </p:spTree>
    <p:extLst>
      <p:ext uri="{BB962C8B-B14F-4D97-AF65-F5344CB8AC3E}">
        <p14:creationId xmlns:p14="http://schemas.microsoft.com/office/powerpoint/2010/main" val="1772276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96F2-B697-45FD-89F2-64B0B6C67DA1}"/>
              </a:ext>
            </a:extLst>
          </p:cNvPr>
          <p:cNvSpPr>
            <a:spLocks noGrp="1"/>
          </p:cNvSpPr>
          <p:nvPr>
            <p:ph type="title"/>
          </p:nvPr>
        </p:nvSpPr>
        <p:spPr>
          <a:xfrm>
            <a:off x="738190" y="2579484"/>
            <a:ext cx="5357810" cy="743347"/>
          </a:xfrm>
        </p:spPr>
        <p:txBody>
          <a:bodyPr>
            <a:normAutofit/>
          </a:bodyPr>
          <a:lstStyle/>
          <a:p>
            <a:r>
              <a:rPr lang="en-US" dirty="0"/>
              <a:t>The California Delta</a:t>
            </a:r>
          </a:p>
        </p:txBody>
      </p:sp>
      <p:pic>
        <p:nvPicPr>
          <p:cNvPr id="5" name="Picture 2" descr="Aerial of Sacramento-San Joaquin delta">
            <a:extLst>
              <a:ext uri="{FF2B5EF4-FFF2-40B4-BE49-F238E27FC236}">
                <a16:creationId xmlns:a16="http://schemas.microsoft.com/office/drawing/2014/main" id="{C2991671-B5CB-4ED4-B2DE-96134CFD1B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79" r="34748"/>
          <a:stretch/>
        </p:blipFill>
        <p:spPr bwMode="auto">
          <a:xfrm>
            <a:off x="4582568" y="857250"/>
            <a:ext cx="760152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34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2897C2-B0E8-44C2-BD70-83921E0C9F41}"/>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87495BC5-5AB7-4CFC-A475-F95D8309320B}"/>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40</a:t>
            </a:fld>
            <a:endParaRPr lang="en-US" dirty="0"/>
          </a:p>
        </p:txBody>
      </p:sp>
      <p:sp>
        <p:nvSpPr>
          <p:cNvPr id="3" name="Title 2">
            <a:extLst>
              <a:ext uri="{FF2B5EF4-FFF2-40B4-BE49-F238E27FC236}">
                <a16:creationId xmlns:a16="http://schemas.microsoft.com/office/drawing/2014/main" id="{88F4F90B-7B21-4A8F-82E9-C45D894D142E}"/>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Map 4</a:t>
            </a:r>
          </a:p>
        </p:txBody>
      </p:sp>
      <p:pic>
        <p:nvPicPr>
          <p:cNvPr id="8" name="Picture 7">
            <a:extLst>
              <a:ext uri="{FF2B5EF4-FFF2-40B4-BE49-F238E27FC236}">
                <a16:creationId xmlns:a16="http://schemas.microsoft.com/office/drawing/2014/main" id="{1CAEE8B9-5678-478F-A9CF-300F27B9F4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53112" y="638175"/>
            <a:ext cx="1971675" cy="1638300"/>
          </a:xfrm>
          <a:prstGeom prst="rect">
            <a:avLst/>
          </a:prstGeom>
        </p:spPr>
      </p:pic>
      <p:pic>
        <p:nvPicPr>
          <p:cNvPr id="10" name="Large Logo">
            <a:extLst>
              <a:ext uri="{FF2B5EF4-FFF2-40B4-BE49-F238E27FC236}">
                <a16:creationId xmlns:a16="http://schemas.microsoft.com/office/drawing/2014/main" id="{D6759869-8415-413A-A334-75995027BF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9084"/>
            <a:ext cx="3419856" cy="367233"/>
          </a:xfrm>
          <a:prstGeom prst="rect">
            <a:avLst/>
          </a:prstGeom>
        </p:spPr>
      </p:pic>
      <p:pic>
        <p:nvPicPr>
          <p:cNvPr id="2" name="Picture 1" descr="Water Supply Disruption, Metric: Water supply risk score">
            <a:extLst>
              <a:ext uri="{FF2B5EF4-FFF2-40B4-BE49-F238E27FC236}">
                <a16:creationId xmlns:a16="http://schemas.microsoft.com/office/drawing/2014/main" id="{1F172A0E-88A1-43E7-9200-355E7C7E576B}"/>
              </a:ext>
            </a:extLst>
          </p:cNvPr>
          <p:cNvPicPr>
            <a:picLocks noChangeAspect="1"/>
          </p:cNvPicPr>
          <p:nvPr/>
        </p:nvPicPr>
        <p:blipFill>
          <a:blip r:embed="rId4"/>
          <a:stretch>
            <a:fillRect/>
          </a:stretch>
        </p:blipFill>
        <p:spPr>
          <a:xfrm>
            <a:off x="0" y="0"/>
            <a:ext cx="5291329" cy="6858000"/>
          </a:xfrm>
          <a:prstGeom prst="rect">
            <a:avLst/>
          </a:prstGeom>
        </p:spPr>
      </p:pic>
      <p:sp>
        <p:nvSpPr>
          <p:cNvPr id="9" name="Content Placeholder 1">
            <a:extLst>
              <a:ext uri="{FF2B5EF4-FFF2-40B4-BE49-F238E27FC236}">
                <a16:creationId xmlns:a16="http://schemas.microsoft.com/office/drawing/2014/main" id="{86B40BEE-C50C-48DC-9684-CF6CCD23619F}"/>
              </a:ext>
            </a:extLst>
          </p:cNvPr>
          <p:cNvSpPr txBox="1">
            <a:spLocks/>
          </p:cNvSpPr>
          <p:nvPr/>
        </p:nvSpPr>
        <p:spPr>
          <a:xfrm>
            <a:off x="5841205" y="2296662"/>
            <a:ext cx="3779045" cy="3037338"/>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Salinity barrier</a:t>
            </a:r>
          </a:p>
          <a:p>
            <a:r>
              <a:rPr lang="en-US" dirty="0"/>
              <a:t>Freshwater corridor</a:t>
            </a:r>
          </a:p>
          <a:p>
            <a:r>
              <a:rPr lang="en-US" dirty="0"/>
              <a:t>Water supply infrastructure</a:t>
            </a:r>
          </a:p>
        </p:txBody>
      </p:sp>
    </p:spTree>
    <p:extLst>
      <p:ext uri="{BB962C8B-B14F-4D97-AF65-F5344CB8AC3E}">
        <p14:creationId xmlns:p14="http://schemas.microsoft.com/office/powerpoint/2010/main" val="2753782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D788D-413A-461C-9A6D-DA8558B2C844}"/>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4FA26C9-25D9-4769-9732-195BB71D44A8}"/>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41</a:t>
            </a:fld>
            <a:endParaRPr lang="en-US" dirty="0"/>
          </a:p>
        </p:txBody>
      </p:sp>
      <p:sp>
        <p:nvSpPr>
          <p:cNvPr id="2" name="Title 1">
            <a:extLst>
              <a:ext uri="{FF2B5EF4-FFF2-40B4-BE49-F238E27FC236}">
                <a16:creationId xmlns:a16="http://schemas.microsoft.com/office/drawing/2014/main" id="{7934D962-C463-473F-BE5A-7FC95A630935}"/>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Map 5</a:t>
            </a:r>
          </a:p>
        </p:txBody>
      </p:sp>
      <p:pic>
        <p:nvPicPr>
          <p:cNvPr id="6" name="Picture 5" descr="Harm to the Ecosystem (non-tidal habitat) Map">
            <a:extLst>
              <a:ext uri="{FF2B5EF4-FFF2-40B4-BE49-F238E27FC236}">
                <a16:creationId xmlns:a16="http://schemas.microsoft.com/office/drawing/2014/main" id="{E8AA8CF8-6D4B-4F52-8800-B26D5ED9B473}"/>
              </a:ext>
            </a:extLst>
          </p:cNvPr>
          <p:cNvPicPr>
            <a:picLocks noChangeAspect="1"/>
          </p:cNvPicPr>
          <p:nvPr/>
        </p:nvPicPr>
        <p:blipFill>
          <a:blip r:embed="rId2"/>
          <a:stretch>
            <a:fillRect/>
          </a:stretch>
        </p:blipFill>
        <p:spPr>
          <a:xfrm>
            <a:off x="619125" y="0"/>
            <a:ext cx="5236455" cy="6858000"/>
          </a:xfrm>
          <a:prstGeom prst="rect">
            <a:avLst/>
          </a:prstGeom>
        </p:spPr>
      </p:pic>
      <p:pic>
        <p:nvPicPr>
          <p:cNvPr id="7" name="Picture 6" descr="Unleveed, high-value tidal habitat map">
            <a:extLst>
              <a:ext uri="{FF2B5EF4-FFF2-40B4-BE49-F238E27FC236}">
                <a16:creationId xmlns:a16="http://schemas.microsoft.com/office/drawing/2014/main" id="{40ED8E33-1381-484E-ABB0-5D1E30701BFA}"/>
              </a:ext>
            </a:extLst>
          </p:cNvPr>
          <p:cNvPicPr>
            <a:picLocks noChangeAspect="1"/>
          </p:cNvPicPr>
          <p:nvPr/>
        </p:nvPicPr>
        <p:blipFill>
          <a:blip r:embed="rId3"/>
          <a:stretch>
            <a:fillRect/>
          </a:stretch>
        </p:blipFill>
        <p:spPr>
          <a:xfrm>
            <a:off x="6410180" y="0"/>
            <a:ext cx="5276995" cy="6858000"/>
          </a:xfrm>
          <a:prstGeom prst="rect">
            <a:avLst/>
          </a:prstGeom>
        </p:spPr>
      </p:pic>
      <p:pic>
        <p:nvPicPr>
          <p:cNvPr id="9" name="Picture 8">
            <a:extLst>
              <a:ext uri="{FF2B5EF4-FFF2-40B4-BE49-F238E27FC236}">
                <a16:creationId xmlns:a16="http://schemas.microsoft.com/office/drawing/2014/main" id="{17CC4DA8-300A-41FB-B502-5D48E36191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96355" y="384179"/>
            <a:ext cx="1426113" cy="1179401"/>
          </a:xfrm>
          <a:prstGeom prst="rect">
            <a:avLst/>
          </a:prstGeom>
        </p:spPr>
      </p:pic>
      <p:pic>
        <p:nvPicPr>
          <p:cNvPr id="11" name="Picture 10">
            <a:extLst>
              <a:ext uri="{FF2B5EF4-FFF2-40B4-BE49-F238E27FC236}">
                <a16:creationId xmlns:a16="http://schemas.microsoft.com/office/drawing/2014/main" id="{3210D3FC-97C7-46D6-BF89-0572DDAE91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8225" y="384179"/>
            <a:ext cx="1450182" cy="1215505"/>
          </a:xfrm>
          <a:prstGeom prst="rect">
            <a:avLst/>
          </a:prstGeom>
        </p:spPr>
      </p:pic>
      <p:sp>
        <p:nvSpPr>
          <p:cNvPr id="8" name="TextBox 7">
            <a:extLst>
              <a:ext uri="{FF2B5EF4-FFF2-40B4-BE49-F238E27FC236}">
                <a16:creationId xmlns:a16="http://schemas.microsoft.com/office/drawing/2014/main" id="{61860CA1-4B2A-4C7E-98EE-FEA7F7DF3D3C}"/>
              </a:ext>
              <a:ext uri="{C183D7F6-B498-43B3-948B-1728B52AA6E4}">
                <adec:decorative xmlns:adec="http://schemas.microsoft.com/office/drawing/2017/decorative" val="1"/>
              </a:ext>
            </a:extLst>
          </p:cNvPr>
          <p:cNvSpPr txBox="1"/>
          <p:nvPr/>
        </p:nvSpPr>
        <p:spPr>
          <a:xfrm>
            <a:off x="2488407" y="856741"/>
            <a:ext cx="2834897" cy="307777"/>
          </a:xfrm>
          <a:prstGeom prst="rect">
            <a:avLst/>
          </a:prstGeom>
          <a:noFill/>
        </p:spPr>
        <p:txBody>
          <a:bodyPr wrap="square" rtlCol="0">
            <a:spAutoFit/>
          </a:bodyPr>
          <a:lstStyle/>
          <a:p>
            <a:r>
              <a:rPr lang="en-US" sz="1400" b="1" dirty="0">
                <a:solidFill>
                  <a:srgbClr val="C00000"/>
                </a:solidFill>
              </a:rPr>
              <a:t>METRIC: Damage in acres (or $s)</a:t>
            </a:r>
          </a:p>
        </p:txBody>
      </p:sp>
      <p:sp>
        <p:nvSpPr>
          <p:cNvPr id="10" name="TextBox 9">
            <a:extLst>
              <a:ext uri="{FF2B5EF4-FFF2-40B4-BE49-F238E27FC236}">
                <a16:creationId xmlns:a16="http://schemas.microsoft.com/office/drawing/2014/main" id="{79ECF545-BD70-48F0-A0AE-73B478006AA3}"/>
              </a:ext>
              <a:ext uri="{C183D7F6-B498-43B3-948B-1728B52AA6E4}">
                <adec:decorative xmlns:adec="http://schemas.microsoft.com/office/drawing/2017/decorative" val="1"/>
              </a:ext>
            </a:extLst>
          </p:cNvPr>
          <p:cNvSpPr txBox="1"/>
          <p:nvPr/>
        </p:nvSpPr>
        <p:spPr>
          <a:xfrm>
            <a:off x="8317706" y="856741"/>
            <a:ext cx="3988471" cy="307777"/>
          </a:xfrm>
          <a:prstGeom prst="rect">
            <a:avLst/>
          </a:prstGeom>
          <a:noFill/>
        </p:spPr>
        <p:txBody>
          <a:bodyPr wrap="square" rtlCol="0">
            <a:spAutoFit/>
          </a:bodyPr>
          <a:lstStyle/>
          <a:p>
            <a:r>
              <a:rPr lang="en-US" sz="1400" b="1" dirty="0">
                <a:solidFill>
                  <a:srgbClr val="C00000"/>
                </a:solidFill>
              </a:rPr>
              <a:t>METRIC: Lost opportunity in acres (or $s)</a:t>
            </a:r>
          </a:p>
        </p:txBody>
      </p:sp>
    </p:spTree>
    <p:extLst>
      <p:ext uri="{BB962C8B-B14F-4D97-AF65-F5344CB8AC3E}">
        <p14:creationId xmlns:p14="http://schemas.microsoft.com/office/powerpoint/2010/main" val="2299023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E98B2E-AD6F-4C2C-822B-90740BB7743D}"/>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3" name="Title 2">
            <a:extLst>
              <a:ext uri="{FF2B5EF4-FFF2-40B4-BE49-F238E27FC236}">
                <a16:creationId xmlns:a16="http://schemas.microsoft.com/office/drawing/2014/main" id="{574CB644-7C6F-4490-BAD7-EBC17D6EABBD}"/>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Map 6</a:t>
            </a:r>
          </a:p>
        </p:txBody>
      </p:sp>
      <p:sp>
        <p:nvSpPr>
          <p:cNvPr id="5" name="Slide Number Placeholder 4">
            <a:extLst>
              <a:ext uri="{FF2B5EF4-FFF2-40B4-BE49-F238E27FC236}">
                <a16:creationId xmlns:a16="http://schemas.microsoft.com/office/drawing/2014/main" id="{59751A52-C269-4D67-8843-6F1E8F306327}"/>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42</a:t>
            </a:fld>
            <a:endParaRPr lang="en-US" dirty="0"/>
          </a:p>
        </p:txBody>
      </p:sp>
      <p:pic>
        <p:nvPicPr>
          <p:cNvPr id="2" name="Picture 1" descr="Damage to Prime Agricultural Land, Damage to Public Roadways, Damage to Legacy Towns, Damage to Delta as a Place">
            <a:extLst>
              <a:ext uri="{FF2B5EF4-FFF2-40B4-BE49-F238E27FC236}">
                <a16:creationId xmlns:a16="http://schemas.microsoft.com/office/drawing/2014/main" id="{E6D5052E-AAE2-46E3-9EF7-90EAF92A9652}"/>
              </a:ext>
            </a:extLst>
          </p:cNvPr>
          <p:cNvPicPr>
            <a:picLocks noChangeAspect="1"/>
          </p:cNvPicPr>
          <p:nvPr/>
        </p:nvPicPr>
        <p:blipFill>
          <a:blip r:embed="rId2"/>
          <a:stretch>
            <a:fillRect/>
          </a:stretch>
        </p:blipFill>
        <p:spPr>
          <a:xfrm>
            <a:off x="273815" y="405122"/>
            <a:ext cx="11644369" cy="6047756"/>
          </a:xfrm>
          <a:prstGeom prst="rect">
            <a:avLst/>
          </a:prstGeom>
        </p:spPr>
      </p:pic>
    </p:spTree>
    <p:extLst>
      <p:ext uri="{BB962C8B-B14F-4D97-AF65-F5344CB8AC3E}">
        <p14:creationId xmlns:p14="http://schemas.microsoft.com/office/powerpoint/2010/main" val="2300554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AE85-7C3F-495F-992B-8A291D9A8696}"/>
              </a:ext>
            </a:extLst>
          </p:cNvPr>
          <p:cNvSpPr>
            <a:spLocks noGrp="1"/>
          </p:cNvSpPr>
          <p:nvPr>
            <p:ph type="title"/>
          </p:nvPr>
        </p:nvSpPr>
        <p:spPr/>
        <p:txBody>
          <a:bodyPr/>
          <a:lstStyle/>
          <a:p>
            <a:r>
              <a:rPr lang="en-US" dirty="0"/>
              <a:t>Applying Tolerable Risk Guidelines (2)</a:t>
            </a:r>
          </a:p>
        </p:txBody>
      </p:sp>
    </p:spTree>
    <p:extLst>
      <p:ext uri="{BB962C8B-B14F-4D97-AF65-F5344CB8AC3E}">
        <p14:creationId xmlns:p14="http://schemas.microsoft.com/office/powerpoint/2010/main" val="1861199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07F528-04C6-4AC6-98F7-B31EF1083181}"/>
              </a:ext>
            </a:extLst>
          </p:cNvPr>
          <p:cNvSpPr>
            <a:spLocks noGrp="1"/>
          </p:cNvSpPr>
          <p:nvPr>
            <p:ph type="title"/>
          </p:nvPr>
        </p:nvSpPr>
        <p:spPr/>
        <p:txBody>
          <a:bodyPr/>
          <a:lstStyle/>
          <a:p>
            <a:r>
              <a:rPr lang="en-US" dirty="0"/>
              <a:t>Challenges in flood risk management </a:t>
            </a:r>
          </a:p>
        </p:txBody>
      </p:sp>
      <p:sp>
        <p:nvSpPr>
          <p:cNvPr id="2" name="Content Placeholder 1">
            <a:extLst>
              <a:ext uri="{FF2B5EF4-FFF2-40B4-BE49-F238E27FC236}">
                <a16:creationId xmlns:a16="http://schemas.microsoft.com/office/drawing/2014/main" id="{4AE604BB-2DCF-4A1A-99A3-8C6074E33194}"/>
              </a:ext>
              <a:ext uri="{C183D7F6-B498-43B3-948B-1728B52AA6E4}">
                <adec:decorative xmlns:adec="http://schemas.microsoft.com/office/drawing/2017/decorative" val="0"/>
              </a:ext>
            </a:extLst>
          </p:cNvPr>
          <p:cNvSpPr>
            <a:spLocks noGrp="1"/>
          </p:cNvSpPr>
          <p:nvPr>
            <p:ph idx="1"/>
          </p:nvPr>
        </p:nvSpPr>
        <p:spPr>
          <a:xfrm>
            <a:off x="738189" y="1524000"/>
            <a:ext cx="5819629" cy="4106412"/>
          </a:xfrm>
        </p:spPr>
        <p:txBody>
          <a:bodyPr>
            <a:normAutofit/>
          </a:bodyPr>
          <a:lstStyle/>
          <a:p>
            <a:r>
              <a:rPr lang="en-US" sz="2000" dirty="0"/>
              <a:t>Risk analysis is a snapshot in time from best available data</a:t>
            </a:r>
          </a:p>
          <a:p>
            <a:r>
              <a:rPr lang="en-US" sz="2000" dirty="0"/>
              <a:t>Risk analysis can be a powerful tool</a:t>
            </a:r>
            <a:r>
              <a:rPr lang="en-US" sz="2000" dirty="0">
                <a:latin typeface="Calibri" panose="020F0502020204030204" pitchFamily="34" charset="0"/>
                <a:ea typeface="Calibri" panose="020F0502020204030204" pitchFamily="34" charset="0"/>
                <a:cs typeface="Times New Roman" panose="02020603050405020304" pitchFamily="18" charset="0"/>
              </a:rPr>
              <a:t> to </a:t>
            </a: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Evaluate the effectiveness risk reduction </a:t>
            </a:r>
          </a:p>
          <a:p>
            <a:pPr lvl="1"/>
            <a:r>
              <a:rPr lang="en-US" sz="1800" dirty="0">
                <a:latin typeface="Calibri" panose="020F0502020204030204" pitchFamily="34" charset="0"/>
                <a:ea typeface="Calibri" panose="020F0502020204030204" pitchFamily="34" charset="0"/>
                <a:cs typeface="Times New Roman" panose="02020603050405020304" pitchFamily="18" charset="0"/>
              </a:rPr>
              <a:t>C</a:t>
            </a:r>
            <a:r>
              <a:rPr lang="en-US" sz="1800" dirty="0">
                <a:effectLst/>
                <a:latin typeface="Calibri" panose="020F0502020204030204" pitchFamily="34" charset="0"/>
                <a:ea typeface="Calibri" panose="020F0502020204030204" pitchFamily="34" charset="0"/>
                <a:cs typeface="Times New Roman" panose="02020603050405020304" pitchFamily="18" charset="0"/>
              </a:rPr>
              <a:t>ompare trade-offs</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No risk-based standards or guidelines to determine tolerable level of flood risk</a:t>
            </a:r>
          </a:p>
          <a:p>
            <a:r>
              <a:rPr lang="en-US" sz="2000" dirty="0">
                <a:latin typeface="Calibri" panose="020F0502020204030204" pitchFamily="34" charset="0"/>
                <a:ea typeface="Calibri" panose="020F0502020204030204" pitchFamily="34" charset="0"/>
                <a:cs typeface="Times New Roman" panose="02020603050405020304" pitchFamily="18" charset="0"/>
              </a:rPr>
              <a:t>Level of t</a:t>
            </a:r>
            <a:r>
              <a:rPr lang="en-US" sz="2000" dirty="0">
                <a:effectLst/>
                <a:latin typeface="Calibri" panose="020F0502020204030204" pitchFamily="34" charset="0"/>
                <a:ea typeface="Calibri" panose="020F0502020204030204" pitchFamily="34" charset="0"/>
                <a:cs typeface="Times New Roman" panose="02020603050405020304" pitchFamily="18" charset="0"/>
              </a:rPr>
              <a:t>olerable risk should be decided by those most affected by flood risk</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p>
            <a:endParaRPr lang="en-US" sz="2000" dirty="0"/>
          </a:p>
        </p:txBody>
      </p:sp>
      <p:sp>
        <p:nvSpPr>
          <p:cNvPr id="4" name="Slide Number Placeholder 3">
            <a:extLst>
              <a:ext uri="{FF2B5EF4-FFF2-40B4-BE49-F238E27FC236}">
                <a16:creationId xmlns:a16="http://schemas.microsoft.com/office/drawing/2014/main" id="{9F2BC270-190E-4807-8811-8B9D11B0FF4B}"/>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44</a:t>
            </a:fld>
            <a:endParaRPr lang="en-US" dirty="0"/>
          </a:p>
        </p:txBody>
      </p:sp>
      <p:pic>
        <p:nvPicPr>
          <p:cNvPr id="5" name="Picture 4">
            <a:extLst>
              <a:ext uri="{FF2B5EF4-FFF2-40B4-BE49-F238E27FC236}">
                <a16:creationId xmlns:a16="http://schemas.microsoft.com/office/drawing/2014/main" id="{33BE5444-5DC4-4144-9BAB-1DB2C3259D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354" y="1635781"/>
            <a:ext cx="4819457" cy="3216988"/>
          </a:xfrm>
          <a:prstGeom prst="rect">
            <a:avLst/>
          </a:prstGeom>
          <a:ln w="19050">
            <a:noFill/>
          </a:ln>
        </p:spPr>
      </p:pic>
      <p:pic>
        <p:nvPicPr>
          <p:cNvPr id="6" name="Large Logo">
            <a:extLst>
              <a:ext uri="{FF2B5EF4-FFF2-40B4-BE49-F238E27FC236}">
                <a16:creationId xmlns:a16="http://schemas.microsoft.com/office/drawing/2014/main" id="{0D605D68-0771-47CB-8C70-CF08DF1FBE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3136997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F81684-880E-40F8-AFB2-A15000793E2D}"/>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3" name="Title 2">
            <a:extLst>
              <a:ext uri="{FF2B5EF4-FFF2-40B4-BE49-F238E27FC236}">
                <a16:creationId xmlns:a16="http://schemas.microsoft.com/office/drawing/2014/main" id="{7E80489F-EB86-4D6E-AA85-0FAA5C44F277}"/>
              </a:ext>
              <a:ext uri="{C183D7F6-B498-43B3-948B-1728B52AA6E4}">
                <adec:decorative xmlns:adec="http://schemas.microsoft.com/office/drawing/2017/decorative" val="1"/>
              </a:ext>
            </a:extLst>
          </p:cNvPr>
          <p:cNvSpPr>
            <a:spLocks noGrp="1"/>
          </p:cNvSpPr>
          <p:nvPr>
            <p:ph type="title" idx="4294967295"/>
          </p:nvPr>
        </p:nvSpPr>
        <p:spPr>
          <a:xfrm>
            <a:off x="2959892" y="2669252"/>
            <a:ext cx="10715627" cy="743347"/>
          </a:xfrm>
        </p:spPr>
        <p:txBody>
          <a:bodyPr/>
          <a:lstStyle/>
          <a:p>
            <a:pPr rtl="0" eaLnBrk="1" latinLnBrk="0" hangingPunct="1"/>
            <a:r>
              <a:rPr lang="en-US" sz="1800" kern="1200" dirty="0">
                <a:solidFill>
                  <a:srgbClr val="000000"/>
                </a:solidFill>
                <a:effectLst/>
                <a:latin typeface="Franklin Gothic Book" panose="020B0503020102020204" pitchFamily="34" charset="0"/>
                <a:ea typeface="+mn-ea"/>
                <a:cs typeface="+mn-cs"/>
              </a:rPr>
              <a:t>Putting it all together </a:t>
            </a:r>
            <a:endParaRPr lang="en-US" dirty="0">
              <a:effectLst/>
            </a:endParaRPr>
          </a:p>
        </p:txBody>
      </p:sp>
      <p:sp>
        <p:nvSpPr>
          <p:cNvPr id="5" name="Slide Number Placeholder 4">
            <a:extLst>
              <a:ext uri="{FF2B5EF4-FFF2-40B4-BE49-F238E27FC236}">
                <a16:creationId xmlns:a16="http://schemas.microsoft.com/office/drawing/2014/main" id="{AFA14E71-B91C-4103-B684-7BFCF54EE7DC}"/>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45</a:t>
            </a:fld>
            <a:endParaRPr lang="en-US" dirty="0"/>
          </a:p>
        </p:txBody>
      </p:sp>
      <p:sp>
        <p:nvSpPr>
          <p:cNvPr id="8" name="Title 2">
            <a:extLst>
              <a:ext uri="{FF2B5EF4-FFF2-40B4-BE49-F238E27FC236}">
                <a16:creationId xmlns:a16="http://schemas.microsoft.com/office/drawing/2014/main" id="{B8120EFD-E973-4F36-AF20-628136C8630E}"/>
              </a:ext>
            </a:extLst>
          </p:cNvPr>
          <p:cNvSpPr txBox="1">
            <a:spLocks/>
          </p:cNvSpPr>
          <p:nvPr/>
        </p:nvSpPr>
        <p:spPr>
          <a:xfrm>
            <a:off x="509590" y="395284"/>
            <a:ext cx="3919535" cy="743347"/>
          </a:xfrm>
          <a:prstGeom prst="rect">
            <a:avLst/>
          </a:prstGeom>
        </p:spPr>
        <p:txBody>
          <a:bodyPr vert="horz" lIns="91440" tIns="45720" rIns="91440" bIns="45720" rtlCol="0" anchor="ctr">
            <a:normAutofit/>
          </a:bodyPr>
          <a:lstStyle>
            <a:lvl1pPr>
              <a:spcBef>
                <a:spcPct val="0"/>
              </a:spcBef>
              <a:buNone/>
              <a:defRPr sz="2800">
                <a:solidFill>
                  <a:srgbClr val="005288"/>
                </a:solidFill>
                <a:latin typeface="+mj-lt"/>
                <a:ea typeface="+mj-ea"/>
                <a:cs typeface="+mj-cs"/>
              </a:defRPr>
            </a:lvl1pPr>
          </a:lstStyle>
          <a:p>
            <a:r>
              <a:rPr lang="en-US" dirty="0"/>
              <a:t>Putting it all together </a:t>
            </a:r>
          </a:p>
        </p:txBody>
      </p:sp>
      <p:pic>
        <p:nvPicPr>
          <p:cNvPr id="6" name="Large Logo">
            <a:extLst>
              <a:ext uri="{FF2B5EF4-FFF2-40B4-BE49-F238E27FC236}">
                <a16:creationId xmlns:a16="http://schemas.microsoft.com/office/drawing/2014/main" id="{2A5B64AF-6254-410A-86F6-CFCD4962874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pic>
        <p:nvPicPr>
          <p:cNvPr id="2" name="Picture 1" descr="Life Loss Risk, Flood Damage Risk, Water Supply Disruption, Ecosystem Harm, Damage to Delta as a Place">
            <a:extLst>
              <a:ext uri="{FF2B5EF4-FFF2-40B4-BE49-F238E27FC236}">
                <a16:creationId xmlns:a16="http://schemas.microsoft.com/office/drawing/2014/main" id="{EA1AFDF5-2229-4021-B416-E281158C22A2}"/>
              </a:ext>
            </a:extLst>
          </p:cNvPr>
          <p:cNvPicPr>
            <a:picLocks noChangeAspect="1"/>
          </p:cNvPicPr>
          <p:nvPr/>
        </p:nvPicPr>
        <p:blipFill>
          <a:blip r:embed="rId3"/>
          <a:stretch>
            <a:fillRect/>
          </a:stretch>
        </p:blipFill>
        <p:spPr>
          <a:xfrm>
            <a:off x="2751279" y="1084588"/>
            <a:ext cx="8986283" cy="5773412"/>
          </a:xfrm>
          <a:prstGeom prst="rect">
            <a:avLst/>
          </a:prstGeom>
        </p:spPr>
      </p:pic>
    </p:spTree>
    <p:extLst>
      <p:ext uri="{BB962C8B-B14F-4D97-AF65-F5344CB8AC3E}">
        <p14:creationId xmlns:p14="http://schemas.microsoft.com/office/powerpoint/2010/main" val="4155721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AC2C16-8216-47EA-B414-8E31C4BD4CF9}"/>
              </a:ext>
            </a:extLst>
          </p:cNvPr>
          <p:cNvSpPr>
            <a:spLocks noGrp="1"/>
          </p:cNvSpPr>
          <p:nvPr>
            <p:ph type="title"/>
          </p:nvPr>
        </p:nvSpPr>
        <p:spPr/>
        <p:txBody>
          <a:bodyPr>
            <a:normAutofit/>
          </a:bodyPr>
          <a:lstStyle/>
          <a:p>
            <a:r>
              <a:rPr lang="en-US" dirty="0"/>
              <a:t>We developed a Decision Support Tool (DST) to:</a:t>
            </a:r>
          </a:p>
        </p:txBody>
      </p:sp>
      <p:sp>
        <p:nvSpPr>
          <p:cNvPr id="2" name="Content Placeholder 1">
            <a:extLst>
              <a:ext uri="{FF2B5EF4-FFF2-40B4-BE49-F238E27FC236}">
                <a16:creationId xmlns:a16="http://schemas.microsoft.com/office/drawing/2014/main" id="{3B98476D-7438-4B68-BC65-8087EC17FBC7}"/>
              </a:ext>
            </a:extLst>
          </p:cNvPr>
          <p:cNvSpPr>
            <a:spLocks noGrp="1"/>
          </p:cNvSpPr>
          <p:nvPr>
            <p:ph idx="1"/>
          </p:nvPr>
        </p:nvSpPr>
        <p:spPr>
          <a:xfrm>
            <a:off x="738190" y="1524000"/>
            <a:ext cx="6373810" cy="4106412"/>
          </a:xfrm>
        </p:spPr>
        <p:txBody>
          <a:bodyPr>
            <a:norm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Enable mixing risk components with different metrics</a:t>
            </a:r>
          </a:p>
          <a:p>
            <a:r>
              <a:rPr lang="en-US" sz="2000" dirty="0">
                <a:latin typeface="Calibri" panose="020F0502020204030204" pitchFamily="34" charset="0"/>
                <a:ea typeface="Calibri" panose="020F0502020204030204" pitchFamily="34" charset="0"/>
                <a:cs typeface="Times New Roman" panose="02020603050405020304" pitchFamily="18" charset="0"/>
              </a:rPr>
              <a:t>Apply weighting factors based on community values </a:t>
            </a:r>
          </a:p>
          <a:p>
            <a:r>
              <a:rPr lang="en-US" sz="2000" dirty="0">
                <a:latin typeface="Calibri" panose="020F0502020204030204" pitchFamily="34" charset="0"/>
                <a:ea typeface="Calibri" panose="020F0502020204030204" pitchFamily="34" charset="0"/>
                <a:cs typeface="Times New Roman" panose="02020603050405020304" pitchFamily="18" charset="0"/>
              </a:rPr>
              <a:t>Provide a visualization tool to support a deliberations and analysis</a:t>
            </a:r>
          </a:p>
          <a:p>
            <a:r>
              <a:rPr lang="en-US" sz="2000" dirty="0">
                <a:latin typeface="Calibri" panose="020F0502020204030204" pitchFamily="34" charset="0"/>
                <a:ea typeface="Calibri" panose="020F0502020204030204" pitchFamily="34" charset="0"/>
                <a:cs typeface="Times New Roman" panose="02020603050405020304" pitchFamily="18" charset="0"/>
              </a:rPr>
              <a:t>Evaluate the effectiveness of actions to reduce risk and compare trade-offs</a:t>
            </a:r>
          </a:p>
          <a:p>
            <a:r>
              <a:rPr lang="en-US" sz="2000" dirty="0">
                <a:latin typeface="Calibri" panose="020F0502020204030204" pitchFamily="34" charset="0"/>
                <a:ea typeface="Calibri" panose="020F0502020204030204" pitchFamily="34" charset="0"/>
                <a:cs typeface="Times New Roman" panose="02020603050405020304" pitchFamily="18" charset="0"/>
              </a:rPr>
              <a:t>Inform decision-making</a:t>
            </a:r>
          </a:p>
          <a:p>
            <a:r>
              <a:rPr lang="en-US" sz="2000" dirty="0">
                <a:latin typeface="Calibri" panose="020F0502020204030204" pitchFamily="34" charset="0"/>
                <a:ea typeface="Calibri" panose="020F0502020204030204" pitchFamily="34" charset="0"/>
                <a:cs typeface="Times New Roman" panose="02020603050405020304" pitchFamily="18" charset="0"/>
              </a:rPr>
              <a:t>Accommodate updates for changing conditions</a:t>
            </a:r>
          </a:p>
          <a:p>
            <a:endParaRPr lang="en-US" sz="2000" dirty="0"/>
          </a:p>
        </p:txBody>
      </p:sp>
      <p:sp>
        <p:nvSpPr>
          <p:cNvPr id="4" name="Slide Number Placeholder 3">
            <a:extLst>
              <a:ext uri="{FF2B5EF4-FFF2-40B4-BE49-F238E27FC236}">
                <a16:creationId xmlns:a16="http://schemas.microsoft.com/office/drawing/2014/main" id="{84A98908-8F2F-47F4-AF6D-D41061E15F8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46</a:t>
            </a:fld>
            <a:endParaRPr lang="en-US" dirty="0"/>
          </a:p>
        </p:txBody>
      </p:sp>
      <p:pic>
        <p:nvPicPr>
          <p:cNvPr id="5" name="Picture 4">
            <a:extLst>
              <a:ext uri="{FF2B5EF4-FFF2-40B4-BE49-F238E27FC236}">
                <a16:creationId xmlns:a16="http://schemas.microsoft.com/office/drawing/2014/main" id="{DA806399-5A99-4B50-A749-EAD29726FD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12000" y="1581729"/>
            <a:ext cx="4437466" cy="3694832"/>
          </a:xfrm>
          <a:prstGeom prst="rect">
            <a:avLst/>
          </a:prstGeom>
        </p:spPr>
      </p:pic>
      <p:pic>
        <p:nvPicPr>
          <p:cNvPr id="6" name="Large Logo">
            <a:extLst>
              <a:ext uri="{FF2B5EF4-FFF2-40B4-BE49-F238E27FC236}">
                <a16:creationId xmlns:a16="http://schemas.microsoft.com/office/drawing/2014/main" id="{D9BE22AB-AA29-44FE-8876-0B83B92034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441501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0B9E1C-52F7-4614-9ECD-63E1F0CEFF4A}"/>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11" name="Title 10">
            <a:extLst>
              <a:ext uri="{FF2B5EF4-FFF2-40B4-BE49-F238E27FC236}">
                <a16:creationId xmlns:a16="http://schemas.microsoft.com/office/drawing/2014/main" id="{81340C7B-CC1C-4477-9D04-0D73F03D0A24}"/>
              </a:ext>
              <a:ext uri="{C183D7F6-B498-43B3-948B-1728B52AA6E4}">
                <adec:decorative xmlns:adec="http://schemas.microsoft.com/office/drawing/2017/decorative" val="1"/>
              </a:ext>
            </a:extLst>
          </p:cNvPr>
          <p:cNvSpPr>
            <a:spLocks noGrp="1"/>
          </p:cNvSpPr>
          <p:nvPr>
            <p:ph type="title" idx="4294967295"/>
          </p:nvPr>
        </p:nvSpPr>
        <p:spPr>
          <a:xfrm>
            <a:off x="894601" y="1838229"/>
            <a:ext cx="1896726" cy="743347"/>
          </a:xfrm>
        </p:spPr>
        <p:txBody>
          <a:bodyPr>
            <a:normAutofit fontScale="90000"/>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Using the Decision Support Tool</a:t>
            </a:r>
            <a:endParaRPr lang="en-US" dirty="0">
              <a:effectLst/>
            </a:endParaRPr>
          </a:p>
        </p:txBody>
      </p:sp>
      <p:sp>
        <p:nvSpPr>
          <p:cNvPr id="5" name="Slide Number Placeholder 4">
            <a:extLst>
              <a:ext uri="{FF2B5EF4-FFF2-40B4-BE49-F238E27FC236}">
                <a16:creationId xmlns:a16="http://schemas.microsoft.com/office/drawing/2014/main" id="{E1E3C589-04FE-4EF9-9635-E81987A61C2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47</a:t>
            </a:fld>
            <a:endParaRPr lang="en-US" dirty="0"/>
          </a:p>
        </p:txBody>
      </p:sp>
      <p:pic>
        <p:nvPicPr>
          <p:cNvPr id="33" name="Large Logo">
            <a:extLst>
              <a:ext uri="{FF2B5EF4-FFF2-40B4-BE49-F238E27FC236}">
                <a16:creationId xmlns:a16="http://schemas.microsoft.com/office/drawing/2014/main" id="{8BF50173-5F8F-447E-A35D-B363A202848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130973"/>
            <a:ext cx="3419856" cy="367233"/>
          </a:xfrm>
          <a:prstGeom prst="rect">
            <a:avLst/>
          </a:prstGeom>
        </p:spPr>
      </p:pic>
      <p:sp>
        <p:nvSpPr>
          <p:cNvPr id="31" name="Title 2">
            <a:extLst>
              <a:ext uri="{FF2B5EF4-FFF2-40B4-BE49-F238E27FC236}">
                <a16:creationId xmlns:a16="http://schemas.microsoft.com/office/drawing/2014/main" id="{CB6240E0-A450-4B37-948B-92C8614114E9}"/>
              </a:ext>
            </a:extLst>
          </p:cNvPr>
          <p:cNvSpPr txBox="1">
            <a:spLocks/>
          </p:cNvSpPr>
          <p:nvPr/>
        </p:nvSpPr>
        <p:spPr>
          <a:xfrm>
            <a:off x="738189" y="452440"/>
            <a:ext cx="10715627"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Using the Decision Support Tool</a:t>
            </a:r>
            <a:endParaRPr lang="en-US" i="1" dirty="0">
              <a:solidFill>
                <a:srgbClr val="005288"/>
              </a:solidFill>
            </a:endParaRPr>
          </a:p>
        </p:txBody>
      </p:sp>
      <p:pic>
        <p:nvPicPr>
          <p:cNvPr id="2" name="Picture 1" descr="Islands, Populations, Assets, Hazards, Habitat, Levee Fragility, etc. Characterisk Risk which feeds into What If Scenarios like proposed improvements, climate change factors, population growth, etc. which feeds into deliberation with analysis which feeds into prioritized output">
            <a:extLst>
              <a:ext uri="{FF2B5EF4-FFF2-40B4-BE49-F238E27FC236}">
                <a16:creationId xmlns:a16="http://schemas.microsoft.com/office/drawing/2014/main" id="{FEF9F5E3-7C13-41A7-B344-F3351451CC8B}"/>
              </a:ext>
            </a:extLst>
          </p:cNvPr>
          <p:cNvPicPr>
            <a:picLocks noChangeAspect="1"/>
          </p:cNvPicPr>
          <p:nvPr/>
        </p:nvPicPr>
        <p:blipFill>
          <a:blip r:embed="rId3"/>
          <a:stretch>
            <a:fillRect/>
          </a:stretch>
        </p:blipFill>
        <p:spPr>
          <a:xfrm>
            <a:off x="685331" y="1063547"/>
            <a:ext cx="10821338" cy="4730906"/>
          </a:xfrm>
          <a:prstGeom prst="rect">
            <a:avLst/>
          </a:prstGeom>
        </p:spPr>
      </p:pic>
    </p:spTree>
    <p:extLst>
      <p:ext uri="{BB962C8B-B14F-4D97-AF65-F5344CB8AC3E}">
        <p14:creationId xmlns:p14="http://schemas.microsoft.com/office/powerpoint/2010/main" val="1410168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E59726-99A3-4A4B-A6EE-7B71B701AF2E}"/>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11" name="Title 10">
            <a:extLst>
              <a:ext uri="{FF2B5EF4-FFF2-40B4-BE49-F238E27FC236}">
                <a16:creationId xmlns:a16="http://schemas.microsoft.com/office/drawing/2014/main" id="{FE6E8098-0ABA-4C23-8D85-8E3C4786A6CD}"/>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Delta Levees Investment Strategy</a:t>
            </a:r>
            <a:endParaRPr lang="en-US" dirty="0">
              <a:effectLst/>
            </a:endParaRPr>
          </a:p>
        </p:txBody>
      </p:sp>
      <p:sp>
        <p:nvSpPr>
          <p:cNvPr id="5" name="Slide Number Placeholder 4">
            <a:extLst>
              <a:ext uri="{FF2B5EF4-FFF2-40B4-BE49-F238E27FC236}">
                <a16:creationId xmlns:a16="http://schemas.microsoft.com/office/drawing/2014/main" id="{280B6F6D-12DC-4B79-BBCC-B9108A2F3872}"/>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48</a:t>
            </a:fld>
            <a:endParaRPr lang="en-US" dirty="0"/>
          </a:p>
        </p:txBody>
      </p:sp>
      <p:sp>
        <p:nvSpPr>
          <p:cNvPr id="10" name="Title 2">
            <a:extLst>
              <a:ext uri="{FF2B5EF4-FFF2-40B4-BE49-F238E27FC236}">
                <a16:creationId xmlns:a16="http://schemas.microsoft.com/office/drawing/2014/main" id="{573E4A72-EAB2-4ACC-A67B-3FCA20FA3D37}"/>
              </a:ext>
            </a:extLst>
          </p:cNvPr>
          <p:cNvSpPr txBox="1">
            <a:spLocks/>
          </p:cNvSpPr>
          <p:nvPr/>
        </p:nvSpPr>
        <p:spPr>
          <a:xfrm>
            <a:off x="5440221" y="1662407"/>
            <a:ext cx="5625666"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Delta Levees Investment Strategy</a:t>
            </a:r>
            <a:endParaRPr lang="en-US" i="1" dirty="0">
              <a:solidFill>
                <a:srgbClr val="005288"/>
              </a:solidFill>
            </a:endParaRPr>
          </a:p>
        </p:txBody>
      </p:sp>
      <p:pic>
        <p:nvPicPr>
          <p:cNvPr id="8" name="Large Logo">
            <a:extLst>
              <a:ext uri="{FF2B5EF4-FFF2-40B4-BE49-F238E27FC236}">
                <a16:creationId xmlns:a16="http://schemas.microsoft.com/office/drawing/2014/main" id="{DE9F8AC5-A5F9-4DE7-A80E-A89FD0F16B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130973"/>
            <a:ext cx="3419856" cy="367233"/>
          </a:xfrm>
          <a:prstGeom prst="rect">
            <a:avLst/>
          </a:prstGeom>
        </p:spPr>
      </p:pic>
      <p:pic>
        <p:nvPicPr>
          <p:cNvPr id="3" name="Picture 2" descr="Delta Risk Map">
            <a:extLst>
              <a:ext uri="{FF2B5EF4-FFF2-40B4-BE49-F238E27FC236}">
                <a16:creationId xmlns:a16="http://schemas.microsoft.com/office/drawing/2014/main" id="{FCAA07B1-EA88-4257-9439-4D24A57EBD26}"/>
              </a:ext>
            </a:extLst>
          </p:cNvPr>
          <p:cNvPicPr>
            <a:picLocks noChangeAspect="1"/>
          </p:cNvPicPr>
          <p:nvPr/>
        </p:nvPicPr>
        <p:blipFill>
          <a:blip r:embed="rId3"/>
          <a:stretch>
            <a:fillRect/>
          </a:stretch>
        </p:blipFill>
        <p:spPr>
          <a:xfrm>
            <a:off x="-7742" y="5502"/>
            <a:ext cx="8260796" cy="6852498"/>
          </a:xfrm>
          <a:prstGeom prst="rect">
            <a:avLst/>
          </a:prstGeom>
        </p:spPr>
      </p:pic>
    </p:spTree>
    <p:extLst>
      <p:ext uri="{BB962C8B-B14F-4D97-AF65-F5344CB8AC3E}">
        <p14:creationId xmlns:p14="http://schemas.microsoft.com/office/powerpoint/2010/main" val="3886252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F3B867-9F20-4DEF-9B8D-B63F11761DAE}"/>
              </a:ext>
            </a:extLst>
          </p:cNvPr>
          <p:cNvSpPr>
            <a:spLocks noGrp="1"/>
          </p:cNvSpPr>
          <p:nvPr>
            <p:ph type="title"/>
          </p:nvPr>
        </p:nvSpPr>
        <p:spPr/>
        <p:txBody>
          <a:bodyPr/>
          <a:lstStyle/>
          <a:p>
            <a:r>
              <a:rPr lang="en-US" dirty="0"/>
              <a:t>Applying Tolerable Risk Guidelines (TRGs)</a:t>
            </a:r>
          </a:p>
        </p:txBody>
      </p:sp>
      <p:sp>
        <p:nvSpPr>
          <p:cNvPr id="2" name="Content Placeholder 1">
            <a:extLst>
              <a:ext uri="{FF2B5EF4-FFF2-40B4-BE49-F238E27FC236}">
                <a16:creationId xmlns:a16="http://schemas.microsoft.com/office/drawing/2014/main" id="{82733F09-DC01-4E33-8DC3-0B7855FAA57C}"/>
              </a:ext>
            </a:extLst>
          </p:cNvPr>
          <p:cNvSpPr>
            <a:spLocks noGrp="1"/>
          </p:cNvSpPr>
          <p:nvPr>
            <p:ph idx="1"/>
          </p:nvPr>
        </p:nvSpPr>
        <p:spPr>
          <a:xfrm>
            <a:off x="738190" y="1524000"/>
            <a:ext cx="5431702" cy="4106412"/>
          </a:xfrm>
        </p:spPr>
        <p:txBody>
          <a:bodyPr/>
          <a:lstStyle/>
          <a:p>
            <a:r>
              <a:rPr lang="en-US" dirty="0"/>
              <a:t>Recognizes residual risk</a:t>
            </a:r>
          </a:p>
          <a:p>
            <a:r>
              <a:rPr lang="en-US" dirty="0"/>
              <a:t>Involves those most affected by the risk</a:t>
            </a:r>
          </a:p>
          <a:p>
            <a:r>
              <a:rPr lang="en-US" dirty="0"/>
              <a:t>Improves communications and understanding</a:t>
            </a:r>
          </a:p>
          <a:p>
            <a:r>
              <a:rPr lang="en-US" dirty="0"/>
              <a:t>Enables “what-if” scenarios to evaluate trade-offs</a:t>
            </a:r>
          </a:p>
          <a:p>
            <a:r>
              <a:rPr lang="en-US" dirty="0"/>
              <a:t>Determines where and when to act</a:t>
            </a:r>
          </a:p>
        </p:txBody>
      </p:sp>
      <p:sp>
        <p:nvSpPr>
          <p:cNvPr id="4" name="Slide Number Placeholder 3">
            <a:extLst>
              <a:ext uri="{FF2B5EF4-FFF2-40B4-BE49-F238E27FC236}">
                <a16:creationId xmlns:a16="http://schemas.microsoft.com/office/drawing/2014/main" id="{71FE07DE-6C9C-4014-8A1C-2DE00B06AEB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49</a:t>
            </a:fld>
            <a:endParaRPr lang="en-US" dirty="0"/>
          </a:p>
        </p:txBody>
      </p:sp>
      <p:pic>
        <p:nvPicPr>
          <p:cNvPr id="7" name="Picture 2">
            <a:extLst>
              <a:ext uri="{FF2B5EF4-FFF2-40B4-BE49-F238E27FC236}">
                <a16:creationId xmlns:a16="http://schemas.microsoft.com/office/drawing/2014/main" id="{8CBC3BD1-CDE4-443E-8CEF-33241EABE23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60" y="1606542"/>
            <a:ext cx="5045050" cy="3344149"/>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Large Logo">
            <a:extLst>
              <a:ext uri="{FF2B5EF4-FFF2-40B4-BE49-F238E27FC236}">
                <a16:creationId xmlns:a16="http://schemas.microsoft.com/office/drawing/2014/main" id="{0D374420-53CB-4637-8FD0-49018BA670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119359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0B072-1853-46A8-99A7-9EAD5879AF4F}"/>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Water In</a:t>
            </a:r>
            <a:r>
              <a:rPr lang="en-US" baseline="0" dirty="0"/>
              <a:t> California</a:t>
            </a:r>
            <a:endParaRPr lang="en-US" dirty="0"/>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6401355" y="911146"/>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Water in California</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6074827" y="1669475"/>
            <a:ext cx="5268383"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Most of the precipitation falls in the north and in the Sierra Nevada</a:t>
            </a:r>
          </a:p>
          <a:p>
            <a:r>
              <a:rPr lang="en-US" dirty="0"/>
              <a:t>Most of the agriculture demand is in the Sacramento and San Joaquin valleys</a:t>
            </a:r>
          </a:p>
          <a:p>
            <a:r>
              <a:rPr lang="en-US" dirty="0"/>
              <a:t>Most of the urban demand is in Southern California and the Bay area</a:t>
            </a:r>
          </a:p>
        </p:txBody>
      </p:sp>
      <p:pic>
        <p:nvPicPr>
          <p:cNvPr id="2" name="Picture 1" descr="Heat Map of Precipitation in California">
            <a:extLst>
              <a:ext uri="{FF2B5EF4-FFF2-40B4-BE49-F238E27FC236}">
                <a16:creationId xmlns:a16="http://schemas.microsoft.com/office/drawing/2014/main" id="{8A374BF9-B43D-4117-85A0-FB29454E6487}"/>
              </a:ext>
            </a:extLst>
          </p:cNvPr>
          <p:cNvPicPr>
            <a:picLocks noChangeAspect="1"/>
          </p:cNvPicPr>
          <p:nvPr/>
        </p:nvPicPr>
        <p:blipFill>
          <a:blip r:embed="rId2"/>
          <a:stretch>
            <a:fillRect/>
          </a:stretch>
        </p:blipFill>
        <p:spPr>
          <a:xfrm>
            <a:off x="-30480" y="133529"/>
            <a:ext cx="6401355" cy="6724471"/>
          </a:xfrm>
          <a:prstGeom prst="rect">
            <a:avLst/>
          </a:prstGeom>
        </p:spPr>
      </p:pic>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5</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11018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A2B12-F356-4D4F-82C3-00AF2D52D5FB}"/>
              </a:ext>
            </a:extLst>
          </p:cNvPr>
          <p:cNvSpPr>
            <a:spLocks noGrp="1"/>
          </p:cNvSpPr>
          <p:nvPr>
            <p:ph type="title"/>
          </p:nvPr>
        </p:nvSpPr>
        <p:spPr/>
        <p:txBody>
          <a:bodyPr/>
          <a:lstStyle/>
          <a:p>
            <a:r>
              <a:rPr lang="en-US" dirty="0"/>
              <a:t>Using TRGs in the Delta</a:t>
            </a:r>
          </a:p>
        </p:txBody>
      </p:sp>
      <p:sp>
        <p:nvSpPr>
          <p:cNvPr id="2" name="Content Placeholder 1">
            <a:extLst>
              <a:ext uri="{FF2B5EF4-FFF2-40B4-BE49-F238E27FC236}">
                <a16:creationId xmlns:a16="http://schemas.microsoft.com/office/drawing/2014/main" id="{FC93A6F1-E3B0-49BD-80D5-F037C75AC29A}"/>
              </a:ext>
            </a:extLst>
          </p:cNvPr>
          <p:cNvSpPr>
            <a:spLocks noGrp="1"/>
          </p:cNvSpPr>
          <p:nvPr>
            <p:ph idx="1"/>
          </p:nvPr>
        </p:nvSpPr>
        <p:spPr>
          <a:xfrm>
            <a:off x="738189" y="1524000"/>
            <a:ext cx="6826393" cy="4106412"/>
          </a:xfrm>
        </p:spPr>
        <p:txBody>
          <a:bodyPr>
            <a:noAutofit/>
          </a:bodyPr>
          <a:lstStyle/>
          <a:p>
            <a:pPr>
              <a:lnSpc>
                <a:spcPts val="1800"/>
              </a:lnSpc>
            </a:pPr>
            <a:r>
              <a:rPr lang="en-US" sz="1800" dirty="0"/>
              <a:t>Clearly communicates risk to decision-makers, stakeholders, and the public</a:t>
            </a:r>
          </a:p>
          <a:p>
            <a:pPr>
              <a:lnSpc>
                <a:spcPts val="1800"/>
              </a:lnSpc>
            </a:pPr>
            <a:r>
              <a:rPr lang="en-US" sz="1800" dirty="0"/>
              <a:t>Identifies areas of highest risk</a:t>
            </a:r>
          </a:p>
          <a:p>
            <a:pPr>
              <a:lnSpc>
                <a:spcPts val="1800"/>
              </a:lnSpc>
            </a:pPr>
            <a:r>
              <a:rPr lang="en-US" sz="1800" dirty="0"/>
              <a:t>Places appropriate focus on life safety</a:t>
            </a:r>
          </a:p>
          <a:p>
            <a:pPr>
              <a:lnSpc>
                <a:spcPts val="1800"/>
              </a:lnSpc>
            </a:pPr>
            <a:r>
              <a:rPr lang="en-US" sz="1800" dirty="0"/>
              <a:t>Enables using various risk metrics to inform decisions </a:t>
            </a:r>
          </a:p>
          <a:p>
            <a:pPr lvl="1">
              <a:lnSpc>
                <a:spcPts val="1800"/>
              </a:lnSpc>
            </a:pPr>
            <a:r>
              <a:rPr lang="en-US" sz="1800" dirty="0"/>
              <a:t>People and property</a:t>
            </a:r>
          </a:p>
          <a:p>
            <a:pPr lvl="1">
              <a:lnSpc>
                <a:spcPts val="1800"/>
              </a:lnSpc>
            </a:pPr>
            <a:r>
              <a:rPr lang="en-US" sz="1800" dirty="0"/>
              <a:t>Water supply</a:t>
            </a:r>
          </a:p>
          <a:p>
            <a:pPr lvl="1">
              <a:lnSpc>
                <a:spcPts val="1800"/>
              </a:lnSpc>
            </a:pPr>
            <a:r>
              <a:rPr lang="en-US" sz="1800" dirty="0"/>
              <a:t>Ecosystem habitat</a:t>
            </a:r>
          </a:p>
          <a:p>
            <a:pPr lvl="1">
              <a:lnSpc>
                <a:spcPts val="1800"/>
              </a:lnSpc>
            </a:pPr>
            <a:r>
              <a:rPr lang="en-US" sz="1800" dirty="0"/>
              <a:t>Delta as a place</a:t>
            </a:r>
          </a:p>
          <a:p>
            <a:pPr>
              <a:lnSpc>
                <a:spcPts val="1800"/>
              </a:lnSpc>
            </a:pPr>
            <a:r>
              <a:rPr lang="en-US" sz="1800" dirty="0"/>
              <a:t>Provides an open and transparent basis for prioritizing investments in levee improvements</a:t>
            </a:r>
          </a:p>
        </p:txBody>
      </p:sp>
      <p:sp>
        <p:nvSpPr>
          <p:cNvPr id="4" name="Slide Number Placeholder 3">
            <a:extLst>
              <a:ext uri="{FF2B5EF4-FFF2-40B4-BE49-F238E27FC236}">
                <a16:creationId xmlns:a16="http://schemas.microsoft.com/office/drawing/2014/main" id="{303AF6EE-B19A-4AEA-986D-54FE94D95822}"/>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50</a:t>
            </a:fld>
            <a:endParaRPr lang="en-US" dirty="0"/>
          </a:p>
        </p:txBody>
      </p:sp>
      <p:pic>
        <p:nvPicPr>
          <p:cNvPr id="5" name="Picture 4">
            <a:extLst>
              <a:ext uri="{FF2B5EF4-FFF2-40B4-BE49-F238E27FC236}">
                <a16:creationId xmlns:a16="http://schemas.microsoft.com/office/drawing/2014/main" id="{91E795FC-32B8-481C-8DF8-84324DA9330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a:ext>
            </a:extLst>
          </a:blip>
          <a:srcRect b="12199"/>
          <a:stretch/>
        </p:blipFill>
        <p:spPr bwMode="auto">
          <a:xfrm rot="10800000">
            <a:off x="7795491" y="1523998"/>
            <a:ext cx="3658320" cy="4072697"/>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Large Logo">
            <a:extLst>
              <a:ext uri="{FF2B5EF4-FFF2-40B4-BE49-F238E27FC236}">
                <a16:creationId xmlns:a16="http://schemas.microsoft.com/office/drawing/2014/main" id="{D7B7FE66-B06C-410C-8BD1-5F693662AC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1168693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5F73C-BF89-4A6E-8513-DFB5BBFAAA16}"/>
              </a:ext>
            </a:extLst>
          </p:cNvPr>
          <p:cNvSpPr>
            <a:spLocks noGrp="1"/>
          </p:cNvSpPr>
          <p:nvPr>
            <p:ph type="title"/>
          </p:nvPr>
        </p:nvSpPr>
        <p:spPr/>
        <p:txBody>
          <a:bodyPr/>
          <a:lstStyle/>
          <a:p>
            <a:r>
              <a:rPr lang="en-US" dirty="0"/>
              <a:t>Stakeholder comments</a:t>
            </a:r>
          </a:p>
        </p:txBody>
      </p:sp>
      <p:sp>
        <p:nvSpPr>
          <p:cNvPr id="2" name="Content Placeholder 1">
            <a:extLst>
              <a:ext uri="{FF2B5EF4-FFF2-40B4-BE49-F238E27FC236}">
                <a16:creationId xmlns:a16="http://schemas.microsoft.com/office/drawing/2014/main" id="{A264CB5A-DB93-4A68-9424-2A0BB0DDF8CD}"/>
              </a:ext>
            </a:extLst>
          </p:cNvPr>
          <p:cNvSpPr>
            <a:spLocks noGrp="1"/>
          </p:cNvSpPr>
          <p:nvPr>
            <p:ph idx="1"/>
          </p:nvPr>
        </p:nvSpPr>
        <p:spPr>
          <a:xfrm>
            <a:off x="738190" y="1524000"/>
            <a:ext cx="4886756" cy="4106412"/>
          </a:xfrm>
        </p:spPr>
        <p:txBody>
          <a:bodyPr>
            <a:normAutofit fontScale="85000" lnSpcReduction="10000"/>
          </a:bodyPr>
          <a:lstStyle/>
          <a:p>
            <a:r>
              <a:rPr lang="en-US" dirty="0"/>
              <a:t>Delta Levees Investment Strategy included in Delta Plan Amendments (1-22-2018) </a:t>
            </a:r>
          </a:p>
          <a:p>
            <a:r>
              <a:rPr lang="en-US" dirty="0"/>
              <a:t>From Restore the Delta</a:t>
            </a:r>
          </a:p>
          <a:p>
            <a:pPr lvl="1"/>
            <a:r>
              <a:rPr lang="en-US" dirty="0"/>
              <a:t>Our perception had been that DLIS was striving to rid the Delta of low-value islands</a:t>
            </a:r>
          </a:p>
          <a:p>
            <a:pPr lvl="1"/>
            <a:r>
              <a:rPr lang="en-US" dirty="0">
                <a:solidFill>
                  <a:schemeClr val="tx1"/>
                </a:solidFill>
              </a:rPr>
              <a:t>The Council’s approach to Delta levees has improved in recent years</a:t>
            </a:r>
          </a:p>
          <a:p>
            <a:pPr lvl="1"/>
            <a:r>
              <a:rPr lang="en-US" dirty="0">
                <a:solidFill>
                  <a:schemeClr val="tx1"/>
                </a:solidFill>
              </a:rPr>
              <a:t>We find much in the Council’s DLIS to support and appreciate</a:t>
            </a:r>
          </a:p>
          <a:p>
            <a:pPr lvl="1"/>
            <a:r>
              <a:rPr lang="en-US" dirty="0">
                <a:solidFill>
                  <a:schemeClr val="tx1"/>
                </a:solidFill>
              </a:rPr>
              <a:t>We understand it is necessary to prioritize levee investments</a:t>
            </a:r>
            <a:endParaRPr lang="en-US" dirty="0"/>
          </a:p>
        </p:txBody>
      </p:sp>
      <p:sp>
        <p:nvSpPr>
          <p:cNvPr id="4" name="Slide Number Placeholder 3">
            <a:extLst>
              <a:ext uri="{FF2B5EF4-FFF2-40B4-BE49-F238E27FC236}">
                <a16:creationId xmlns:a16="http://schemas.microsoft.com/office/drawing/2014/main" id="{A10F38A0-268E-4047-B5BF-E5A91FB1FBED}"/>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51</a:t>
            </a:fld>
            <a:endParaRPr lang="en-US" dirty="0"/>
          </a:p>
        </p:txBody>
      </p:sp>
      <p:pic>
        <p:nvPicPr>
          <p:cNvPr id="7" name="Large Logo">
            <a:extLst>
              <a:ext uri="{FF2B5EF4-FFF2-40B4-BE49-F238E27FC236}">
                <a16:creationId xmlns:a16="http://schemas.microsoft.com/office/drawing/2014/main" id="{7DDDE54D-3D14-44C7-A035-D90A7E1190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pic>
        <p:nvPicPr>
          <p:cNvPr id="8" name="Picture 7" descr="Group of individuals working to restore the delta">
            <a:extLst>
              <a:ext uri="{FF2B5EF4-FFF2-40B4-BE49-F238E27FC236}">
                <a16:creationId xmlns:a16="http://schemas.microsoft.com/office/drawing/2014/main" id="{62F4052D-C179-46F9-9DD3-9988043AD479}"/>
              </a:ext>
            </a:extLst>
          </p:cNvPr>
          <p:cNvPicPr>
            <a:picLocks noChangeAspect="1"/>
          </p:cNvPicPr>
          <p:nvPr/>
        </p:nvPicPr>
        <p:blipFill>
          <a:blip r:embed="rId3"/>
          <a:stretch>
            <a:fillRect/>
          </a:stretch>
        </p:blipFill>
        <p:spPr>
          <a:xfrm>
            <a:off x="6293362" y="1524000"/>
            <a:ext cx="5444200" cy="4029805"/>
          </a:xfrm>
          <a:prstGeom prst="rect">
            <a:avLst/>
          </a:prstGeom>
        </p:spPr>
      </p:pic>
    </p:spTree>
    <p:extLst>
      <p:ext uri="{BB962C8B-B14F-4D97-AF65-F5344CB8AC3E}">
        <p14:creationId xmlns:p14="http://schemas.microsoft.com/office/powerpoint/2010/main" val="3399457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26B992-CAA6-5F45-9494-F9A93A231D80}"/>
              </a:ext>
            </a:extLst>
          </p:cNvPr>
          <p:cNvSpPr>
            <a:spLocks noGrp="1"/>
          </p:cNvSpPr>
          <p:nvPr>
            <p:ph type="title"/>
          </p:nvPr>
        </p:nvSpPr>
        <p:spPr/>
        <p:txBody>
          <a:bodyPr/>
          <a:lstStyle/>
          <a:p>
            <a:r>
              <a:rPr lang="en-US" dirty="0"/>
              <a:t>Contacts</a:t>
            </a:r>
          </a:p>
        </p:txBody>
      </p:sp>
      <p:sp>
        <p:nvSpPr>
          <p:cNvPr id="2" name="Content Placeholder 1">
            <a:extLst>
              <a:ext uri="{FF2B5EF4-FFF2-40B4-BE49-F238E27FC236}">
                <a16:creationId xmlns:a16="http://schemas.microsoft.com/office/drawing/2014/main" id="{42ED7D33-1EAB-C246-B865-CB21DDA51CBB}"/>
              </a:ext>
            </a:extLst>
          </p:cNvPr>
          <p:cNvSpPr>
            <a:spLocks noGrp="1"/>
          </p:cNvSpPr>
          <p:nvPr>
            <p:ph idx="1"/>
          </p:nvPr>
        </p:nvSpPr>
        <p:spPr>
          <a:xfrm>
            <a:off x="738189" y="1524000"/>
            <a:ext cx="10715627" cy="4106412"/>
          </a:xfrm>
        </p:spPr>
        <p:txBody>
          <a:bodyPr/>
          <a:lstStyle/>
          <a:p>
            <a:pPr>
              <a:lnSpc>
                <a:spcPct val="100000"/>
              </a:lnSpc>
              <a:spcBef>
                <a:spcPct val="0"/>
              </a:spcBef>
              <a:buNone/>
            </a:pPr>
            <a:r>
              <a:rPr lang="en-US" altLang="en-US" sz="2000" dirty="0"/>
              <a:t>Lawrence H. Roth, PE, GE, ENV SP</a:t>
            </a:r>
          </a:p>
          <a:p>
            <a:pPr>
              <a:lnSpc>
                <a:spcPct val="100000"/>
              </a:lnSpc>
              <a:spcBef>
                <a:spcPct val="0"/>
              </a:spcBef>
              <a:buNone/>
            </a:pPr>
            <a:r>
              <a:rPr lang="en-US" altLang="en-US" sz="2000" dirty="0"/>
              <a:t>Vice President</a:t>
            </a:r>
          </a:p>
          <a:p>
            <a:pPr>
              <a:lnSpc>
                <a:spcPct val="100000"/>
              </a:lnSpc>
              <a:spcBef>
                <a:spcPct val="0"/>
              </a:spcBef>
              <a:buNone/>
            </a:pPr>
            <a:r>
              <a:rPr lang="en-US" altLang="en-US" sz="2000" dirty="0"/>
              <a:t>Arcadis</a:t>
            </a:r>
          </a:p>
          <a:p>
            <a:pPr>
              <a:lnSpc>
                <a:spcPct val="100000"/>
              </a:lnSpc>
              <a:spcBef>
                <a:spcPct val="0"/>
              </a:spcBef>
              <a:buNone/>
            </a:pPr>
            <a:r>
              <a:rPr lang="en-US" altLang="en-US" sz="2000" u="sng" dirty="0">
                <a:solidFill>
                  <a:srgbClr val="005288"/>
                </a:solidFill>
              </a:rPr>
              <a:t>larry.roth@arcadis.com</a:t>
            </a:r>
          </a:p>
          <a:p>
            <a:pPr>
              <a:lnSpc>
                <a:spcPct val="100000"/>
              </a:lnSpc>
              <a:spcBef>
                <a:spcPct val="0"/>
              </a:spcBef>
              <a:buNone/>
            </a:pPr>
            <a:endParaRPr lang="en-US" altLang="en-US" sz="2000" u="sng" dirty="0">
              <a:solidFill>
                <a:srgbClr val="005288"/>
              </a:solidFill>
            </a:endParaRPr>
          </a:p>
          <a:p>
            <a:pPr>
              <a:lnSpc>
                <a:spcPct val="100000"/>
              </a:lnSpc>
              <a:spcBef>
                <a:spcPct val="0"/>
              </a:spcBef>
              <a:buNone/>
            </a:pPr>
            <a:endParaRPr lang="en-US" altLang="en-US" sz="2000" dirty="0"/>
          </a:p>
          <a:p>
            <a:pPr>
              <a:lnSpc>
                <a:spcPct val="100000"/>
              </a:lnSpc>
              <a:spcBef>
                <a:spcPct val="0"/>
              </a:spcBef>
              <a:buNone/>
            </a:pPr>
            <a:r>
              <a:rPr lang="en-US" altLang="en-US" sz="2000" dirty="0"/>
              <a:t>Jessica J. Ludy, CFM</a:t>
            </a:r>
          </a:p>
          <a:p>
            <a:pPr>
              <a:lnSpc>
                <a:spcPct val="100000"/>
              </a:lnSpc>
              <a:spcBef>
                <a:spcPct val="0"/>
              </a:spcBef>
              <a:buNone/>
            </a:pPr>
            <a:r>
              <a:rPr lang="en-US" altLang="en-US" sz="2000" dirty="0"/>
              <a:t>Planner, Civil Works</a:t>
            </a:r>
          </a:p>
          <a:p>
            <a:pPr>
              <a:lnSpc>
                <a:spcPct val="100000"/>
              </a:lnSpc>
              <a:spcBef>
                <a:spcPct val="0"/>
              </a:spcBef>
              <a:buNone/>
            </a:pPr>
            <a:r>
              <a:rPr lang="en-US" altLang="en-US" sz="2000" dirty="0"/>
              <a:t>U.S. Army Corps of Engineers</a:t>
            </a:r>
          </a:p>
          <a:p>
            <a:pPr>
              <a:lnSpc>
                <a:spcPct val="100000"/>
              </a:lnSpc>
              <a:spcBef>
                <a:spcPct val="0"/>
              </a:spcBef>
              <a:buNone/>
            </a:pPr>
            <a:r>
              <a:rPr lang="en-US" altLang="en-US" sz="2000" u="sng" dirty="0">
                <a:solidFill>
                  <a:srgbClr val="005288"/>
                </a:solidFill>
              </a:rPr>
              <a:t>Jessica.J.Ludy@usace.army.mil</a:t>
            </a:r>
          </a:p>
          <a:p>
            <a:pPr marL="0" indent="0">
              <a:buNone/>
            </a:pPr>
            <a:endParaRPr lang="en-US" dirty="0"/>
          </a:p>
        </p:txBody>
      </p:sp>
      <p:sp>
        <p:nvSpPr>
          <p:cNvPr id="4" name="Slide Number Placeholder 3">
            <a:extLst>
              <a:ext uri="{FF2B5EF4-FFF2-40B4-BE49-F238E27FC236}">
                <a16:creationId xmlns:a16="http://schemas.microsoft.com/office/drawing/2014/main" id="{95F8EA2D-1A8E-BA42-8ADE-8872F433FEEB}"/>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52</a:t>
            </a:fld>
            <a:endParaRPr lang="en-US" dirty="0"/>
          </a:p>
        </p:txBody>
      </p:sp>
      <p:pic>
        <p:nvPicPr>
          <p:cNvPr id="10" name="Picture 9">
            <a:extLst>
              <a:ext uri="{FF2B5EF4-FFF2-40B4-BE49-F238E27FC236}">
                <a16:creationId xmlns:a16="http://schemas.microsoft.com/office/drawing/2014/main" id="{CFF10D92-FDC6-4F4A-ADE4-9EAFE8EDEE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51895" y="3307740"/>
            <a:ext cx="1539050" cy="1539050"/>
          </a:xfrm>
          <a:prstGeom prst="rect">
            <a:avLst/>
          </a:prstGeom>
        </p:spPr>
      </p:pic>
      <p:pic>
        <p:nvPicPr>
          <p:cNvPr id="12" name="Picture 11">
            <a:extLst>
              <a:ext uri="{FF2B5EF4-FFF2-40B4-BE49-F238E27FC236}">
                <a16:creationId xmlns:a16="http://schemas.microsoft.com/office/drawing/2014/main" id="{30060276-1DAE-4441-BB91-DD278EDA6174}"/>
              </a:ext>
              <a:ext uri="{C183D7F6-B498-43B3-948B-1728B52AA6E4}">
                <adec:decorative xmlns:adec="http://schemas.microsoft.com/office/drawing/2017/decorative" val="1"/>
              </a:ext>
            </a:extLst>
          </p:cNvPr>
          <p:cNvPicPr>
            <a:picLocks noChangeAspect="1"/>
          </p:cNvPicPr>
          <p:nvPr/>
        </p:nvPicPr>
        <p:blipFill rotWithShape="1">
          <a:blip r:embed="rId3"/>
          <a:srcRect t="12510" b="12510"/>
          <a:stretch/>
        </p:blipFill>
        <p:spPr>
          <a:xfrm>
            <a:off x="6735662" y="1450092"/>
            <a:ext cx="1529435" cy="1529435"/>
          </a:xfrm>
          <a:prstGeom prst="rect">
            <a:avLst/>
          </a:prstGeom>
        </p:spPr>
      </p:pic>
      <p:pic>
        <p:nvPicPr>
          <p:cNvPr id="13" name="Large Logo">
            <a:extLst>
              <a:ext uri="{FF2B5EF4-FFF2-40B4-BE49-F238E27FC236}">
                <a16:creationId xmlns:a16="http://schemas.microsoft.com/office/drawing/2014/main" id="{1A644216-AA58-4B76-87EE-E55ED1B32D0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2014316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B70B-1EEC-4DBE-8781-40FA6E347CDE}"/>
              </a:ext>
            </a:extLst>
          </p:cNvPr>
          <p:cNvSpPr>
            <a:spLocks noGrp="1"/>
          </p:cNvSpPr>
          <p:nvPr>
            <p:ph type="title"/>
          </p:nvPr>
        </p:nvSpPr>
        <p:spPr/>
        <p:txBody>
          <a:bodyPr/>
          <a:lstStyle/>
          <a:p>
            <a:r>
              <a:rPr lang="en-US" dirty="0"/>
              <a:t>For More Information</a:t>
            </a:r>
          </a:p>
        </p:txBody>
      </p:sp>
    </p:spTree>
    <p:extLst>
      <p:ext uri="{BB962C8B-B14F-4D97-AF65-F5344CB8AC3E}">
        <p14:creationId xmlns:p14="http://schemas.microsoft.com/office/powerpoint/2010/main" val="3617628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B38E-4D85-43E7-876A-BCFBCD61E2A7}"/>
              </a:ext>
            </a:extLst>
          </p:cNvPr>
          <p:cNvSpPr>
            <a:spLocks noGrp="1"/>
          </p:cNvSpPr>
          <p:nvPr>
            <p:ph type="title"/>
          </p:nvPr>
        </p:nvSpPr>
        <p:spPr/>
        <p:txBody>
          <a:bodyPr/>
          <a:lstStyle/>
          <a:p>
            <a:r>
              <a:rPr lang="en-US" dirty="0"/>
              <a:t>For more information (1)</a:t>
            </a:r>
          </a:p>
        </p:txBody>
      </p:sp>
      <p:sp>
        <p:nvSpPr>
          <p:cNvPr id="3" name="Footer Placeholder 2">
            <a:extLst>
              <a:ext uri="{FF2B5EF4-FFF2-40B4-BE49-F238E27FC236}">
                <a16:creationId xmlns:a16="http://schemas.microsoft.com/office/drawing/2014/main" id="{2061EAA2-7E88-43B4-9DAC-E608126F1A0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National Dam Safety Program Technical Seminar</a:t>
            </a:r>
          </a:p>
        </p:txBody>
      </p:sp>
      <p:sp>
        <p:nvSpPr>
          <p:cNvPr id="4" name="Slide Number Placeholder 3">
            <a:extLst>
              <a:ext uri="{FF2B5EF4-FFF2-40B4-BE49-F238E27FC236}">
                <a16:creationId xmlns:a16="http://schemas.microsoft.com/office/drawing/2014/main" id="{CF2FDB14-73F8-41D8-B7AB-CD2437FE46D7}"/>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54</a:t>
            </a:fld>
            <a:endParaRPr lang="en-US" dirty="0"/>
          </a:p>
        </p:txBody>
      </p:sp>
      <p:pic>
        <p:nvPicPr>
          <p:cNvPr id="5" name="Content Placeholder 4">
            <a:extLst>
              <a:ext uri="{FF2B5EF4-FFF2-40B4-BE49-F238E27FC236}">
                <a16:creationId xmlns:a16="http://schemas.microsoft.com/office/drawing/2014/main" id="{7B447C90-4B8E-43B7-8A82-567D56468AD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189" y="1533154"/>
            <a:ext cx="2651556" cy="3431426"/>
          </a:xfrm>
          <a:prstGeom prst="rect">
            <a:avLst/>
          </a:prstGeom>
          <a:noFill/>
          <a:ln w="9525">
            <a:solidFill>
              <a:schemeClr val="accent1"/>
            </a:solidFill>
            <a:miter lim="800000"/>
            <a:headEnd/>
            <a:tailEnd/>
          </a:ln>
          <a:effectLst/>
        </p:spPr>
      </p:pic>
      <p:sp>
        <p:nvSpPr>
          <p:cNvPr id="7" name="Content Placeholder 2">
            <a:extLst>
              <a:ext uri="{FF2B5EF4-FFF2-40B4-BE49-F238E27FC236}">
                <a16:creationId xmlns:a16="http://schemas.microsoft.com/office/drawing/2014/main" id="{565A9DFC-C399-45E8-8428-3511E7AB11C5}"/>
              </a:ext>
            </a:extLst>
          </p:cNvPr>
          <p:cNvSpPr txBox="1">
            <a:spLocks/>
          </p:cNvSpPr>
          <p:nvPr/>
        </p:nvSpPr>
        <p:spPr>
          <a:xfrm>
            <a:off x="646761" y="5139018"/>
            <a:ext cx="5632157" cy="809280"/>
          </a:xfrm>
          <a:prstGeom prst="rect">
            <a:avLst/>
          </a:prstGeom>
          <a:noFill/>
        </p:spPr>
        <p:txBody>
          <a:bodyP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tx1"/>
                </a:solidFill>
                <a:latin typeface="+mn-lt"/>
                <a:ea typeface="+mn-ea"/>
                <a:cs typeface="+mn-cs"/>
              </a:defRPr>
            </a:lvl1pPr>
            <a:lvl2pPr marL="269875"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400" kern="1200" dirty="0" smtClean="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000" kern="1200" dirty="0" smtClean="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800" kern="1200" dirty="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0"/>
              </a:spcAft>
            </a:pPr>
            <a:r>
              <a:rPr lang="en-US" sz="1400" b="1" dirty="0"/>
              <a:t>Best practices identified by USACE and USBR (2015</a:t>
            </a:r>
            <a:r>
              <a:rPr lang="en-US" sz="1400" b="1"/>
              <a:t>) </a:t>
            </a:r>
            <a:r>
              <a:rPr lang="en-US" sz="1100">
                <a:solidFill>
                  <a:schemeClr val="tx2"/>
                </a:solidFill>
                <a:hlinkClick r:id="rId3"/>
              </a:rPr>
              <a:t>https://www.usbr.gov/ssle/damsafety/risk/methodology.html</a:t>
            </a:r>
            <a:endParaRPr lang="en-US" sz="1100" b="1" dirty="0">
              <a:solidFill>
                <a:schemeClr val="tx2"/>
              </a:solidFill>
            </a:endParaRPr>
          </a:p>
        </p:txBody>
      </p:sp>
      <p:pic>
        <p:nvPicPr>
          <p:cNvPr id="6" name="Picture 5">
            <a:extLst>
              <a:ext uri="{FF2B5EF4-FFF2-40B4-BE49-F238E27FC236}">
                <a16:creationId xmlns:a16="http://schemas.microsoft.com/office/drawing/2014/main" id="{D4224056-2132-4F74-88BF-01EA28FC3A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918" y="1533154"/>
            <a:ext cx="2651556" cy="3430751"/>
          </a:xfrm>
          <a:prstGeom prst="rect">
            <a:avLst/>
          </a:prstGeom>
          <a:noFill/>
          <a:ln w="9525">
            <a:solidFill>
              <a:schemeClr val="accent1"/>
            </a:solidFill>
            <a:miter lim="800000"/>
            <a:headEnd/>
            <a:tailEnd/>
          </a:ln>
          <a:effectLst/>
        </p:spPr>
      </p:pic>
      <p:sp>
        <p:nvSpPr>
          <p:cNvPr id="8" name="Rectangle 7">
            <a:extLst>
              <a:ext uri="{FF2B5EF4-FFF2-40B4-BE49-F238E27FC236}">
                <a16:creationId xmlns:a16="http://schemas.microsoft.com/office/drawing/2014/main" id="{F52879DB-5A3F-4AF0-887B-D8F1347973A3}"/>
              </a:ext>
            </a:extLst>
          </p:cNvPr>
          <p:cNvSpPr/>
          <p:nvPr/>
        </p:nvSpPr>
        <p:spPr>
          <a:xfrm>
            <a:off x="6198581" y="5137928"/>
            <a:ext cx="3905957" cy="307777"/>
          </a:xfrm>
          <a:prstGeom prst="rect">
            <a:avLst/>
          </a:prstGeom>
          <a:noFill/>
        </p:spPr>
        <p:txBody>
          <a:bodyPr wrap="square">
            <a:spAutoFit/>
          </a:bodyPr>
          <a:lstStyle/>
          <a:p>
            <a:pPr>
              <a:lnSpc>
                <a:spcPct val="100000"/>
              </a:lnSpc>
              <a:spcBef>
                <a:spcPts val="0"/>
              </a:spcBef>
              <a:spcAft>
                <a:spcPts val="0"/>
              </a:spcAft>
            </a:pPr>
            <a:r>
              <a:rPr lang="en-US" sz="1400" b="1" dirty="0"/>
              <a:t>Revised EM 1110-2-1913 (forthcoming</a:t>
            </a:r>
            <a:r>
              <a:rPr lang="en-US" sz="1100" b="1" dirty="0"/>
              <a:t>)</a:t>
            </a:r>
          </a:p>
        </p:txBody>
      </p:sp>
      <p:sp>
        <p:nvSpPr>
          <p:cNvPr id="9" name="Rectangle 8">
            <a:extLst>
              <a:ext uri="{FF2B5EF4-FFF2-40B4-BE49-F238E27FC236}">
                <a16:creationId xmlns:a16="http://schemas.microsoft.com/office/drawing/2014/main" id="{F8F2E313-E8F1-4C01-B72B-375624E5A52C}"/>
              </a:ext>
            </a:extLst>
          </p:cNvPr>
          <p:cNvSpPr/>
          <p:nvPr/>
        </p:nvSpPr>
        <p:spPr>
          <a:xfrm>
            <a:off x="6198582" y="5398444"/>
            <a:ext cx="5298013" cy="261610"/>
          </a:xfrm>
          <a:prstGeom prst="rect">
            <a:avLst/>
          </a:prstGeom>
          <a:noFill/>
        </p:spPr>
        <p:txBody>
          <a:bodyPr wrap="square">
            <a:spAutoFit/>
          </a:bodyPr>
          <a:lstStyle/>
          <a:p>
            <a:r>
              <a:rPr lang="en-US" sz="1100" dirty="0">
                <a:hlinkClick r:id="rId5"/>
              </a:rPr>
              <a:t>http://www.publications.usace.army.mil/USACE-Publications/Engineer-Manuals/</a:t>
            </a:r>
            <a:r>
              <a:rPr lang="en-US" sz="1100" dirty="0"/>
              <a:t> </a:t>
            </a:r>
          </a:p>
        </p:txBody>
      </p:sp>
      <p:pic>
        <p:nvPicPr>
          <p:cNvPr id="11" name="Large Logo">
            <a:extLst>
              <a:ext uri="{FF2B5EF4-FFF2-40B4-BE49-F238E27FC236}">
                <a16:creationId xmlns:a16="http://schemas.microsoft.com/office/drawing/2014/main" id="{B2E3C10D-6BE1-41F1-988C-B90E4FD6AA9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2135722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B38E-4D85-43E7-876A-BCFBCD61E2A7}"/>
              </a:ext>
            </a:extLst>
          </p:cNvPr>
          <p:cNvSpPr>
            <a:spLocks noGrp="1"/>
          </p:cNvSpPr>
          <p:nvPr>
            <p:ph type="title"/>
          </p:nvPr>
        </p:nvSpPr>
        <p:spPr/>
        <p:txBody>
          <a:bodyPr/>
          <a:lstStyle/>
          <a:p>
            <a:r>
              <a:rPr lang="en-US" dirty="0"/>
              <a:t>For more information (2)</a:t>
            </a:r>
          </a:p>
        </p:txBody>
      </p:sp>
      <p:sp>
        <p:nvSpPr>
          <p:cNvPr id="3" name="Footer Placeholder 2">
            <a:extLst>
              <a:ext uri="{FF2B5EF4-FFF2-40B4-BE49-F238E27FC236}">
                <a16:creationId xmlns:a16="http://schemas.microsoft.com/office/drawing/2014/main" id="{2061EAA2-7E88-43B4-9DAC-E608126F1A09}"/>
              </a:ext>
              <a:ext uri="{C183D7F6-B498-43B3-948B-1728B52AA6E4}">
                <adec:decorative xmlns:adec="http://schemas.microsoft.com/office/drawing/2017/decorative" val="1"/>
              </a:ext>
            </a:extLst>
          </p:cNvPr>
          <p:cNvSpPr>
            <a:spLocks noGrp="1"/>
          </p:cNvSpPr>
          <p:nvPr>
            <p:ph type="ftr" sz="quarter" idx="11"/>
          </p:nvPr>
        </p:nvSpPr>
        <p:spPr>
          <a:xfrm>
            <a:off x="6117774" y="6222997"/>
            <a:ext cx="4443413" cy="365125"/>
          </a:xfrm>
        </p:spPr>
        <p:txBody>
          <a:bodyPr/>
          <a:lstStyle/>
          <a:p>
            <a:r>
              <a:rPr lang="en-US" dirty="0"/>
              <a:t>National Dam Safety Program Technical Seminar</a:t>
            </a:r>
          </a:p>
        </p:txBody>
      </p:sp>
      <p:sp>
        <p:nvSpPr>
          <p:cNvPr id="4" name="Slide Number Placeholder 3">
            <a:extLst>
              <a:ext uri="{FF2B5EF4-FFF2-40B4-BE49-F238E27FC236}">
                <a16:creationId xmlns:a16="http://schemas.microsoft.com/office/drawing/2014/main" id="{CF2FDB14-73F8-41D8-B7AB-CD2437FE46D7}"/>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55</a:t>
            </a:fld>
            <a:endParaRPr lang="en-US" dirty="0"/>
          </a:p>
        </p:txBody>
      </p:sp>
      <p:pic>
        <p:nvPicPr>
          <p:cNvPr id="10" name="Picture 9">
            <a:extLst>
              <a:ext uri="{FF2B5EF4-FFF2-40B4-BE49-F238E27FC236}">
                <a16:creationId xmlns:a16="http://schemas.microsoft.com/office/drawing/2014/main" id="{BF8B106B-437E-4E0E-A6FA-AAB1C2F88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16068" y="1548124"/>
            <a:ext cx="2410000" cy="3431426"/>
          </a:xfrm>
          <a:prstGeom prst="rect">
            <a:avLst/>
          </a:prstGeom>
          <a:ln w="12700">
            <a:solidFill>
              <a:schemeClr val="accent1"/>
            </a:solidFill>
          </a:ln>
        </p:spPr>
      </p:pic>
      <p:sp>
        <p:nvSpPr>
          <p:cNvPr id="15" name="Rectangle 14">
            <a:extLst>
              <a:ext uri="{FF2B5EF4-FFF2-40B4-BE49-F238E27FC236}">
                <a16:creationId xmlns:a16="http://schemas.microsoft.com/office/drawing/2014/main" id="{427B7FA6-27C0-4644-AEF5-54A621047DFC}"/>
              </a:ext>
            </a:extLst>
          </p:cNvPr>
          <p:cNvSpPr/>
          <p:nvPr/>
        </p:nvSpPr>
        <p:spPr>
          <a:xfrm>
            <a:off x="620995" y="4990343"/>
            <a:ext cx="3905957" cy="307777"/>
          </a:xfrm>
          <a:prstGeom prst="rect">
            <a:avLst/>
          </a:prstGeom>
          <a:noFill/>
        </p:spPr>
        <p:txBody>
          <a:bodyPr wrap="square">
            <a:spAutoFit/>
          </a:bodyPr>
          <a:lstStyle/>
          <a:p>
            <a:pPr>
              <a:lnSpc>
                <a:spcPct val="100000"/>
              </a:lnSpc>
              <a:spcBef>
                <a:spcPts val="0"/>
              </a:spcBef>
              <a:spcAft>
                <a:spcPts val="0"/>
              </a:spcAft>
            </a:pPr>
            <a:r>
              <a:rPr lang="en-US" sz="1400" b="1" dirty="0"/>
              <a:t>Exploration of Tolerable Risk Guidelines</a:t>
            </a:r>
            <a:endParaRPr lang="en-US" sz="1100" b="1" dirty="0"/>
          </a:p>
        </p:txBody>
      </p:sp>
      <p:sp>
        <p:nvSpPr>
          <p:cNvPr id="14" name="TextBox 13">
            <a:extLst>
              <a:ext uri="{FF2B5EF4-FFF2-40B4-BE49-F238E27FC236}">
                <a16:creationId xmlns:a16="http://schemas.microsoft.com/office/drawing/2014/main" id="{A00C9586-46F4-4D62-8BDE-95D07BDDF69B}"/>
              </a:ext>
            </a:extLst>
          </p:cNvPr>
          <p:cNvSpPr txBox="1"/>
          <p:nvPr/>
        </p:nvSpPr>
        <p:spPr>
          <a:xfrm>
            <a:off x="620995" y="5274474"/>
            <a:ext cx="4655017" cy="244682"/>
          </a:xfrm>
          <a:prstGeom prst="rect">
            <a:avLst/>
          </a:prstGeom>
          <a:noFill/>
        </p:spPr>
        <p:txBody>
          <a:bodyPr wrap="square" rtlCol="0">
            <a:spAutoFit/>
          </a:bodyPr>
          <a:lstStyle/>
          <a:p>
            <a:pPr>
              <a:lnSpc>
                <a:spcPct val="90000"/>
              </a:lnSpc>
              <a:spcBef>
                <a:spcPts val="200"/>
              </a:spcBef>
              <a:spcAft>
                <a:spcPts val="400"/>
              </a:spcAft>
            </a:pPr>
            <a:r>
              <a:rPr lang="en-US" sz="1100" dirty="0">
                <a:hlinkClick r:id="rId3"/>
              </a:rPr>
              <a:t>http://www.iwr.usace.army.mil/Portals/70/docs/iwrreports/10-R-8.pdf</a:t>
            </a:r>
            <a:r>
              <a:rPr lang="en-US" sz="1100" dirty="0"/>
              <a:t> </a:t>
            </a:r>
          </a:p>
        </p:txBody>
      </p:sp>
      <p:sp>
        <p:nvSpPr>
          <p:cNvPr id="12" name="Rectangle 11">
            <a:extLst>
              <a:ext uri="{FF2B5EF4-FFF2-40B4-BE49-F238E27FC236}">
                <a16:creationId xmlns:a16="http://schemas.microsoft.com/office/drawing/2014/main" id="{13D4A1DA-AFFE-4651-AADC-A12E9D14EBC6}"/>
              </a:ext>
            </a:extLst>
          </p:cNvPr>
          <p:cNvSpPr/>
          <p:nvPr/>
        </p:nvSpPr>
        <p:spPr>
          <a:xfrm>
            <a:off x="6117774" y="4992340"/>
            <a:ext cx="3685082" cy="307777"/>
          </a:xfrm>
          <a:prstGeom prst="rect">
            <a:avLst/>
          </a:prstGeom>
        </p:spPr>
        <p:txBody>
          <a:bodyPr wrap="square">
            <a:spAutoFit/>
          </a:bodyPr>
          <a:lstStyle/>
          <a:p>
            <a:pPr>
              <a:lnSpc>
                <a:spcPct val="100000"/>
              </a:lnSpc>
              <a:spcBef>
                <a:spcPts val="0"/>
              </a:spcBef>
              <a:spcAft>
                <a:spcPts val="0"/>
              </a:spcAft>
            </a:pPr>
            <a:r>
              <a:rPr lang="en-US" sz="1400" b="1" dirty="0"/>
              <a:t>HSE Reducing Risks, Protecting People</a:t>
            </a:r>
            <a:r>
              <a:rPr lang="en-US" sz="1100" b="1" dirty="0"/>
              <a:t>)</a:t>
            </a:r>
          </a:p>
        </p:txBody>
      </p:sp>
      <p:sp>
        <p:nvSpPr>
          <p:cNvPr id="11" name="TextBox 10">
            <a:extLst>
              <a:ext uri="{FF2B5EF4-FFF2-40B4-BE49-F238E27FC236}">
                <a16:creationId xmlns:a16="http://schemas.microsoft.com/office/drawing/2014/main" id="{303E5D6F-0710-4475-99FE-FA4846A30E94}"/>
              </a:ext>
            </a:extLst>
          </p:cNvPr>
          <p:cNvSpPr txBox="1"/>
          <p:nvPr/>
        </p:nvSpPr>
        <p:spPr>
          <a:xfrm>
            <a:off x="6120129" y="5276471"/>
            <a:ext cx="2842445" cy="244682"/>
          </a:xfrm>
          <a:prstGeom prst="rect">
            <a:avLst/>
          </a:prstGeom>
          <a:noFill/>
        </p:spPr>
        <p:txBody>
          <a:bodyPr wrap="none" rtlCol="0">
            <a:spAutoFit/>
          </a:bodyPr>
          <a:lstStyle/>
          <a:p>
            <a:pPr>
              <a:lnSpc>
                <a:spcPct val="90000"/>
              </a:lnSpc>
              <a:spcBef>
                <a:spcPts val="200"/>
              </a:spcBef>
              <a:spcAft>
                <a:spcPts val="400"/>
              </a:spcAft>
            </a:pPr>
            <a:r>
              <a:rPr lang="en-US" sz="1100" dirty="0">
                <a:hlinkClick r:id="rId4"/>
              </a:rPr>
              <a:t>http://www.hse.gov.uk/risk/theory/r2p2.pdf</a:t>
            </a:r>
            <a:r>
              <a:rPr lang="en-US" sz="1100" dirty="0"/>
              <a:t> </a:t>
            </a:r>
          </a:p>
        </p:txBody>
      </p:sp>
      <p:pic>
        <p:nvPicPr>
          <p:cNvPr id="16" name="Picture 15">
            <a:extLst>
              <a:ext uri="{FF2B5EF4-FFF2-40B4-BE49-F238E27FC236}">
                <a16:creationId xmlns:a16="http://schemas.microsoft.com/office/drawing/2014/main" id="{71AF0540-E211-4A9F-9038-F1F494E262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7425" y="1548124"/>
            <a:ext cx="2622354" cy="3431426"/>
          </a:xfrm>
          <a:prstGeom prst="rect">
            <a:avLst/>
          </a:prstGeom>
          <a:ln w="12700">
            <a:solidFill>
              <a:schemeClr val="accent1"/>
            </a:solidFill>
          </a:ln>
        </p:spPr>
      </p:pic>
      <p:pic>
        <p:nvPicPr>
          <p:cNvPr id="17" name="Large Logo">
            <a:extLst>
              <a:ext uri="{FF2B5EF4-FFF2-40B4-BE49-F238E27FC236}">
                <a16:creationId xmlns:a16="http://schemas.microsoft.com/office/drawing/2014/main" id="{9962E7CE-DE35-44D0-9796-B5370AC61DB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3136599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B38E-4D85-43E7-876A-BCFBCD61E2A7}"/>
              </a:ext>
            </a:extLst>
          </p:cNvPr>
          <p:cNvSpPr>
            <a:spLocks noGrp="1"/>
          </p:cNvSpPr>
          <p:nvPr>
            <p:ph type="title"/>
          </p:nvPr>
        </p:nvSpPr>
        <p:spPr/>
        <p:txBody>
          <a:bodyPr/>
          <a:lstStyle/>
          <a:p>
            <a:r>
              <a:rPr lang="en-US" dirty="0"/>
              <a:t>For more information (3)</a:t>
            </a:r>
          </a:p>
        </p:txBody>
      </p:sp>
      <p:sp>
        <p:nvSpPr>
          <p:cNvPr id="3" name="Footer Placeholder 2">
            <a:extLst>
              <a:ext uri="{FF2B5EF4-FFF2-40B4-BE49-F238E27FC236}">
                <a16:creationId xmlns:a16="http://schemas.microsoft.com/office/drawing/2014/main" id="{2061EAA2-7E88-43B4-9DAC-E608126F1A09}"/>
              </a:ext>
              <a:ext uri="{C183D7F6-B498-43B3-948B-1728B52AA6E4}">
                <adec:decorative xmlns:adec="http://schemas.microsoft.com/office/drawing/2017/decorative" val="1"/>
              </a:ext>
            </a:extLst>
          </p:cNvPr>
          <p:cNvSpPr>
            <a:spLocks noGrp="1"/>
          </p:cNvSpPr>
          <p:nvPr>
            <p:ph type="ftr" sz="quarter" idx="11"/>
          </p:nvPr>
        </p:nvSpPr>
        <p:spPr>
          <a:xfrm>
            <a:off x="6117774" y="6222997"/>
            <a:ext cx="4443413" cy="365125"/>
          </a:xfrm>
        </p:spPr>
        <p:txBody>
          <a:bodyPr/>
          <a:lstStyle/>
          <a:p>
            <a:r>
              <a:rPr lang="en-US" dirty="0"/>
              <a:t>National Dam Safety Program Technical Seminar</a:t>
            </a:r>
          </a:p>
        </p:txBody>
      </p:sp>
      <p:sp>
        <p:nvSpPr>
          <p:cNvPr id="4" name="Slide Number Placeholder 3">
            <a:extLst>
              <a:ext uri="{FF2B5EF4-FFF2-40B4-BE49-F238E27FC236}">
                <a16:creationId xmlns:a16="http://schemas.microsoft.com/office/drawing/2014/main" id="{CF2FDB14-73F8-41D8-B7AB-CD2437FE46D7}"/>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56</a:t>
            </a:fld>
            <a:endParaRPr lang="en-US" dirty="0"/>
          </a:p>
        </p:txBody>
      </p:sp>
      <p:pic>
        <p:nvPicPr>
          <p:cNvPr id="13" name="Picture 12">
            <a:extLst>
              <a:ext uri="{FF2B5EF4-FFF2-40B4-BE49-F238E27FC236}">
                <a16:creationId xmlns:a16="http://schemas.microsoft.com/office/drawing/2014/main" id="{69EDA9C8-F09F-4415-A747-B4519DE273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8189" y="1530653"/>
            <a:ext cx="2679266" cy="3467285"/>
          </a:xfrm>
          <a:prstGeom prst="rect">
            <a:avLst/>
          </a:prstGeom>
          <a:ln>
            <a:solidFill>
              <a:schemeClr val="accent1"/>
            </a:solidFill>
          </a:ln>
        </p:spPr>
      </p:pic>
      <p:sp>
        <p:nvSpPr>
          <p:cNvPr id="17" name="Rectangle 16">
            <a:extLst>
              <a:ext uri="{FF2B5EF4-FFF2-40B4-BE49-F238E27FC236}">
                <a16:creationId xmlns:a16="http://schemas.microsoft.com/office/drawing/2014/main" id="{D11B1185-CF9F-4CC8-91CA-5DA3798A13BD}"/>
              </a:ext>
            </a:extLst>
          </p:cNvPr>
          <p:cNvSpPr/>
          <p:nvPr/>
        </p:nvSpPr>
        <p:spPr>
          <a:xfrm>
            <a:off x="628254" y="5002300"/>
            <a:ext cx="3685082" cy="307777"/>
          </a:xfrm>
          <a:prstGeom prst="rect">
            <a:avLst/>
          </a:prstGeom>
        </p:spPr>
        <p:txBody>
          <a:bodyPr wrap="square">
            <a:spAutoFit/>
          </a:bodyPr>
          <a:lstStyle/>
          <a:p>
            <a:pPr>
              <a:lnSpc>
                <a:spcPct val="100000"/>
              </a:lnSpc>
              <a:spcBef>
                <a:spcPts val="0"/>
              </a:spcBef>
              <a:spcAft>
                <a:spcPts val="0"/>
              </a:spcAft>
            </a:pPr>
            <a:r>
              <a:rPr lang="en-US" sz="1400" b="1" dirty="0"/>
              <a:t>Delta Levees Investment Strategy</a:t>
            </a:r>
            <a:endParaRPr lang="en-US" sz="1100" b="1" dirty="0"/>
          </a:p>
        </p:txBody>
      </p:sp>
      <p:sp>
        <p:nvSpPr>
          <p:cNvPr id="18" name="Rectangle 17">
            <a:extLst>
              <a:ext uri="{FF2B5EF4-FFF2-40B4-BE49-F238E27FC236}">
                <a16:creationId xmlns:a16="http://schemas.microsoft.com/office/drawing/2014/main" id="{F478B090-9084-4928-B4D7-10D88B331970}"/>
              </a:ext>
            </a:extLst>
          </p:cNvPr>
          <p:cNvSpPr/>
          <p:nvPr/>
        </p:nvSpPr>
        <p:spPr>
          <a:xfrm>
            <a:off x="628254" y="5253632"/>
            <a:ext cx="4572000" cy="261610"/>
          </a:xfrm>
          <a:prstGeom prst="rect">
            <a:avLst/>
          </a:prstGeom>
        </p:spPr>
        <p:txBody>
          <a:bodyPr>
            <a:spAutoFit/>
          </a:bodyPr>
          <a:lstStyle/>
          <a:p>
            <a:r>
              <a:rPr lang="en-US" sz="1100" dirty="0">
                <a:hlinkClick r:id="rId3"/>
              </a:rPr>
              <a:t>https://deltacouncil.ca.gov/dlis/</a:t>
            </a:r>
            <a:endParaRPr lang="en-US" sz="1100" dirty="0"/>
          </a:p>
        </p:txBody>
      </p:sp>
      <p:pic>
        <p:nvPicPr>
          <p:cNvPr id="25" name="Picture 24">
            <a:extLst>
              <a:ext uri="{FF2B5EF4-FFF2-40B4-BE49-F238E27FC236}">
                <a16:creationId xmlns:a16="http://schemas.microsoft.com/office/drawing/2014/main" id="{0FD579BD-C51F-46D7-8273-3DC8CA9F70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18811" y="1926812"/>
            <a:ext cx="2486820" cy="3431425"/>
          </a:xfrm>
          <a:prstGeom prst="rect">
            <a:avLst/>
          </a:prstGeom>
          <a:ln>
            <a:solidFill>
              <a:schemeClr val="accent1"/>
            </a:solidFill>
          </a:ln>
        </p:spPr>
      </p:pic>
      <p:pic>
        <p:nvPicPr>
          <p:cNvPr id="26" name="Picture 25">
            <a:extLst>
              <a:ext uri="{FF2B5EF4-FFF2-40B4-BE49-F238E27FC236}">
                <a16:creationId xmlns:a16="http://schemas.microsoft.com/office/drawing/2014/main" id="{C18698BA-B0FE-4452-80B0-6D0EE18ACC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65425" y="1555817"/>
            <a:ext cx="2022588" cy="2800205"/>
          </a:xfrm>
          <a:prstGeom prst="rect">
            <a:avLst/>
          </a:prstGeom>
          <a:ln>
            <a:solidFill>
              <a:schemeClr val="accent1"/>
            </a:solidFill>
          </a:ln>
        </p:spPr>
      </p:pic>
      <p:sp>
        <p:nvSpPr>
          <p:cNvPr id="30" name="Rectangle 29">
            <a:extLst>
              <a:ext uri="{FF2B5EF4-FFF2-40B4-BE49-F238E27FC236}">
                <a16:creationId xmlns:a16="http://schemas.microsoft.com/office/drawing/2014/main" id="{070C420B-A50E-4A32-84B8-50CA5AFBEE6D}"/>
              </a:ext>
            </a:extLst>
          </p:cNvPr>
          <p:cNvSpPr/>
          <p:nvPr/>
        </p:nvSpPr>
        <p:spPr>
          <a:xfrm>
            <a:off x="6157094" y="5378653"/>
            <a:ext cx="3685082" cy="307777"/>
          </a:xfrm>
          <a:prstGeom prst="rect">
            <a:avLst/>
          </a:prstGeom>
        </p:spPr>
        <p:txBody>
          <a:bodyPr wrap="square">
            <a:spAutoFit/>
          </a:bodyPr>
          <a:lstStyle/>
          <a:p>
            <a:pPr>
              <a:lnSpc>
                <a:spcPct val="100000"/>
              </a:lnSpc>
              <a:spcBef>
                <a:spcPts val="0"/>
              </a:spcBef>
              <a:spcAft>
                <a:spcPts val="0"/>
              </a:spcAft>
            </a:pPr>
            <a:r>
              <a:rPr lang="en-US" sz="1400" b="1" i="1" dirty="0"/>
              <a:t>Civil Engineering</a:t>
            </a:r>
            <a:r>
              <a:rPr lang="en-US" sz="1400" b="1" dirty="0"/>
              <a:t>, September 2016</a:t>
            </a:r>
            <a:endParaRPr lang="en-US" sz="1100" b="1" dirty="0"/>
          </a:p>
        </p:txBody>
      </p:sp>
      <p:sp>
        <p:nvSpPr>
          <p:cNvPr id="27" name="TextBox 26">
            <a:extLst>
              <a:ext uri="{FF2B5EF4-FFF2-40B4-BE49-F238E27FC236}">
                <a16:creationId xmlns:a16="http://schemas.microsoft.com/office/drawing/2014/main" id="{F77F24D2-2ACB-45BE-8026-D886EB65923E}"/>
              </a:ext>
            </a:extLst>
          </p:cNvPr>
          <p:cNvSpPr txBox="1"/>
          <p:nvPr/>
        </p:nvSpPr>
        <p:spPr>
          <a:xfrm>
            <a:off x="6174258" y="5662337"/>
            <a:ext cx="4128053" cy="473976"/>
          </a:xfrm>
          <a:prstGeom prst="rect">
            <a:avLst/>
          </a:prstGeom>
          <a:solidFill>
            <a:schemeClr val="bg1"/>
          </a:solidFill>
        </p:spPr>
        <p:txBody>
          <a:bodyPr wrap="none" rtlCol="0">
            <a:spAutoFit/>
          </a:bodyPr>
          <a:lstStyle/>
          <a:p>
            <a:pPr>
              <a:lnSpc>
                <a:spcPct val="90000"/>
              </a:lnSpc>
              <a:spcBef>
                <a:spcPts val="200"/>
              </a:spcBef>
              <a:spcAft>
                <a:spcPts val="400"/>
              </a:spcAft>
            </a:pPr>
            <a:r>
              <a:rPr lang="en-US" sz="1100" dirty="0">
                <a:hlinkClick r:id="rId6"/>
              </a:rPr>
              <a:t>http://cedb.asce.org/CEDBsearch/record.jsp?dockey=0432079</a:t>
            </a:r>
            <a:r>
              <a:rPr lang="en-US" sz="1100" dirty="0"/>
              <a:t> </a:t>
            </a:r>
          </a:p>
          <a:p>
            <a:pPr>
              <a:lnSpc>
                <a:spcPct val="90000"/>
              </a:lnSpc>
              <a:spcBef>
                <a:spcPts val="200"/>
              </a:spcBef>
              <a:spcAft>
                <a:spcPts val="400"/>
              </a:spcAft>
            </a:pPr>
            <a:endParaRPr lang="en-US" sz="1100" dirty="0"/>
          </a:p>
        </p:txBody>
      </p:sp>
      <p:pic>
        <p:nvPicPr>
          <p:cNvPr id="31" name="Large Logo">
            <a:extLst>
              <a:ext uri="{FF2B5EF4-FFF2-40B4-BE49-F238E27FC236}">
                <a16:creationId xmlns:a16="http://schemas.microsoft.com/office/drawing/2014/main" id="{00A9C452-5517-4CAD-960B-1C920E931FF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Tree>
    <p:extLst>
      <p:ext uri="{BB962C8B-B14F-4D97-AF65-F5344CB8AC3E}">
        <p14:creationId xmlns:p14="http://schemas.microsoft.com/office/powerpoint/2010/main" val="219394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CC97C-4718-4615-965E-75DDCFAA9FBE}"/>
              </a:ext>
              <a:ext uri="{C183D7F6-B498-43B3-948B-1728B52AA6E4}">
                <adec:decorative xmlns:adec="http://schemas.microsoft.com/office/drawing/2017/decorative" val="1"/>
              </a:ext>
            </a:extLst>
          </p:cNvPr>
          <p:cNvSpPr>
            <a:spLocks noGrp="1"/>
          </p:cNvSpPr>
          <p:nvPr>
            <p:ph type="title"/>
          </p:nvPr>
        </p:nvSpPr>
        <p:spPr>
          <a:xfrm>
            <a:off x="4058906" y="4860507"/>
            <a:ext cx="874042" cy="743347"/>
          </a:xfrm>
        </p:spPr>
        <p:txBody>
          <a:bodyPr>
            <a:noAutofit/>
          </a:bodyPr>
          <a:lstStyle/>
          <a:p>
            <a:r>
              <a:rPr lang="en-US" sz="2400" dirty="0"/>
              <a:t>End Slide</a:t>
            </a:r>
          </a:p>
        </p:txBody>
      </p:sp>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3"/>
          <a:stretch>
            <a:fillRect/>
          </a:stretch>
        </p:blipFill>
        <p:spPr>
          <a:xfrm>
            <a:off x="3813628" y="4517135"/>
            <a:ext cx="4013200" cy="1430093"/>
          </a:xfrm>
          <a:prstGeom prst="rect">
            <a:avLst/>
          </a:prstGeom>
        </p:spPr>
      </p:pic>
    </p:spTree>
    <p:extLst>
      <p:ext uri="{BB962C8B-B14F-4D97-AF65-F5344CB8AC3E}">
        <p14:creationId xmlns:p14="http://schemas.microsoft.com/office/powerpoint/2010/main" val="358608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775840-118F-40E2-BF6B-02B032DF974D}"/>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National Dam Safety Program Technical Seminar</a:t>
            </a:r>
            <a:endParaRPr lang="en-US" dirty="0"/>
          </a:p>
        </p:txBody>
      </p:sp>
      <p:sp>
        <p:nvSpPr>
          <p:cNvPr id="5" name="Slide Number Placeholder 4">
            <a:extLst>
              <a:ext uri="{FF2B5EF4-FFF2-40B4-BE49-F238E27FC236}">
                <a16:creationId xmlns:a16="http://schemas.microsoft.com/office/drawing/2014/main" id="{361E10FE-F10A-42CE-8355-37819358F914}"/>
              </a:ext>
              <a:ext uri="{C183D7F6-B498-43B3-948B-1728B52AA6E4}">
                <adec:decorative xmlns:adec="http://schemas.microsoft.com/office/drawing/2017/decorative" val="1"/>
              </a:ext>
            </a:extLst>
          </p:cNvPr>
          <p:cNvSpPr>
            <a:spLocks noGrp="1"/>
          </p:cNvSpPr>
          <p:nvPr>
            <p:ph type="sldNum" sz="quarter" idx="13"/>
          </p:nvPr>
        </p:nvSpPr>
        <p:spPr>
          <a:xfrm>
            <a:off x="10493233" y="6173791"/>
            <a:ext cx="914403" cy="365125"/>
          </a:xfrm>
        </p:spPr>
        <p:txBody>
          <a:bodyPr/>
          <a:lstStyle/>
          <a:p>
            <a:fld id="{8FCC257D-A786-9244-9E17-CE618C8B9275}" type="slidenum">
              <a:rPr lang="en-US" smtClean="0"/>
              <a:pPr/>
              <a:t>6</a:t>
            </a:fld>
            <a:endParaRPr lang="en-US" dirty="0"/>
          </a:p>
        </p:txBody>
      </p:sp>
      <p:sp>
        <p:nvSpPr>
          <p:cNvPr id="2" name="Title 1">
            <a:extLst>
              <a:ext uri="{FF2B5EF4-FFF2-40B4-BE49-F238E27FC236}">
                <a16:creationId xmlns:a16="http://schemas.microsoft.com/office/drawing/2014/main" id="{92CCDAA5-3693-4383-BD88-B0F760D6302D}"/>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The Delta is the hub of the state’s water delivery system</a:t>
            </a:r>
            <a:endParaRPr lang="en-US" dirty="0">
              <a:effectLst/>
            </a:endParaRPr>
          </a:p>
        </p:txBody>
      </p:sp>
      <p:sp>
        <p:nvSpPr>
          <p:cNvPr id="30" name="Title 4">
            <a:extLst>
              <a:ext uri="{FF2B5EF4-FFF2-40B4-BE49-F238E27FC236}">
                <a16:creationId xmlns:a16="http://schemas.microsoft.com/office/drawing/2014/main" id="{DA70EFAC-83DD-4868-869D-75BB3D3FDA77}"/>
              </a:ext>
            </a:extLst>
          </p:cNvPr>
          <p:cNvSpPr txBox="1">
            <a:spLocks/>
          </p:cNvSpPr>
          <p:nvPr/>
        </p:nvSpPr>
        <p:spPr>
          <a:xfrm>
            <a:off x="6370396" y="953106"/>
            <a:ext cx="5621896"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The Delta is the hub of the state’s water delivery system</a:t>
            </a:r>
          </a:p>
        </p:txBody>
      </p:sp>
      <p:sp>
        <p:nvSpPr>
          <p:cNvPr id="31" name="Content Placeholder 3">
            <a:extLst>
              <a:ext uri="{FF2B5EF4-FFF2-40B4-BE49-F238E27FC236}">
                <a16:creationId xmlns:a16="http://schemas.microsoft.com/office/drawing/2014/main" id="{9F22753A-F53E-40A5-BD65-001EC28515A2}"/>
              </a:ext>
            </a:extLst>
          </p:cNvPr>
          <p:cNvSpPr txBox="1">
            <a:spLocks/>
          </p:cNvSpPr>
          <p:nvPr/>
        </p:nvSpPr>
        <p:spPr>
          <a:xfrm>
            <a:off x="6370396" y="2075872"/>
            <a:ext cx="5268383"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Confluence of the Sacramento and San Joaquin rivers</a:t>
            </a:r>
          </a:p>
          <a:p>
            <a:r>
              <a:rPr lang="en-US" dirty="0"/>
              <a:t>27 million people rely on water from the Delta</a:t>
            </a:r>
          </a:p>
          <a:p>
            <a:r>
              <a:rPr lang="en-US" dirty="0"/>
              <a:t>Water from the Delta irrigates about 4 million acres of farmland</a:t>
            </a:r>
          </a:p>
          <a:p>
            <a:r>
              <a:rPr lang="en-US" dirty="0"/>
              <a:t>Delta ecosystem depends on healthy and consistent flows</a:t>
            </a:r>
          </a:p>
        </p:txBody>
      </p:sp>
      <p:pic>
        <p:nvPicPr>
          <p:cNvPr id="3" name="Picture 2" descr="Map of California with a zoom in on the delta">
            <a:extLst>
              <a:ext uri="{FF2B5EF4-FFF2-40B4-BE49-F238E27FC236}">
                <a16:creationId xmlns:a16="http://schemas.microsoft.com/office/drawing/2014/main" id="{1B0C0E0D-4A87-40EE-B315-BC6B83E985A3}"/>
              </a:ext>
            </a:extLst>
          </p:cNvPr>
          <p:cNvPicPr>
            <a:picLocks noChangeAspect="1"/>
          </p:cNvPicPr>
          <p:nvPr/>
        </p:nvPicPr>
        <p:blipFill>
          <a:blip r:embed="rId2"/>
          <a:stretch>
            <a:fillRect/>
          </a:stretch>
        </p:blipFill>
        <p:spPr>
          <a:xfrm>
            <a:off x="43873" y="133826"/>
            <a:ext cx="6169687" cy="6590347"/>
          </a:xfrm>
          <a:prstGeom prst="rect">
            <a:avLst/>
          </a:prstGeom>
        </p:spPr>
      </p:pic>
      <p:pic>
        <p:nvPicPr>
          <p:cNvPr id="38" name="Large Logo">
            <a:extLst>
              <a:ext uri="{FF2B5EF4-FFF2-40B4-BE49-F238E27FC236}">
                <a16:creationId xmlns:a16="http://schemas.microsoft.com/office/drawing/2014/main" id="{2AA2A353-BD7C-44B6-A613-E24503B135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9084"/>
            <a:ext cx="3419856" cy="367233"/>
          </a:xfrm>
          <a:prstGeom prst="rect">
            <a:avLst/>
          </a:prstGeom>
        </p:spPr>
      </p:pic>
    </p:spTree>
    <p:extLst>
      <p:ext uri="{BB962C8B-B14F-4D97-AF65-F5344CB8AC3E}">
        <p14:creationId xmlns:p14="http://schemas.microsoft.com/office/powerpoint/2010/main" val="2431281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7</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2" name="Title 1">
            <a:extLst>
              <a:ext uri="{FF2B5EF4-FFF2-40B4-BE49-F238E27FC236}">
                <a16:creationId xmlns:a16="http://schemas.microsoft.com/office/drawing/2014/main" id="{6C252EA0-9AB9-41C4-A5D3-5F3D4EC678EE}"/>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The Pre-1800s Delta</a:t>
            </a:r>
            <a:endParaRPr lang="en-US" dirty="0">
              <a:effectLst/>
            </a:endParaRPr>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5215835" y="897684"/>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The Pre-1800s Delta</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5215835" y="1669475"/>
            <a:ext cx="5627656"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Called the American Serengeti</a:t>
            </a:r>
          </a:p>
          <a:p>
            <a:r>
              <a:rPr lang="en-US" dirty="0"/>
              <a:t>&gt; 540 mi</a:t>
            </a:r>
            <a:r>
              <a:rPr lang="en-US" baseline="30000" dirty="0"/>
              <a:t>2</a:t>
            </a:r>
            <a:r>
              <a:rPr lang="en-US" dirty="0"/>
              <a:t> freshwater wetlands</a:t>
            </a:r>
          </a:p>
          <a:p>
            <a:r>
              <a:rPr lang="en-US" dirty="0"/>
              <a:t>&gt; 380 mi</a:t>
            </a:r>
            <a:r>
              <a:rPr lang="en-US" baseline="30000" dirty="0"/>
              <a:t>2</a:t>
            </a:r>
            <a:r>
              <a:rPr lang="en-US" dirty="0"/>
              <a:t> tidal marsh</a:t>
            </a:r>
          </a:p>
          <a:p>
            <a:r>
              <a:rPr lang="en-US" dirty="0"/>
              <a:t>&gt; 500 species of fish and wildlife</a:t>
            </a:r>
          </a:p>
          <a:p>
            <a:r>
              <a:rPr lang="en-US" dirty="0"/>
              <a:t>Periodic flooding created a vast inland sea</a:t>
            </a:r>
          </a:p>
        </p:txBody>
      </p:sp>
      <p:pic>
        <p:nvPicPr>
          <p:cNvPr id="9" name="Picture 5" descr="Map of delta pre-1800s">
            <a:extLst>
              <a:ext uri="{FF2B5EF4-FFF2-40B4-BE49-F238E27FC236}">
                <a16:creationId xmlns:a16="http://schemas.microsoft.com/office/drawing/2014/main" id="{2ADE7DA1-E49F-4B7A-A9CE-82145137C75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255" y="-19912"/>
            <a:ext cx="4572000" cy="6881092"/>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41018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8</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2" name="Title 1">
            <a:extLst>
              <a:ext uri="{FF2B5EF4-FFF2-40B4-BE49-F238E27FC236}">
                <a16:creationId xmlns:a16="http://schemas.microsoft.com/office/drawing/2014/main" id="{14816E55-F235-443B-8516-420D410DFD4C}"/>
              </a:ext>
              <a:ext uri="{C183D7F6-B498-43B3-948B-1728B52AA6E4}">
                <adec:decorative xmlns:adec="http://schemas.microsoft.com/office/drawing/2017/decorative" val="1"/>
              </a:ext>
            </a:extLst>
          </p:cNvPr>
          <p:cNvSpPr>
            <a:spLocks noGrp="1"/>
          </p:cNvSpPr>
          <p:nvPr>
            <p:ph type="title" idx="4294967295"/>
          </p:nvPr>
        </p:nvSpPr>
        <p:spPr>
          <a:xfrm>
            <a:off x="5634410" y="2031744"/>
            <a:ext cx="4905004" cy="743347"/>
          </a:xfrm>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The California Delta (2)</a:t>
            </a:r>
            <a:endParaRPr lang="en-US" dirty="0">
              <a:effectLst/>
            </a:endParaRPr>
          </a:p>
        </p:txBody>
      </p:sp>
      <p:sp>
        <p:nvSpPr>
          <p:cNvPr id="7" name="Title 4">
            <a:extLst>
              <a:ext uri="{FF2B5EF4-FFF2-40B4-BE49-F238E27FC236}">
                <a16:creationId xmlns:a16="http://schemas.microsoft.com/office/drawing/2014/main" id="{A81D0AA3-0034-4EEC-8241-4A4D7F6E6FC1}"/>
              </a:ext>
            </a:extLst>
          </p:cNvPr>
          <p:cNvSpPr txBox="1">
            <a:spLocks/>
          </p:cNvSpPr>
          <p:nvPr/>
        </p:nvSpPr>
        <p:spPr>
          <a:xfrm>
            <a:off x="800854" y="897684"/>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The California Delta</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800854" y="1669475"/>
            <a:ext cx="4306855"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Agriculture</a:t>
            </a:r>
          </a:p>
          <a:p>
            <a:r>
              <a:rPr lang="en-US" dirty="0"/>
              <a:t>Infrastructure</a:t>
            </a:r>
          </a:p>
          <a:p>
            <a:r>
              <a:rPr lang="en-US" dirty="0"/>
              <a:t>Fish and wildlife</a:t>
            </a:r>
          </a:p>
          <a:p>
            <a:r>
              <a:rPr lang="en-US" dirty="0"/>
              <a:t>Recreation and eco-tourism</a:t>
            </a:r>
          </a:p>
          <a:p>
            <a:r>
              <a:rPr lang="en-US" dirty="0"/>
              <a:t>Delta as a place</a:t>
            </a:r>
          </a:p>
        </p:txBody>
      </p:sp>
      <p:pic>
        <p:nvPicPr>
          <p:cNvPr id="6" name="Picture 5">
            <a:extLst>
              <a:ext uri="{FF2B5EF4-FFF2-40B4-BE49-F238E27FC236}">
                <a16:creationId xmlns:a16="http://schemas.microsoft.com/office/drawing/2014/main" id="{D2EB1E10-EF61-4062-852F-0C114D4C0C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73928" y="981369"/>
            <a:ext cx="6939381" cy="4772886"/>
          </a:xfrm>
          <a:prstGeom prst="rect">
            <a:avLst/>
          </a:prstGeom>
        </p:spPr>
      </p:pic>
    </p:spTree>
    <p:extLst>
      <p:ext uri="{BB962C8B-B14F-4D97-AF65-F5344CB8AC3E}">
        <p14:creationId xmlns:p14="http://schemas.microsoft.com/office/powerpoint/2010/main" val="1313482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2077-6D87-47C5-98A6-0AFC72EB1594}"/>
              </a:ext>
              <a:ext uri="{C183D7F6-B498-43B3-948B-1728B52AA6E4}">
                <adec:decorative xmlns:adec="http://schemas.microsoft.com/office/drawing/2017/decorative" val="1"/>
              </a:ext>
            </a:extLst>
          </p:cNvPr>
          <p:cNvSpPr>
            <a:spLocks noGrp="1"/>
          </p:cNvSpPr>
          <p:nvPr>
            <p:ph type="title" idx="4294967295"/>
          </p:nvPr>
        </p:nvSpPr>
        <p:spPr/>
        <p:txBody>
          <a:bodyPr/>
          <a:lstStyle/>
          <a:p>
            <a:pPr rtl="0" eaLnBrk="1" latinLnBrk="0" hangingPunct="1"/>
            <a:r>
              <a:rPr lang="en-US" sz="1800" kern="1200" dirty="0">
                <a:solidFill>
                  <a:srgbClr val="005288"/>
                </a:solidFill>
                <a:effectLst/>
                <a:latin typeface="Franklin Gothic Book" panose="020B0503020102020204" pitchFamily="34" charset="0"/>
                <a:ea typeface="+mn-ea"/>
                <a:cs typeface="+mn-cs"/>
              </a:rPr>
              <a:t>The California Delta (3)</a:t>
            </a:r>
            <a:endParaRPr lang="en-US" dirty="0">
              <a:effectLst/>
            </a:endParaRPr>
          </a:p>
        </p:txBody>
      </p:sp>
      <p:sp>
        <p:nvSpPr>
          <p:cNvPr id="4" name="Footer Placeholder 3">
            <a:extLst>
              <a:ext uri="{FF2B5EF4-FFF2-40B4-BE49-F238E27FC236}">
                <a16:creationId xmlns:a16="http://schemas.microsoft.com/office/drawing/2014/main" id="{798DD43F-9E5B-4551-855D-25C54CC3E400}"/>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National Dam Safety Program Technical Seminar</a:t>
            </a:r>
          </a:p>
        </p:txBody>
      </p:sp>
      <p:sp>
        <p:nvSpPr>
          <p:cNvPr id="5" name="Slide Number Placeholder 4">
            <a:extLst>
              <a:ext uri="{FF2B5EF4-FFF2-40B4-BE49-F238E27FC236}">
                <a16:creationId xmlns:a16="http://schemas.microsoft.com/office/drawing/2014/main" id="{2504B96D-0765-4353-A5B1-5C972422A49E}"/>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9</a:t>
            </a:fld>
            <a:endParaRPr lang="en-US" dirty="0"/>
          </a:p>
        </p:txBody>
      </p:sp>
      <p:pic>
        <p:nvPicPr>
          <p:cNvPr id="10" name="Large Logo">
            <a:extLst>
              <a:ext uri="{FF2B5EF4-FFF2-40B4-BE49-F238E27FC236}">
                <a16:creationId xmlns:a16="http://schemas.microsoft.com/office/drawing/2014/main" id="{FF7660ED-7331-4CBD-A943-160909B985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706" y="315699"/>
            <a:ext cx="3419856" cy="367233"/>
          </a:xfrm>
          <a:prstGeom prst="rect">
            <a:avLst/>
          </a:prstGeom>
        </p:spPr>
      </p:pic>
      <p:sp>
        <p:nvSpPr>
          <p:cNvPr id="7" name="Title 4">
            <a:extLst>
              <a:ext uri="{FF2B5EF4-FFF2-40B4-BE49-F238E27FC236}">
                <a16:creationId xmlns:a16="http://schemas.microsoft.com/office/drawing/2014/main" id="{A81D0AA3-0034-4EEC-8241-4A4D7F6E6FC1}"/>
              </a:ext>
            </a:extLst>
          </p:cNvPr>
          <p:cNvSpPr txBox="1">
            <a:spLocks/>
          </p:cNvSpPr>
          <p:nvPr/>
        </p:nvSpPr>
        <p:spPr>
          <a:xfrm>
            <a:off x="6656707" y="897684"/>
            <a:ext cx="4833555" cy="743347"/>
          </a:xfrm>
          <a:prstGeom prst="rect">
            <a:avLst/>
          </a:prstGeom>
        </p:spPr>
        <p:txBody>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dirty="0">
                <a:solidFill>
                  <a:srgbClr val="005288"/>
                </a:solidFill>
              </a:rPr>
              <a:t>The California Delta</a:t>
            </a:r>
          </a:p>
        </p:txBody>
      </p:sp>
      <p:sp>
        <p:nvSpPr>
          <p:cNvPr id="8" name="Content Placeholder 3">
            <a:extLst>
              <a:ext uri="{FF2B5EF4-FFF2-40B4-BE49-F238E27FC236}">
                <a16:creationId xmlns:a16="http://schemas.microsoft.com/office/drawing/2014/main" id="{B63FB5A2-3B54-4D2C-91D1-FF52F36D1574}"/>
              </a:ext>
            </a:extLst>
          </p:cNvPr>
          <p:cNvSpPr txBox="1">
            <a:spLocks/>
          </p:cNvSpPr>
          <p:nvPr/>
        </p:nvSpPr>
        <p:spPr>
          <a:xfrm>
            <a:off x="6656707" y="1669475"/>
            <a:ext cx="5268383" cy="3717544"/>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1200 mi</a:t>
            </a:r>
            <a:r>
              <a:rPr lang="en-US" baseline="30000" dirty="0"/>
              <a:t>2 </a:t>
            </a:r>
          </a:p>
          <a:p>
            <a:r>
              <a:rPr lang="en-US" dirty="0"/>
              <a:t>&gt; 150 islands and tracts</a:t>
            </a:r>
          </a:p>
          <a:p>
            <a:r>
              <a:rPr lang="en-US" dirty="0"/>
              <a:t>&gt; 1100 mi. of levees</a:t>
            </a:r>
          </a:p>
          <a:p>
            <a:r>
              <a:rPr lang="en-US" dirty="0"/>
              <a:t>&gt; 158 levee failures since 1900</a:t>
            </a:r>
          </a:p>
        </p:txBody>
      </p:sp>
      <p:pic>
        <p:nvPicPr>
          <p:cNvPr id="11" name="Picture 4" descr="Island Inundation from Levee Failures Since 1900s">
            <a:extLst>
              <a:ext uri="{FF2B5EF4-FFF2-40B4-BE49-F238E27FC236}">
                <a16:creationId xmlns:a16="http://schemas.microsoft.com/office/drawing/2014/main" id="{78E83873-CAAA-4733-97B7-EA7B295E185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6466388"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86782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F863AF799F8445A5344D8668637F59" ma:contentTypeVersion="2" ma:contentTypeDescription="Create a new document." ma:contentTypeScope="" ma:versionID="baf380ca8d1359494a8d39fa4b42180c">
  <xsd:schema xmlns:xsd="http://www.w3.org/2001/XMLSchema" xmlns:xs="http://www.w3.org/2001/XMLSchema" xmlns:p="http://schemas.microsoft.com/office/2006/metadata/properties" xmlns:ns2="cc0073e7-31cd-4c32-9712-79659562e3c7" xmlns:ns3="b95e3999-e8c9-43ef-ae44-9c97c33b99bd" targetNamespace="http://schemas.microsoft.com/office/2006/metadata/properties" ma:root="true" ma:fieldsID="4545564d5e5e81a2ba190b69042d36ea" ns2:_="" ns3:_="">
    <xsd:import namespace="cc0073e7-31cd-4c32-9712-79659562e3c7"/>
    <xsd:import namespace="b95e3999-e8c9-43ef-ae44-9c97c33b99bd"/>
    <xsd:element name="properties">
      <xsd:complexType>
        <xsd:sequence>
          <xsd:element name="documentManagement">
            <xsd:complexType>
              <xsd:all>
                <xsd:element ref="ns2:TaxCatchAll" minOccurs="0"/>
                <xsd:element ref="ns2:TaxCatchAllLabel" minOccurs="0"/>
                <xsd:element ref="ns3:Category" minOccurs="0"/>
                <xsd:element ref="ns3:FIMA_x0020_Directorates_x0020__x0026__x0020_Offi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de15815-30b4-472f-82fa-5daf97349bcc}" ma:internalName="TaxCatchAll" ma:showField="CatchAllData" ma:web="2b9cc7b6-3d8c-4bb7-8f31-2c06680ea4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de15815-30b4-472f-82fa-5daf97349bcc}" ma:internalName="TaxCatchAllLabel" ma:readOnly="true" ma:showField="CatchAllDataLabel" ma:web="2b9cc7b6-3d8c-4bb7-8f31-2c06680ea4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5e3999-e8c9-43ef-ae44-9c97c33b99bd" elementFormDefault="qualified">
    <xsd:import namespace="http://schemas.microsoft.com/office/2006/documentManagement/types"/>
    <xsd:import namespace="http://schemas.microsoft.com/office/infopath/2007/PartnerControls"/>
    <xsd:element name="Category" ma:index="10" nillable="true" ma:displayName="Category" ma:format="Dropdown" ma:internalName="Category">
      <xsd:simpleType>
        <xsd:restriction base="dms:Choice">
          <xsd:enumeration value="CCT Meeting Minutes"/>
          <xsd:enumeration value="Cleared Talking Points"/>
          <xsd:enumeration value="CCT Meeting Agendas"/>
          <xsd:enumeration value="COVID-19 Priority Language"/>
          <xsd:enumeration value="EA Coordination Trackers"/>
          <xsd:enumeration value="David Maurstad Speaking Engagement Calendars"/>
          <xsd:enumeration value="Governance Documents"/>
          <xsd:enumeration value="MD"/>
          <xsd:enumeration value="FMD"/>
          <xsd:enumeration value="FID"/>
          <xsd:enumeration value="RMD"/>
          <xsd:enumeration value="OEHP"/>
          <xsd:enumeration value="OFIA"/>
          <xsd:enumeration value="IO"/>
          <xsd:enumeration value="Closed EA Clearance Requests"/>
        </xsd:restriction>
      </xsd:simpleType>
    </xsd:element>
    <xsd:element name="FIMA_x0020_Directorates_x0020__x0026__x0020_Office" ma:index="11" nillable="true" ma:displayName="FIMA Directorates &amp; Office" ma:format="Dropdown" ma:internalName="FIMA_x0020_Directorates_x0020__x0026__x0020_Office">
      <xsd:simpleType>
        <xsd:restriction base="dms:Choice">
          <xsd:enumeration value="MD"/>
          <xsd:enumeration value="FMD"/>
          <xsd:enumeration value="FID"/>
          <xsd:enumeration value="RMD"/>
          <xsd:enumeration value="OEHP"/>
          <xsd:enumeration value="OFIA"/>
          <xsd:enumeration value="I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0073e7-31cd-4c32-9712-79659562e3c7"/>
    <Category xmlns="b95e3999-e8c9-43ef-ae44-9c97c33b99bd">Governance Documents</Category>
    <FIMA_x0020_Directorates_x0020__x0026__x0020_Office xmlns="b95e3999-e8c9-43ef-ae44-9c97c33b99bd" xsi:nil="true"/>
  </documentManagement>
</p:properties>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5C29B90F-51BE-47DC-A89F-93311F098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b95e3999-e8c9-43ef-ae44-9c97c33b9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6DB5BB03-DD21-4258-90BA-4BA883F2CE48}">
  <ds:schemaRefs>
    <ds:schemaRef ds:uri="http://schemas.microsoft.com/office/2006/documentManagement/types"/>
    <ds:schemaRef ds:uri="http://purl.org/dc/dcmitype/"/>
    <ds:schemaRef ds:uri="http://purl.org/dc/terms/"/>
    <ds:schemaRef ds:uri="http://purl.org/dc/elements/1.1/"/>
    <ds:schemaRef ds:uri="http://schemas.microsoft.com/office/2006/metadata/properties"/>
    <ds:schemaRef ds:uri="b95e3999-e8c9-43ef-ae44-9c97c33b99bd"/>
    <ds:schemaRef ds:uri="http://schemas.openxmlformats.org/package/2006/metadata/core-properties"/>
    <ds:schemaRef ds:uri="http://schemas.microsoft.com/office/infopath/2007/PartnerControls"/>
    <ds:schemaRef ds:uri="cc0073e7-31cd-4c32-9712-79659562e3c7"/>
    <ds:schemaRef ds:uri="http://www.w3.org/XML/1998/namespace"/>
  </ds:schemaRefs>
</ds:datastoreItem>
</file>

<file path=customXml/itemProps4.xml><?xml version="1.0" encoding="utf-8"?>
<ds:datastoreItem xmlns:ds="http://schemas.openxmlformats.org/officeDocument/2006/customXml" ds:itemID="{5B0C217F-4955-4D52-A75D-B4ED68576F8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6112</TotalTime>
  <Words>1862</Words>
  <Application>Microsoft Office PowerPoint</Application>
  <PresentationFormat>Widescreen</PresentationFormat>
  <Paragraphs>352</Paragraphs>
  <Slides>57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Franklin Gothic Book</vt:lpstr>
      <vt:lpstr>Franklin Gothic Medium</vt:lpstr>
      <vt:lpstr>Open Sans</vt:lpstr>
      <vt:lpstr>Wingdings</vt:lpstr>
      <vt:lpstr>Office Theme</vt:lpstr>
      <vt:lpstr>Assessing Flood Risk in the California Delta</vt:lpstr>
      <vt:lpstr>California’s Delta Stewardship Council</vt:lpstr>
      <vt:lpstr>Today’s Discussion</vt:lpstr>
      <vt:lpstr>The California Delta</vt:lpstr>
      <vt:lpstr>Water In California</vt:lpstr>
      <vt:lpstr>The Delta is the hub of the state’s water delivery system</vt:lpstr>
      <vt:lpstr>The Pre-1800s Delta</vt:lpstr>
      <vt:lpstr>The California Delta (2)</vt:lpstr>
      <vt:lpstr>The California Delta (3)</vt:lpstr>
      <vt:lpstr>Island subsidence</vt:lpstr>
      <vt:lpstr>The California Delta (4)</vt:lpstr>
      <vt:lpstr>California SLR projections (2012) </vt:lpstr>
      <vt:lpstr>Levees are critical to the state’s water supply</vt:lpstr>
      <vt:lpstr>Delta Seismicity</vt:lpstr>
      <vt:lpstr>Delta flood hazard (2017)</vt:lpstr>
      <vt:lpstr>Level of Protection</vt:lpstr>
      <vt:lpstr>There are two types of levees</vt:lpstr>
      <vt:lpstr>Current guidance</vt:lpstr>
      <vt:lpstr>Limitations of the LOP approach </vt:lpstr>
      <vt:lpstr>Making Decisions</vt:lpstr>
      <vt:lpstr>Using LOP ignores residual risk</vt:lpstr>
      <vt:lpstr>Ignoring risk has adverse consequences</vt:lpstr>
      <vt:lpstr>What is Risk?</vt:lpstr>
      <vt:lpstr>Common definitions of risk</vt:lpstr>
      <vt:lpstr>Questions</vt:lpstr>
      <vt:lpstr>Risk analysis</vt:lpstr>
      <vt:lpstr>How much risk is tolerable?</vt:lpstr>
      <vt:lpstr>We make decisions every day using tolerable risk</vt:lpstr>
      <vt:lpstr>USACE principles of tolerable risk</vt:lpstr>
      <vt:lpstr>What risk is tolerable?</vt:lpstr>
      <vt:lpstr>Using Risk Analysis to Inform Decisions</vt:lpstr>
      <vt:lpstr>Applying tolerable risk guidelines</vt:lpstr>
      <vt:lpstr>Common measurements of flood risk</vt:lpstr>
      <vt:lpstr>Reducing risk to state interests as defined in the Delta Plan</vt:lpstr>
      <vt:lpstr>Risk metrics for state interests in the Delta</vt:lpstr>
      <vt:lpstr>What Does Risk Analysis Tell Us about the Delta?</vt:lpstr>
      <vt:lpstr>Map 1</vt:lpstr>
      <vt:lpstr>Map 2</vt:lpstr>
      <vt:lpstr>Map 3</vt:lpstr>
      <vt:lpstr>Map 4</vt:lpstr>
      <vt:lpstr>Map 5</vt:lpstr>
      <vt:lpstr>Map 6</vt:lpstr>
      <vt:lpstr>Applying Tolerable Risk Guidelines (2)</vt:lpstr>
      <vt:lpstr>Challenges in flood risk management </vt:lpstr>
      <vt:lpstr>Putting it all together </vt:lpstr>
      <vt:lpstr>We developed a Decision Support Tool (DST) to:</vt:lpstr>
      <vt:lpstr>Using the Decision Support Tool</vt:lpstr>
      <vt:lpstr>Delta Levees Investment Strategy</vt:lpstr>
      <vt:lpstr>Applying Tolerable Risk Guidelines (TRGs)</vt:lpstr>
      <vt:lpstr>Using TRGs in the Delta</vt:lpstr>
      <vt:lpstr>Stakeholder comments</vt:lpstr>
      <vt:lpstr>Contacts</vt:lpstr>
      <vt:lpstr>For More Information</vt:lpstr>
      <vt:lpstr>For more information (1)</vt:lpstr>
      <vt:lpstr>For more information (2)</vt:lpstr>
      <vt:lpstr>For more information (3)</vt:lpstr>
      <vt:lpstr>End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Flood Risk in the California Delta</dc:title>
  <dc:subject>2021 NDSP Technical Seminar</dc:subject>
  <dc:creator>FEMA</dc:creator>
  <cp:keywords>2021, FEMA, NDSP, Technical Seminar, California, EMI, Delta, Flood </cp:keywords>
  <dc:description/>
  <cp:lastModifiedBy>Annie Laukaitis</cp:lastModifiedBy>
  <cp:revision>196</cp:revision>
  <cp:lastPrinted>2020-03-02T16:45:50Z</cp:lastPrinted>
  <dcterms:created xsi:type="dcterms:W3CDTF">2012-11-19T20:41:22Z</dcterms:created>
  <dcterms:modified xsi:type="dcterms:W3CDTF">2021-02-10T19:38:32Z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0x01010059F863AF799F8445A5344D8668637F59</vt:lpwstr>
  </property>
</Properties>
</file>