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39900"/>
    <a:srgbClr val="2E6CA4"/>
    <a:srgbClr val="BC0000"/>
    <a:srgbClr val="CC3399"/>
    <a:srgbClr val="FFB8B3"/>
    <a:srgbClr val="DDDDDD"/>
    <a:srgbClr val="000000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52" autoAdjust="0"/>
  </p:normalViewPr>
  <p:slideViewPr>
    <p:cSldViewPr snapToGrid="0">
      <p:cViewPr varScale="1">
        <p:scale>
          <a:sx n="73" d="100"/>
          <a:sy n="73" d="100"/>
        </p:scale>
        <p:origin x="8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24160-BABC-4AE9-87B4-1FAA28FDAD49}" type="doc">
      <dgm:prSet loTypeId="urn:microsoft.com/office/officeart/2005/8/layout/equation1" loCatId="process" qsTypeId="urn:microsoft.com/office/officeart/2005/8/quickstyle/simple5" qsCatId="simple" csTypeId="urn:microsoft.com/office/officeart/2005/8/colors/colorful1" csCatId="colorful" phldr="1"/>
      <dgm:spPr/>
    </dgm:pt>
    <dgm:pt modelId="{EF661EDE-1895-45B9-89B8-8508DA03FD4C}">
      <dgm:prSet phldrT="[Text]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7 seconds</a:t>
          </a:r>
        </a:p>
      </dgm:t>
    </dgm:pt>
    <dgm:pt modelId="{3500B1DB-7CE5-406D-B1A9-7E00082A2846}" type="parTrans" cxnId="{DA4A8032-B4DC-42D9-BCFD-36E4ECF8742E}">
      <dgm:prSet/>
      <dgm:spPr/>
      <dgm:t>
        <a:bodyPr/>
        <a:lstStyle/>
        <a:p>
          <a:endParaRPr lang="en-US"/>
        </a:p>
      </dgm:t>
    </dgm:pt>
    <dgm:pt modelId="{A8053B21-FFA1-4789-83B8-B11711183977}" type="sibTrans" cxnId="{DA4A8032-B4DC-42D9-BCFD-36E4ECF8742E}">
      <dgm:prSet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endParaRPr lang="en-US" dirty="0"/>
        </a:p>
      </dgm:t>
    </dgm:pt>
    <dgm:pt modelId="{E816503A-385F-4EE0-88C7-F97816750D7F}">
      <dgm:prSet phldrT="[Text]"/>
      <dgm:spPr>
        <a:gradFill flip="none" rotWithShape="0">
          <a:gsLst>
            <a:gs pos="0">
              <a:srgbClr val="2E6CA4">
                <a:shade val="30000"/>
                <a:satMod val="115000"/>
              </a:srgbClr>
            </a:gs>
            <a:gs pos="50000">
              <a:srgbClr val="2E6CA4">
                <a:shade val="67500"/>
                <a:satMod val="115000"/>
              </a:srgbClr>
            </a:gs>
            <a:gs pos="100000">
              <a:srgbClr val="2E6CA4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2 minutes</a:t>
          </a:r>
        </a:p>
      </dgm:t>
    </dgm:pt>
    <dgm:pt modelId="{300E8FC8-D2F4-4B8E-8969-FC2B90BF8122}" type="parTrans" cxnId="{2E0C8BDA-4D65-40F4-916A-7AFF2CBDE465}">
      <dgm:prSet/>
      <dgm:spPr/>
      <dgm:t>
        <a:bodyPr/>
        <a:lstStyle/>
        <a:p>
          <a:endParaRPr lang="en-US"/>
        </a:p>
      </dgm:t>
    </dgm:pt>
    <dgm:pt modelId="{CA6F7A0A-CDDE-4870-A901-896F31C6C454}" type="sibTrans" cxnId="{2E0C8BDA-4D65-40F4-916A-7AFF2CBDE465}">
      <dgm:prSet/>
      <dgm:spPr>
        <a:gradFill flip="none" rotWithShape="0">
          <a:gsLst>
            <a:gs pos="0">
              <a:srgbClr val="2E6CA4">
                <a:shade val="30000"/>
                <a:satMod val="115000"/>
              </a:srgbClr>
            </a:gs>
            <a:gs pos="50000">
              <a:srgbClr val="2E6CA4">
                <a:shade val="67500"/>
                <a:satMod val="115000"/>
              </a:srgbClr>
            </a:gs>
            <a:gs pos="100000">
              <a:srgbClr val="2E6CA4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endParaRPr lang="en-US" dirty="0"/>
        </a:p>
      </dgm:t>
    </dgm:pt>
    <dgm:pt modelId="{213C3F1B-3771-49B0-8B4F-DA1A4FFC956F}">
      <dgm:prSet phldrT="[Text]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7 years</a:t>
          </a:r>
        </a:p>
      </dgm:t>
    </dgm:pt>
    <dgm:pt modelId="{8FFC0B58-8663-4376-9335-C0616B39A510}" type="parTrans" cxnId="{0545A115-B753-4924-BE67-7E90A9BF0F61}">
      <dgm:prSet/>
      <dgm:spPr/>
      <dgm:t>
        <a:bodyPr/>
        <a:lstStyle/>
        <a:p>
          <a:endParaRPr lang="en-US"/>
        </a:p>
      </dgm:t>
    </dgm:pt>
    <dgm:pt modelId="{C3383B30-4C34-4DFA-B952-313CE44C2A7A}" type="sibTrans" cxnId="{0545A115-B753-4924-BE67-7E90A9BF0F61}">
      <dgm:prSet/>
      <dgm:spPr/>
      <dgm:t>
        <a:bodyPr/>
        <a:lstStyle/>
        <a:p>
          <a:endParaRPr lang="en-US"/>
        </a:p>
      </dgm:t>
    </dgm:pt>
    <dgm:pt modelId="{8B1A91A6-EC89-4704-96F9-B6434E106053}" type="pres">
      <dgm:prSet presAssocID="{65824160-BABC-4AE9-87B4-1FAA28FDAD49}" presName="linearFlow" presStyleCnt="0">
        <dgm:presLayoutVars>
          <dgm:dir/>
          <dgm:resizeHandles val="exact"/>
        </dgm:presLayoutVars>
      </dgm:prSet>
      <dgm:spPr/>
    </dgm:pt>
    <dgm:pt modelId="{E827FED2-6D15-4E8A-ACFD-C3F47E098B97}" type="pres">
      <dgm:prSet presAssocID="{EF661EDE-1895-45B9-89B8-8508DA03FD4C}" presName="node" presStyleLbl="node1" presStyleIdx="0" presStyleCnt="3" custLinFactNeighborX="-928">
        <dgm:presLayoutVars>
          <dgm:bulletEnabled val="1"/>
        </dgm:presLayoutVars>
      </dgm:prSet>
      <dgm:spPr/>
    </dgm:pt>
    <dgm:pt modelId="{A3705619-45F7-4955-9F57-6AA4A49027AC}" type="pres">
      <dgm:prSet presAssocID="{A8053B21-FFA1-4789-83B8-B11711183977}" presName="spacerL" presStyleCnt="0"/>
      <dgm:spPr/>
    </dgm:pt>
    <dgm:pt modelId="{386DBE83-C249-4B5A-85AA-06AF8CDA1301}" type="pres">
      <dgm:prSet presAssocID="{A8053B21-FFA1-4789-83B8-B11711183977}" presName="sibTrans" presStyleLbl="sibTrans2D1" presStyleIdx="0" presStyleCnt="2"/>
      <dgm:spPr/>
    </dgm:pt>
    <dgm:pt modelId="{7FB11CEE-EAA5-4002-9F5C-D20251F16CB8}" type="pres">
      <dgm:prSet presAssocID="{A8053B21-FFA1-4789-83B8-B11711183977}" presName="spacerR" presStyleCnt="0"/>
      <dgm:spPr/>
    </dgm:pt>
    <dgm:pt modelId="{620E3029-5491-4543-BBD3-8C8CF136EDC4}" type="pres">
      <dgm:prSet presAssocID="{E816503A-385F-4EE0-88C7-F97816750D7F}" presName="node" presStyleLbl="node1" presStyleIdx="1" presStyleCnt="3">
        <dgm:presLayoutVars>
          <dgm:bulletEnabled val="1"/>
        </dgm:presLayoutVars>
      </dgm:prSet>
      <dgm:spPr/>
    </dgm:pt>
    <dgm:pt modelId="{C8A11745-3034-46B3-A383-0D8696B3CD63}" type="pres">
      <dgm:prSet presAssocID="{CA6F7A0A-CDDE-4870-A901-896F31C6C454}" presName="spacerL" presStyleCnt="0"/>
      <dgm:spPr/>
    </dgm:pt>
    <dgm:pt modelId="{3FFCFD19-F9DD-4AD5-86C8-A6BBB9430D50}" type="pres">
      <dgm:prSet presAssocID="{CA6F7A0A-CDDE-4870-A901-896F31C6C454}" presName="sibTrans" presStyleLbl="sibTrans2D1" presStyleIdx="1" presStyleCnt="2"/>
      <dgm:spPr/>
    </dgm:pt>
    <dgm:pt modelId="{8290CCA4-140C-40C3-A0D2-E68C7CA3452B}" type="pres">
      <dgm:prSet presAssocID="{CA6F7A0A-CDDE-4870-A901-896F31C6C454}" presName="spacerR" presStyleCnt="0"/>
      <dgm:spPr/>
    </dgm:pt>
    <dgm:pt modelId="{ABB62501-BE7F-49EC-B015-BEE8C767F317}" type="pres">
      <dgm:prSet presAssocID="{213C3F1B-3771-49B0-8B4F-DA1A4FFC956F}" presName="node" presStyleLbl="node1" presStyleIdx="2" presStyleCnt="3">
        <dgm:presLayoutVars>
          <dgm:bulletEnabled val="1"/>
        </dgm:presLayoutVars>
      </dgm:prSet>
      <dgm:spPr/>
    </dgm:pt>
  </dgm:ptLst>
  <dgm:cxnLst>
    <dgm:cxn modelId="{5586DC01-BFAA-45E3-9EFB-CCBE96853A91}" type="presOf" srcId="{65824160-BABC-4AE9-87B4-1FAA28FDAD49}" destId="{8B1A91A6-EC89-4704-96F9-B6434E106053}" srcOrd="0" destOrd="0" presId="urn:microsoft.com/office/officeart/2005/8/layout/equation1"/>
    <dgm:cxn modelId="{0545A115-B753-4924-BE67-7E90A9BF0F61}" srcId="{65824160-BABC-4AE9-87B4-1FAA28FDAD49}" destId="{213C3F1B-3771-49B0-8B4F-DA1A4FFC956F}" srcOrd="2" destOrd="0" parTransId="{8FFC0B58-8663-4376-9335-C0616B39A510}" sibTransId="{C3383B30-4C34-4DFA-B952-313CE44C2A7A}"/>
    <dgm:cxn modelId="{DA4A8032-B4DC-42D9-BCFD-36E4ECF8742E}" srcId="{65824160-BABC-4AE9-87B4-1FAA28FDAD49}" destId="{EF661EDE-1895-45B9-89B8-8508DA03FD4C}" srcOrd="0" destOrd="0" parTransId="{3500B1DB-7CE5-406D-B1A9-7E00082A2846}" sibTransId="{A8053B21-FFA1-4789-83B8-B11711183977}"/>
    <dgm:cxn modelId="{3BC2F842-FC2D-40CE-9FFF-96E1B03D59AD}" type="presOf" srcId="{CA6F7A0A-CDDE-4870-A901-896F31C6C454}" destId="{3FFCFD19-F9DD-4AD5-86C8-A6BBB9430D50}" srcOrd="0" destOrd="0" presId="urn:microsoft.com/office/officeart/2005/8/layout/equation1"/>
    <dgm:cxn modelId="{2DF8A678-2DF8-4D5D-9498-E488EA8C135A}" type="presOf" srcId="{EF661EDE-1895-45B9-89B8-8508DA03FD4C}" destId="{E827FED2-6D15-4E8A-ACFD-C3F47E098B97}" srcOrd="0" destOrd="0" presId="urn:microsoft.com/office/officeart/2005/8/layout/equation1"/>
    <dgm:cxn modelId="{35A6B895-E716-4848-9BAC-86EAD8098186}" type="presOf" srcId="{E816503A-385F-4EE0-88C7-F97816750D7F}" destId="{620E3029-5491-4543-BBD3-8C8CF136EDC4}" srcOrd="0" destOrd="0" presId="urn:microsoft.com/office/officeart/2005/8/layout/equation1"/>
    <dgm:cxn modelId="{207D86C3-1C2C-4E1B-9951-3604213971D1}" type="presOf" srcId="{A8053B21-FFA1-4789-83B8-B11711183977}" destId="{386DBE83-C249-4B5A-85AA-06AF8CDA1301}" srcOrd="0" destOrd="0" presId="urn:microsoft.com/office/officeart/2005/8/layout/equation1"/>
    <dgm:cxn modelId="{2E0C8BDA-4D65-40F4-916A-7AFF2CBDE465}" srcId="{65824160-BABC-4AE9-87B4-1FAA28FDAD49}" destId="{E816503A-385F-4EE0-88C7-F97816750D7F}" srcOrd="1" destOrd="0" parTransId="{300E8FC8-D2F4-4B8E-8969-FC2B90BF8122}" sibTransId="{CA6F7A0A-CDDE-4870-A901-896F31C6C454}"/>
    <dgm:cxn modelId="{53329EFA-2DAA-470A-810E-D70F1BA05EFF}" type="presOf" srcId="{213C3F1B-3771-49B0-8B4F-DA1A4FFC956F}" destId="{ABB62501-BE7F-49EC-B015-BEE8C767F317}" srcOrd="0" destOrd="0" presId="urn:microsoft.com/office/officeart/2005/8/layout/equation1"/>
    <dgm:cxn modelId="{2B21685C-39AC-498F-8B84-D9EDE5DBFCBE}" type="presParOf" srcId="{8B1A91A6-EC89-4704-96F9-B6434E106053}" destId="{E827FED2-6D15-4E8A-ACFD-C3F47E098B97}" srcOrd="0" destOrd="0" presId="urn:microsoft.com/office/officeart/2005/8/layout/equation1"/>
    <dgm:cxn modelId="{CA53DB4B-DEA7-445B-8312-EE92E2402419}" type="presParOf" srcId="{8B1A91A6-EC89-4704-96F9-B6434E106053}" destId="{A3705619-45F7-4955-9F57-6AA4A49027AC}" srcOrd="1" destOrd="0" presId="urn:microsoft.com/office/officeart/2005/8/layout/equation1"/>
    <dgm:cxn modelId="{7E52A46F-34DE-4428-984A-57A56FBDA072}" type="presParOf" srcId="{8B1A91A6-EC89-4704-96F9-B6434E106053}" destId="{386DBE83-C249-4B5A-85AA-06AF8CDA1301}" srcOrd="2" destOrd="0" presId="urn:microsoft.com/office/officeart/2005/8/layout/equation1"/>
    <dgm:cxn modelId="{D9F21CC1-B101-4A44-8A7D-DCFA1A9C73EC}" type="presParOf" srcId="{8B1A91A6-EC89-4704-96F9-B6434E106053}" destId="{7FB11CEE-EAA5-4002-9F5C-D20251F16CB8}" srcOrd="3" destOrd="0" presId="urn:microsoft.com/office/officeart/2005/8/layout/equation1"/>
    <dgm:cxn modelId="{9986FC0E-D9FF-4E53-B708-F631CABF88FA}" type="presParOf" srcId="{8B1A91A6-EC89-4704-96F9-B6434E106053}" destId="{620E3029-5491-4543-BBD3-8C8CF136EDC4}" srcOrd="4" destOrd="0" presId="urn:microsoft.com/office/officeart/2005/8/layout/equation1"/>
    <dgm:cxn modelId="{24448698-EBC6-44E5-89BB-2CD4EBB624F9}" type="presParOf" srcId="{8B1A91A6-EC89-4704-96F9-B6434E106053}" destId="{C8A11745-3034-46B3-A383-0D8696B3CD63}" srcOrd="5" destOrd="0" presId="urn:microsoft.com/office/officeart/2005/8/layout/equation1"/>
    <dgm:cxn modelId="{FCA8551B-8A33-4278-98BA-0F76D3CD9EFF}" type="presParOf" srcId="{8B1A91A6-EC89-4704-96F9-B6434E106053}" destId="{3FFCFD19-F9DD-4AD5-86C8-A6BBB9430D50}" srcOrd="6" destOrd="0" presId="urn:microsoft.com/office/officeart/2005/8/layout/equation1"/>
    <dgm:cxn modelId="{98D2D5F7-120D-4910-AAE3-85F927C3D900}" type="presParOf" srcId="{8B1A91A6-EC89-4704-96F9-B6434E106053}" destId="{8290CCA4-140C-40C3-A0D2-E68C7CA3452B}" srcOrd="7" destOrd="0" presId="urn:microsoft.com/office/officeart/2005/8/layout/equation1"/>
    <dgm:cxn modelId="{58BA17B0-9E5F-4997-AC59-06C2C2AE2EA7}" type="presParOf" srcId="{8B1A91A6-EC89-4704-96F9-B6434E106053}" destId="{ABB62501-BE7F-49EC-B015-BEE8C767F31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63676-1C87-4944-A39D-2957F75AC1A3}" type="doc">
      <dgm:prSet loTypeId="urn:microsoft.com/office/officeart/2005/8/layout/cycle6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7E0226-B616-419C-B0BB-9FDCDD888851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Elected Officials</a:t>
          </a:r>
        </a:p>
      </dgm:t>
      <dgm:extLst>
        <a:ext uri="{E40237B7-FDA0-4F09-8148-C483321AD2D9}">
          <dgm14:cNvPr xmlns:dgm14="http://schemas.microsoft.com/office/drawing/2010/diagram" id="0" name="" descr="Elected Officials, Dam Owners/Operators, First Responders, Emergency Managers, General Public / Homeowners, Media"/>
        </a:ext>
      </dgm:extLst>
    </dgm:pt>
    <dgm:pt modelId="{002961B6-6441-4243-B2E0-4AA611F51381}" type="parTrans" cxnId="{598C41C9-50BC-4A78-8E62-27429020E443}">
      <dgm:prSet/>
      <dgm:spPr/>
      <dgm:t>
        <a:bodyPr/>
        <a:lstStyle/>
        <a:p>
          <a:endParaRPr lang="en-US" sz="1800" b="1"/>
        </a:p>
      </dgm:t>
    </dgm:pt>
    <dgm:pt modelId="{61FD5180-C1F2-48F8-8923-B403E53305CB}" type="sibTrans" cxnId="{598C41C9-50BC-4A78-8E62-27429020E443}">
      <dgm:prSet/>
      <dgm:spPr/>
      <dgm:t>
        <a:bodyPr/>
        <a:lstStyle/>
        <a:p>
          <a:endParaRPr lang="en-US" sz="1800" b="1"/>
        </a:p>
      </dgm:t>
    </dgm:pt>
    <dgm:pt modelId="{7B262FDE-42FB-4A83-8463-CEFFAE8EBE59}">
      <dgm:prSet phldrT="[Text]" custT="1"/>
      <dgm:spPr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First Responders</a:t>
          </a:r>
        </a:p>
      </dgm:t>
    </dgm:pt>
    <dgm:pt modelId="{F6C11893-CDDC-4438-AECA-37BD731D398B}" type="parTrans" cxnId="{97D3F75E-05FF-4CA2-B708-D82F73651BAE}">
      <dgm:prSet/>
      <dgm:spPr/>
      <dgm:t>
        <a:bodyPr/>
        <a:lstStyle/>
        <a:p>
          <a:endParaRPr lang="en-US" sz="1800" b="1"/>
        </a:p>
      </dgm:t>
    </dgm:pt>
    <dgm:pt modelId="{38D4E119-06AC-4EEA-AA1F-F2A8B917C5FD}" type="sibTrans" cxnId="{97D3F75E-05FF-4CA2-B708-D82F73651BAE}">
      <dgm:prSet/>
      <dgm:spPr/>
      <dgm:t>
        <a:bodyPr/>
        <a:lstStyle/>
        <a:p>
          <a:endParaRPr lang="en-US" sz="1800" b="1"/>
        </a:p>
      </dgm:t>
    </dgm:pt>
    <dgm:pt modelId="{C3CC0048-2987-47CF-8DA0-4A07CFA54863}">
      <dgm:prSet phldrT="[Text]" custT="1"/>
      <dgm:spPr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shade val="67500"/>
                <a:satMod val="115000"/>
              </a:schemeClr>
            </a:gs>
            <a:gs pos="100000">
              <a:schemeClr val="accent2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Emergency Managers</a:t>
          </a:r>
        </a:p>
      </dgm:t>
    </dgm:pt>
    <dgm:pt modelId="{212DC73D-AC53-4953-B480-54C049EFE78A}" type="parTrans" cxnId="{C4F8D494-2F15-404C-B33A-F9A3E119A04B}">
      <dgm:prSet/>
      <dgm:spPr/>
      <dgm:t>
        <a:bodyPr/>
        <a:lstStyle/>
        <a:p>
          <a:endParaRPr lang="en-US" sz="1800" b="1"/>
        </a:p>
      </dgm:t>
    </dgm:pt>
    <dgm:pt modelId="{10105868-278E-4234-A563-BFD5D96A74ED}" type="sibTrans" cxnId="{C4F8D494-2F15-404C-B33A-F9A3E119A04B}">
      <dgm:prSet/>
      <dgm:spPr/>
      <dgm:t>
        <a:bodyPr/>
        <a:lstStyle/>
        <a:p>
          <a:endParaRPr lang="en-US" sz="1800" b="1"/>
        </a:p>
      </dgm:t>
    </dgm:pt>
    <dgm:pt modelId="{59672B1A-8E47-4DEC-AD80-8EA0FF8919A0}">
      <dgm:prSet phldrT="[Text]" custT="1"/>
      <dgm:spPr>
        <a:gradFill flip="none" rotWithShape="0">
          <a:gsLst>
            <a:gs pos="0">
              <a:schemeClr val="accent5">
                <a:lumMod val="50000"/>
                <a:shade val="30000"/>
                <a:satMod val="115000"/>
              </a:schemeClr>
            </a:gs>
            <a:gs pos="50000">
              <a:schemeClr val="accent5">
                <a:lumMod val="50000"/>
                <a:shade val="67500"/>
                <a:satMod val="115000"/>
              </a:schemeClr>
            </a:gs>
            <a:gs pos="100000">
              <a:schemeClr val="accent5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General Public / Homeowners</a:t>
          </a:r>
        </a:p>
      </dgm:t>
    </dgm:pt>
    <dgm:pt modelId="{F3574AA0-135A-49BA-9A54-FD839076DDB0}" type="parTrans" cxnId="{94C30272-3CAC-45BA-87D0-814547A416D5}">
      <dgm:prSet/>
      <dgm:spPr/>
      <dgm:t>
        <a:bodyPr/>
        <a:lstStyle/>
        <a:p>
          <a:endParaRPr lang="en-US" sz="1800" b="1"/>
        </a:p>
      </dgm:t>
    </dgm:pt>
    <dgm:pt modelId="{A9AFCC57-166E-4B00-A17D-690446B43464}" type="sibTrans" cxnId="{94C30272-3CAC-45BA-87D0-814547A416D5}">
      <dgm:prSet/>
      <dgm:spPr/>
      <dgm:t>
        <a:bodyPr/>
        <a:lstStyle/>
        <a:p>
          <a:endParaRPr lang="en-US" sz="1800" b="1"/>
        </a:p>
      </dgm:t>
    </dgm:pt>
    <dgm:pt modelId="{D5A28CAC-F3A5-4DD4-8046-419A92B41AEE}">
      <dgm:prSet phldrT="[Text]"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Media</a:t>
          </a:r>
        </a:p>
      </dgm:t>
    </dgm:pt>
    <dgm:pt modelId="{F1015040-27A8-4BFE-AC1A-C15C3B3A1E17}" type="parTrans" cxnId="{12EAA741-1793-45E5-8BEF-00B6A28A5472}">
      <dgm:prSet/>
      <dgm:spPr/>
      <dgm:t>
        <a:bodyPr/>
        <a:lstStyle/>
        <a:p>
          <a:endParaRPr lang="en-US" sz="1800" b="1"/>
        </a:p>
      </dgm:t>
    </dgm:pt>
    <dgm:pt modelId="{35AF930F-E6CF-4CF4-8BC3-BFEC52C41D39}" type="sibTrans" cxnId="{12EAA741-1793-45E5-8BEF-00B6A28A5472}">
      <dgm:prSet/>
      <dgm:spPr/>
      <dgm:t>
        <a:bodyPr/>
        <a:lstStyle/>
        <a:p>
          <a:endParaRPr lang="en-US" sz="1800" b="1"/>
        </a:p>
      </dgm:t>
    </dgm:pt>
    <dgm:pt modelId="{904FF3C6-382F-46DE-AC07-4B61A23C8A10}">
      <dgm:prSet phldrT="[Text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sz="1400" b="1" dirty="0"/>
            <a:t>Dam owner/</a:t>
          </a:r>
          <a:br>
            <a:rPr lang="en-US" sz="1400" b="1" dirty="0"/>
          </a:br>
          <a:r>
            <a:rPr lang="en-US" sz="1400" b="1" dirty="0"/>
            <a:t>operator</a:t>
          </a:r>
        </a:p>
      </dgm:t>
    </dgm:pt>
    <dgm:pt modelId="{93B0FDEA-E502-42CA-A1E3-9330F105A939}" type="parTrans" cxnId="{288FBE64-1EAB-4079-82AC-75A532451B2F}">
      <dgm:prSet/>
      <dgm:spPr/>
      <dgm:t>
        <a:bodyPr/>
        <a:lstStyle/>
        <a:p>
          <a:endParaRPr lang="en-US"/>
        </a:p>
      </dgm:t>
    </dgm:pt>
    <dgm:pt modelId="{60F3E35E-B3EF-4C8F-993E-1E5C256555F9}" type="sibTrans" cxnId="{288FBE64-1EAB-4079-82AC-75A532451B2F}">
      <dgm:prSet/>
      <dgm:spPr/>
      <dgm:t>
        <a:bodyPr/>
        <a:lstStyle/>
        <a:p>
          <a:endParaRPr lang="en-US"/>
        </a:p>
      </dgm:t>
    </dgm:pt>
    <dgm:pt modelId="{EEE60236-F3B3-4DE1-9511-EEBCA2B857D9}" type="pres">
      <dgm:prSet presAssocID="{03B63676-1C87-4944-A39D-2957F75AC1A3}" presName="cycle" presStyleCnt="0">
        <dgm:presLayoutVars>
          <dgm:dir/>
          <dgm:resizeHandles val="exact"/>
        </dgm:presLayoutVars>
      </dgm:prSet>
      <dgm:spPr/>
    </dgm:pt>
    <dgm:pt modelId="{D6CC8913-519A-4B55-BFA1-40AC6BB6C916}" type="pres">
      <dgm:prSet presAssocID="{147E0226-B616-419C-B0BB-9FDCDD888851}" presName="node" presStyleLbl="node1" presStyleIdx="0" presStyleCnt="6">
        <dgm:presLayoutVars>
          <dgm:bulletEnabled val="1"/>
        </dgm:presLayoutVars>
      </dgm:prSet>
      <dgm:spPr/>
    </dgm:pt>
    <dgm:pt modelId="{89CF94A3-83F9-4E84-9206-3DE9920F3119}" type="pres">
      <dgm:prSet presAssocID="{147E0226-B616-419C-B0BB-9FDCDD888851}" presName="spNode" presStyleCnt="0"/>
      <dgm:spPr/>
    </dgm:pt>
    <dgm:pt modelId="{F8F80C68-0831-45E7-9945-A03A3A2F1B22}" type="pres">
      <dgm:prSet presAssocID="{61FD5180-C1F2-48F8-8923-B403E53305CB}" presName="sibTrans" presStyleLbl="sibTrans1D1" presStyleIdx="0" presStyleCnt="6"/>
      <dgm:spPr/>
    </dgm:pt>
    <dgm:pt modelId="{9439E2A4-64F8-454B-8765-0D6BE7DAF7FB}" type="pres">
      <dgm:prSet presAssocID="{904FF3C6-382F-46DE-AC07-4B61A23C8A10}" presName="node" presStyleLbl="node1" presStyleIdx="1" presStyleCnt="6" custScaleX="115191">
        <dgm:presLayoutVars>
          <dgm:bulletEnabled val="1"/>
        </dgm:presLayoutVars>
      </dgm:prSet>
      <dgm:spPr/>
    </dgm:pt>
    <dgm:pt modelId="{5118A0CD-0EBB-46E3-BCC1-38339BAD68A1}" type="pres">
      <dgm:prSet presAssocID="{904FF3C6-382F-46DE-AC07-4B61A23C8A10}" presName="spNode" presStyleCnt="0"/>
      <dgm:spPr/>
    </dgm:pt>
    <dgm:pt modelId="{E9A4C7B6-9CEC-4F77-A433-DD04E440AA8C}" type="pres">
      <dgm:prSet presAssocID="{60F3E35E-B3EF-4C8F-993E-1E5C256555F9}" presName="sibTrans" presStyleLbl="sibTrans1D1" presStyleIdx="1" presStyleCnt="6"/>
      <dgm:spPr/>
    </dgm:pt>
    <dgm:pt modelId="{F792E679-EE72-4ED3-A7A8-5B723D5C04DC}" type="pres">
      <dgm:prSet presAssocID="{7B262FDE-42FB-4A83-8463-CEFFAE8EBE59}" presName="node" presStyleLbl="node1" presStyleIdx="2" presStyleCnt="6">
        <dgm:presLayoutVars>
          <dgm:bulletEnabled val="1"/>
        </dgm:presLayoutVars>
      </dgm:prSet>
      <dgm:spPr/>
    </dgm:pt>
    <dgm:pt modelId="{666EDD80-FE10-4CB6-A941-50B24B917908}" type="pres">
      <dgm:prSet presAssocID="{7B262FDE-42FB-4A83-8463-CEFFAE8EBE59}" presName="spNode" presStyleCnt="0"/>
      <dgm:spPr/>
    </dgm:pt>
    <dgm:pt modelId="{24789E35-40AC-40B1-82B4-E041C8DC5D48}" type="pres">
      <dgm:prSet presAssocID="{38D4E119-06AC-4EEA-AA1F-F2A8B917C5FD}" presName="sibTrans" presStyleLbl="sibTrans1D1" presStyleIdx="2" presStyleCnt="6"/>
      <dgm:spPr/>
    </dgm:pt>
    <dgm:pt modelId="{7A619DD7-5CAC-465D-BCB6-D604B5BE9334}" type="pres">
      <dgm:prSet presAssocID="{C3CC0048-2987-47CF-8DA0-4A07CFA54863}" presName="node" presStyleLbl="node1" presStyleIdx="3" presStyleCnt="6">
        <dgm:presLayoutVars>
          <dgm:bulletEnabled val="1"/>
        </dgm:presLayoutVars>
      </dgm:prSet>
      <dgm:spPr/>
    </dgm:pt>
    <dgm:pt modelId="{5415EFF3-7A46-4675-ACA2-1FADA00BFDDC}" type="pres">
      <dgm:prSet presAssocID="{C3CC0048-2987-47CF-8DA0-4A07CFA54863}" presName="spNode" presStyleCnt="0"/>
      <dgm:spPr/>
    </dgm:pt>
    <dgm:pt modelId="{668AF2C2-AC6E-4320-B4C0-335705158803}" type="pres">
      <dgm:prSet presAssocID="{10105868-278E-4234-A563-BFD5D96A74ED}" presName="sibTrans" presStyleLbl="sibTrans1D1" presStyleIdx="3" presStyleCnt="6"/>
      <dgm:spPr/>
    </dgm:pt>
    <dgm:pt modelId="{58257D69-E055-41E5-A552-8E5CFD126386}" type="pres">
      <dgm:prSet presAssocID="{59672B1A-8E47-4DEC-AD80-8EA0FF8919A0}" presName="node" presStyleLbl="node1" presStyleIdx="4" presStyleCnt="6">
        <dgm:presLayoutVars>
          <dgm:bulletEnabled val="1"/>
        </dgm:presLayoutVars>
      </dgm:prSet>
      <dgm:spPr/>
    </dgm:pt>
    <dgm:pt modelId="{3BCC0A03-D4BC-40A5-9E7C-634EC7ACF499}" type="pres">
      <dgm:prSet presAssocID="{59672B1A-8E47-4DEC-AD80-8EA0FF8919A0}" presName="spNode" presStyleCnt="0"/>
      <dgm:spPr/>
    </dgm:pt>
    <dgm:pt modelId="{546A335A-5D1B-427A-92AD-6FBEDEE6A4A7}" type="pres">
      <dgm:prSet presAssocID="{A9AFCC57-166E-4B00-A17D-690446B43464}" presName="sibTrans" presStyleLbl="sibTrans1D1" presStyleIdx="4" presStyleCnt="6"/>
      <dgm:spPr/>
    </dgm:pt>
    <dgm:pt modelId="{18857BFF-7B4C-42A2-9CBA-FB8033DF6993}" type="pres">
      <dgm:prSet presAssocID="{D5A28CAC-F3A5-4DD4-8046-419A92B41AEE}" presName="node" presStyleLbl="node1" presStyleIdx="5" presStyleCnt="6">
        <dgm:presLayoutVars>
          <dgm:bulletEnabled val="1"/>
        </dgm:presLayoutVars>
      </dgm:prSet>
      <dgm:spPr/>
    </dgm:pt>
    <dgm:pt modelId="{52FE4405-96D1-4551-9F00-CB36A7CEFF32}" type="pres">
      <dgm:prSet presAssocID="{D5A28CAC-F3A5-4DD4-8046-419A92B41AEE}" presName="spNode" presStyleCnt="0"/>
      <dgm:spPr/>
    </dgm:pt>
    <dgm:pt modelId="{6B738530-CB43-4206-9726-14DFBC3296B8}" type="pres">
      <dgm:prSet presAssocID="{35AF930F-E6CF-4CF4-8BC3-BFEC52C41D39}" presName="sibTrans" presStyleLbl="sibTrans1D1" presStyleIdx="5" presStyleCnt="6"/>
      <dgm:spPr/>
    </dgm:pt>
  </dgm:ptLst>
  <dgm:cxnLst>
    <dgm:cxn modelId="{F48AFC14-ED33-4B85-9617-266E82E1D36D}" type="presOf" srcId="{A9AFCC57-166E-4B00-A17D-690446B43464}" destId="{546A335A-5D1B-427A-92AD-6FBEDEE6A4A7}" srcOrd="0" destOrd="0" presId="urn:microsoft.com/office/officeart/2005/8/layout/cycle6"/>
    <dgm:cxn modelId="{ACC1F936-5B9A-4C90-B0CE-D5019E8640F4}" type="presOf" srcId="{10105868-278E-4234-A563-BFD5D96A74ED}" destId="{668AF2C2-AC6E-4320-B4C0-335705158803}" srcOrd="0" destOrd="0" presId="urn:microsoft.com/office/officeart/2005/8/layout/cycle6"/>
    <dgm:cxn modelId="{A7967C37-12E9-40D8-9E09-134AB7B98F82}" type="presOf" srcId="{904FF3C6-382F-46DE-AC07-4B61A23C8A10}" destId="{9439E2A4-64F8-454B-8765-0D6BE7DAF7FB}" srcOrd="0" destOrd="0" presId="urn:microsoft.com/office/officeart/2005/8/layout/cycle6"/>
    <dgm:cxn modelId="{97D3F75E-05FF-4CA2-B708-D82F73651BAE}" srcId="{03B63676-1C87-4944-A39D-2957F75AC1A3}" destId="{7B262FDE-42FB-4A83-8463-CEFFAE8EBE59}" srcOrd="2" destOrd="0" parTransId="{F6C11893-CDDC-4438-AECA-37BD731D398B}" sibTransId="{38D4E119-06AC-4EEA-AA1F-F2A8B917C5FD}"/>
    <dgm:cxn modelId="{12EAA741-1793-45E5-8BEF-00B6A28A5472}" srcId="{03B63676-1C87-4944-A39D-2957F75AC1A3}" destId="{D5A28CAC-F3A5-4DD4-8046-419A92B41AEE}" srcOrd="5" destOrd="0" parTransId="{F1015040-27A8-4BFE-AC1A-C15C3B3A1E17}" sibTransId="{35AF930F-E6CF-4CF4-8BC3-BFEC52C41D39}"/>
    <dgm:cxn modelId="{288FBE64-1EAB-4079-82AC-75A532451B2F}" srcId="{03B63676-1C87-4944-A39D-2957F75AC1A3}" destId="{904FF3C6-382F-46DE-AC07-4B61A23C8A10}" srcOrd="1" destOrd="0" parTransId="{93B0FDEA-E502-42CA-A1E3-9330F105A939}" sibTransId="{60F3E35E-B3EF-4C8F-993E-1E5C256555F9}"/>
    <dgm:cxn modelId="{FAFA7568-8A42-4094-8B80-75905A685B76}" type="presOf" srcId="{D5A28CAC-F3A5-4DD4-8046-419A92B41AEE}" destId="{18857BFF-7B4C-42A2-9CBA-FB8033DF6993}" srcOrd="0" destOrd="0" presId="urn:microsoft.com/office/officeart/2005/8/layout/cycle6"/>
    <dgm:cxn modelId="{94C30272-3CAC-45BA-87D0-814547A416D5}" srcId="{03B63676-1C87-4944-A39D-2957F75AC1A3}" destId="{59672B1A-8E47-4DEC-AD80-8EA0FF8919A0}" srcOrd="4" destOrd="0" parTransId="{F3574AA0-135A-49BA-9A54-FD839076DDB0}" sibTransId="{A9AFCC57-166E-4B00-A17D-690446B43464}"/>
    <dgm:cxn modelId="{739CEB81-CFCD-4648-9E72-958DEFBE1147}" type="presOf" srcId="{C3CC0048-2987-47CF-8DA0-4A07CFA54863}" destId="{7A619DD7-5CAC-465D-BCB6-D604B5BE9334}" srcOrd="0" destOrd="0" presId="urn:microsoft.com/office/officeart/2005/8/layout/cycle6"/>
    <dgm:cxn modelId="{C4F8D494-2F15-404C-B33A-F9A3E119A04B}" srcId="{03B63676-1C87-4944-A39D-2957F75AC1A3}" destId="{C3CC0048-2987-47CF-8DA0-4A07CFA54863}" srcOrd="3" destOrd="0" parTransId="{212DC73D-AC53-4953-B480-54C049EFE78A}" sibTransId="{10105868-278E-4234-A563-BFD5D96A74ED}"/>
    <dgm:cxn modelId="{32E4D2A0-CC52-46BC-B17E-AB64311880BE}" type="presOf" srcId="{03B63676-1C87-4944-A39D-2957F75AC1A3}" destId="{EEE60236-F3B3-4DE1-9511-EEBCA2B857D9}" srcOrd="0" destOrd="0" presId="urn:microsoft.com/office/officeart/2005/8/layout/cycle6"/>
    <dgm:cxn modelId="{B5DCEAA2-F1D0-46AD-BD64-CB263A0E5735}" type="presOf" srcId="{147E0226-B616-419C-B0BB-9FDCDD888851}" destId="{D6CC8913-519A-4B55-BFA1-40AC6BB6C916}" srcOrd="0" destOrd="0" presId="urn:microsoft.com/office/officeart/2005/8/layout/cycle6"/>
    <dgm:cxn modelId="{0BD59FA6-D43A-4327-B4A4-3CE80AECFBD9}" type="presOf" srcId="{61FD5180-C1F2-48F8-8923-B403E53305CB}" destId="{F8F80C68-0831-45E7-9945-A03A3A2F1B22}" srcOrd="0" destOrd="0" presId="urn:microsoft.com/office/officeart/2005/8/layout/cycle6"/>
    <dgm:cxn modelId="{03A197AD-9D77-40AA-8279-C2E5E86C24D8}" type="presOf" srcId="{7B262FDE-42FB-4A83-8463-CEFFAE8EBE59}" destId="{F792E679-EE72-4ED3-A7A8-5B723D5C04DC}" srcOrd="0" destOrd="0" presId="urn:microsoft.com/office/officeart/2005/8/layout/cycle6"/>
    <dgm:cxn modelId="{F1CFA0B4-229C-449E-9D06-D8401D61E5AE}" type="presOf" srcId="{35AF930F-E6CF-4CF4-8BC3-BFEC52C41D39}" destId="{6B738530-CB43-4206-9726-14DFBC3296B8}" srcOrd="0" destOrd="0" presId="urn:microsoft.com/office/officeart/2005/8/layout/cycle6"/>
    <dgm:cxn modelId="{598C41C9-50BC-4A78-8E62-27429020E443}" srcId="{03B63676-1C87-4944-A39D-2957F75AC1A3}" destId="{147E0226-B616-419C-B0BB-9FDCDD888851}" srcOrd="0" destOrd="0" parTransId="{002961B6-6441-4243-B2E0-4AA611F51381}" sibTransId="{61FD5180-C1F2-48F8-8923-B403E53305CB}"/>
    <dgm:cxn modelId="{625D8CCA-8FC9-4584-B106-C73B35E3FFC2}" type="presOf" srcId="{38D4E119-06AC-4EEA-AA1F-F2A8B917C5FD}" destId="{24789E35-40AC-40B1-82B4-E041C8DC5D48}" srcOrd="0" destOrd="0" presId="urn:microsoft.com/office/officeart/2005/8/layout/cycle6"/>
    <dgm:cxn modelId="{F3674DE3-F3F0-4AD3-AD74-72E4C9250C84}" type="presOf" srcId="{59672B1A-8E47-4DEC-AD80-8EA0FF8919A0}" destId="{58257D69-E055-41E5-A552-8E5CFD126386}" srcOrd="0" destOrd="0" presId="urn:microsoft.com/office/officeart/2005/8/layout/cycle6"/>
    <dgm:cxn modelId="{715B39F7-3E7B-41DD-AABA-C97772435721}" type="presOf" srcId="{60F3E35E-B3EF-4C8F-993E-1E5C256555F9}" destId="{E9A4C7B6-9CEC-4F77-A433-DD04E440AA8C}" srcOrd="0" destOrd="0" presId="urn:microsoft.com/office/officeart/2005/8/layout/cycle6"/>
    <dgm:cxn modelId="{5E662327-E79C-4F07-A6BF-21E09C6D38FB}" type="presParOf" srcId="{EEE60236-F3B3-4DE1-9511-EEBCA2B857D9}" destId="{D6CC8913-519A-4B55-BFA1-40AC6BB6C916}" srcOrd="0" destOrd="0" presId="urn:microsoft.com/office/officeart/2005/8/layout/cycle6"/>
    <dgm:cxn modelId="{F381FD40-0442-41A9-B0E8-6C2D1FC25FE1}" type="presParOf" srcId="{EEE60236-F3B3-4DE1-9511-EEBCA2B857D9}" destId="{89CF94A3-83F9-4E84-9206-3DE9920F3119}" srcOrd="1" destOrd="0" presId="urn:microsoft.com/office/officeart/2005/8/layout/cycle6"/>
    <dgm:cxn modelId="{B6B026A7-042A-4092-A454-1A3872A9C503}" type="presParOf" srcId="{EEE60236-F3B3-4DE1-9511-EEBCA2B857D9}" destId="{F8F80C68-0831-45E7-9945-A03A3A2F1B22}" srcOrd="2" destOrd="0" presId="urn:microsoft.com/office/officeart/2005/8/layout/cycle6"/>
    <dgm:cxn modelId="{2BD30309-E2F6-4CD7-825A-EFEFAA77B15F}" type="presParOf" srcId="{EEE60236-F3B3-4DE1-9511-EEBCA2B857D9}" destId="{9439E2A4-64F8-454B-8765-0D6BE7DAF7FB}" srcOrd="3" destOrd="0" presId="urn:microsoft.com/office/officeart/2005/8/layout/cycle6"/>
    <dgm:cxn modelId="{A2BF3807-B5A6-41B1-AEDB-4C91798EBD26}" type="presParOf" srcId="{EEE60236-F3B3-4DE1-9511-EEBCA2B857D9}" destId="{5118A0CD-0EBB-46E3-BCC1-38339BAD68A1}" srcOrd="4" destOrd="0" presId="urn:microsoft.com/office/officeart/2005/8/layout/cycle6"/>
    <dgm:cxn modelId="{7D5C4772-196C-4158-A4A0-90E0DA8EACAE}" type="presParOf" srcId="{EEE60236-F3B3-4DE1-9511-EEBCA2B857D9}" destId="{E9A4C7B6-9CEC-4F77-A433-DD04E440AA8C}" srcOrd="5" destOrd="0" presId="urn:microsoft.com/office/officeart/2005/8/layout/cycle6"/>
    <dgm:cxn modelId="{362AF81A-B8E3-4E19-A3CF-ED4F14890DA1}" type="presParOf" srcId="{EEE60236-F3B3-4DE1-9511-EEBCA2B857D9}" destId="{F792E679-EE72-4ED3-A7A8-5B723D5C04DC}" srcOrd="6" destOrd="0" presId="urn:microsoft.com/office/officeart/2005/8/layout/cycle6"/>
    <dgm:cxn modelId="{581A2753-7327-4FFF-8A17-5D62B0912672}" type="presParOf" srcId="{EEE60236-F3B3-4DE1-9511-EEBCA2B857D9}" destId="{666EDD80-FE10-4CB6-A941-50B24B917908}" srcOrd="7" destOrd="0" presId="urn:microsoft.com/office/officeart/2005/8/layout/cycle6"/>
    <dgm:cxn modelId="{AC45A04A-3D5A-4653-BAE0-F57BB60FB792}" type="presParOf" srcId="{EEE60236-F3B3-4DE1-9511-EEBCA2B857D9}" destId="{24789E35-40AC-40B1-82B4-E041C8DC5D48}" srcOrd="8" destOrd="0" presId="urn:microsoft.com/office/officeart/2005/8/layout/cycle6"/>
    <dgm:cxn modelId="{F1B70175-5570-4D37-B050-8C2C5E902AAD}" type="presParOf" srcId="{EEE60236-F3B3-4DE1-9511-EEBCA2B857D9}" destId="{7A619DD7-5CAC-465D-BCB6-D604B5BE9334}" srcOrd="9" destOrd="0" presId="urn:microsoft.com/office/officeart/2005/8/layout/cycle6"/>
    <dgm:cxn modelId="{F6B3BBEB-1837-4227-9FA0-6CC42A6FF01E}" type="presParOf" srcId="{EEE60236-F3B3-4DE1-9511-EEBCA2B857D9}" destId="{5415EFF3-7A46-4675-ACA2-1FADA00BFDDC}" srcOrd="10" destOrd="0" presId="urn:microsoft.com/office/officeart/2005/8/layout/cycle6"/>
    <dgm:cxn modelId="{93F3BCF3-5487-4B37-993B-D682527AA72D}" type="presParOf" srcId="{EEE60236-F3B3-4DE1-9511-EEBCA2B857D9}" destId="{668AF2C2-AC6E-4320-B4C0-335705158803}" srcOrd="11" destOrd="0" presId="urn:microsoft.com/office/officeart/2005/8/layout/cycle6"/>
    <dgm:cxn modelId="{3F084DD9-1CE1-4959-9F00-2D1CC3019673}" type="presParOf" srcId="{EEE60236-F3B3-4DE1-9511-EEBCA2B857D9}" destId="{58257D69-E055-41E5-A552-8E5CFD126386}" srcOrd="12" destOrd="0" presId="urn:microsoft.com/office/officeart/2005/8/layout/cycle6"/>
    <dgm:cxn modelId="{47D86644-B0EA-47DC-B09E-DEC86AF1364C}" type="presParOf" srcId="{EEE60236-F3B3-4DE1-9511-EEBCA2B857D9}" destId="{3BCC0A03-D4BC-40A5-9E7C-634EC7ACF499}" srcOrd="13" destOrd="0" presId="urn:microsoft.com/office/officeart/2005/8/layout/cycle6"/>
    <dgm:cxn modelId="{4C825650-AAEC-4792-9B08-8C51136D175F}" type="presParOf" srcId="{EEE60236-F3B3-4DE1-9511-EEBCA2B857D9}" destId="{546A335A-5D1B-427A-92AD-6FBEDEE6A4A7}" srcOrd="14" destOrd="0" presId="urn:microsoft.com/office/officeart/2005/8/layout/cycle6"/>
    <dgm:cxn modelId="{9657D90F-4FAD-4E5F-B7B9-28228704D259}" type="presParOf" srcId="{EEE60236-F3B3-4DE1-9511-EEBCA2B857D9}" destId="{18857BFF-7B4C-42A2-9CBA-FB8033DF6993}" srcOrd="15" destOrd="0" presId="urn:microsoft.com/office/officeart/2005/8/layout/cycle6"/>
    <dgm:cxn modelId="{25BD49F6-1C7C-45A3-8273-0A546E3A16C2}" type="presParOf" srcId="{EEE60236-F3B3-4DE1-9511-EEBCA2B857D9}" destId="{52FE4405-96D1-4551-9F00-CB36A7CEFF32}" srcOrd="16" destOrd="0" presId="urn:microsoft.com/office/officeart/2005/8/layout/cycle6"/>
    <dgm:cxn modelId="{650CE515-6C45-44EE-A514-F64568A92AE0}" type="presParOf" srcId="{EEE60236-F3B3-4DE1-9511-EEBCA2B857D9}" destId="{6B738530-CB43-4206-9726-14DFBC3296B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ADE90E-42FF-494C-9C89-5D7F0751386B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642493-8FC3-4912-B2AF-5175B10412D4}">
      <dgm:prSet phldrT="[Text]" custT="1"/>
      <dgm:spPr>
        <a:solidFill>
          <a:srgbClr val="BC0000"/>
        </a:solidFill>
        <a:ln>
          <a:noFill/>
        </a:ln>
        <a:effectLst/>
      </dgm:spPr>
      <dgm:t>
        <a:bodyPr/>
        <a:lstStyle/>
        <a:p>
          <a:pPr>
            <a:spcAft>
              <a:spcPct val="35000"/>
            </a:spcAft>
          </a:pPr>
          <a:r>
            <a:rPr lang="en-US" sz="2200" b="1" dirty="0">
              <a:latin typeface="Arial Narrow" panose="020B0606020202030204" pitchFamily="34" charset="0"/>
            </a:rPr>
            <a:t>Concise:  </a:t>
          </a:r>
        </a:p>
        <a:p>
          <a:pPr>
            <a:spcAft>
              <a:spcPts val="0"/>
            </a:spcAft>
          </a:pPr>
          <a:r>
            <a:rPr lang="en-US" sz="2200" dirty="0">
              <a:latin typeface="Arial Narrow" panose="020B0606020202030204" pitchFamily="34" charset="0"/>
            </a:rPr>
            <a:t>Less is more.  </a:t>
          </a:r>
        </a:p>
        <a:p>
          <a:pPr>
            <a:spcAft>
              <a:spcPts val="0"/>
            </a:spcAft>
          </a:pPr>
          <a:r>
            <a:rPr lang="en-US" sz="2200" dirty="0">
              <a:latin typeface="Arial Narrow" panose="020B0606020202030204" pitchFamily="34" charset="0"/>
            </a:rPr>
            <a:t>60 seconds – </a:t>
          </a:r>
        </a:p>
        <a:p>
          <a:pPr>
            <a:spcAft>
              <a:spcPts val="0"/>
            </a:spcAft>
          </a:pPr>
          <a:r>
            <a:rPr lang="en-US" sz="2200" dirty="0">
              <a:latin typeface="Arial Narrow" panose="020B0606020202030204" pitchFamily="34" charset="0"/>
            </a:rPr>
            <a:t>2 minutes. </a:t>
          </a:r>
        </a:p>
      </dgm:t>
    </dgm:pt>
    <dgm:pt modelId="{D48855A0-5EA2-47CD-9735-E4A9E56C88CA}" type="parTrans" cxnId="{11D4844C-5280-42F0-8432-1027CF761C0E}">
      <dgm:prSet/>
      <dgm:spPr/>
      <dgm:t>
        <a:bodyPr/>
        <a:lstStyle/>
        <a:p>
          <a:endParaRPr lang="en-US" sz="1800"/>
        </a:p>
      </dgm:t>
    </dgm:pt>
    <dgm:pt modelId="{9B851824-0890-426D-BD70-59976A8ADC51}" type="sibTrans" cxnId="{11D4844C-5280-42F0-8432-1027CF761C0E}">
      <dgm:prSet/>
      <dgm:spPr/>
      <dgm:t>
        <a:bodyPr/>
        <a:lstStyle/>
        <a:p>
          <a:endParaRPr lang="en-US" sz="1800"/>
        </a:p>
      </dgm:t>
    </dgm:pt>
    <dgm:pt modelId="{8C62469D-447C-4E77-975E-3659FE53E6B3}">
      <dgm:prSet phldrT="[Text]" custT="1"/>
      <dgm:spPr>
        <a:solidFill>
          <a:srgbClr val="2E6CA4"/>
        </a:solidFill>
        <a:ln>
          <a:noFill/>
        </a:ln>
        <a:effectLst/>
      </dgm:spPr>
      <dgm:t>
        <a:bodyPr/>
        <a:lstStyle/>
        <a:p>
          <a:r>
            <a:rPr lang="en-US" sz="2200" b="1" dirty="0">
              <a:latin typeface="Arial Narrow" panose="020B0606020202030204" pitchFamily="34" charset="0"/>
            </a:rPr>
            <a:t>Connect:  </a:t>
          </a:r>
        </a:p>
        <a:p>
          <a:r>
            <a:rPr lang="en-US" sz="2200" dirty="0">
              <a:latin typeface="Arial Narrow" panose="020B0606020202030204" pitchFamily="34" charset="0"/>
            </a:rPr>
            <a:t>Link the story to your message. </a:t>
          </a:r>
        </a:p>
      </dgm:t>
    </dgm:pt>
    <dgm:pt modelId="{BD7D7475-83DD-46B9-8D0C-D4A98A45B3C3}" type="parTrans" cxnId="{A0646E39-8A94-46A2-98A9-48ABB621376A}">
      <dgm:prSet/>
      <dgm:spPr/>
      <dgm:t>
        <a:bodyPr/>
        <a:lstStyle/>
        <a:p>
          <a:endParaRPr lang="en-US" sz="1800"/>
        </a:p>
      </dgm:t>
    </dgm:pt>
    <dgm:pt modelId="{A4630C98-A999-4491-8247-0D09AC04019A}" type="sibTrans" cxnId="{A0646E39-8A94-46A2-98A9-48ABB621376A}">
      <dgm:prSet/>
      <dgm:spPr/>
      <dgm:t>
        <a:bodyPr/>
        <a:lstStyle/>
        <a:p>
          <a:endParaRPr lang="en-US" sz="1800"/>
        </a:p>
      </dgm:t>
    </dgm:pt>
    <dgm:pt modelId="{10A1BFA9-00FF-43E2-86A8-62F4C1CF34DA}">
      <dgm:prSet phldrT="[Text]" custT="1"/>
      <dgm:spPr>
        <a:solidFill>
          <a:srgbClr val="339900"/>
        </a:solidFill>
        <a:ln>
          <a:noFill/>
        </a:ln>
        <a:effectLst/>
      </dgm:spPr>
      <dgm:t>
        <a:bodyPr/>
        <a:lstStyle/>
        <a:p>
          <a:r>
            <a:rPr lang="en-US" sz="2200" b="1" dirty="0">
              <a:latin typeface="Arial Narrow" panose="020B0606020202030204" pitchFamily="34" charset="0"/>
            </a:rPr>
            <a:t>Pause:  </a:t>
          </a:r>
        </a:p>
        <a:p>
          <a:r>
            <a:rPr lang="en-US" sz="2200" dirty="0">
              <a:latin typeface="Arial Narrow" panose="020B0606020202030204" pitchFamily="34" charset="0"/>
            </a:rPr>
            <a:t>The spaces between the words matter as much as the words.</a:t>
          </a:r>
        </a:p>
      </dgm:t>
    </dgm:pt>
    <dgm:pt modelId="{03F5BA1E-87C9-4F39-B95C-7792F0651536}" type="parTrans" cxnId="{1A3D8AD6-20F1-47B4-9237-017FE2C9867F}">
      <dgm:prSet/>
      <dgm:spPr/>
      <dgm:t>
        <a:bodyPr/>
        <a:lstStyle/>
        <a:p>
          <a:endParaRPr lang="en-US" sz="1800"/>
        </a:p>
      </dgm:t>
    </dgm:pt>
    <dgm:pt modelId="{F6B0E230-C4B9-467C-A30B-1709DB163444}" type="sibTrans" cxnId="{1A3D8AD6-20F1-47B4-9237-017FE2C9867F}">
      <dgm:prSet/>
      <dgm:spPr/>
      <dgm:t>
        <a:bodyPr/>
        <a:lstStyle/>
        <a:p>
          <a:endParaRPr lang="en-US" sz="1800"/>
        </a:p>
      </dgm:t>
    </dgm:pt>
    <dgm:pt modelId="{5DAEE6E6-BBD7-43DB-B3A1-D33F68DFB3C0}">
      <dgm:prSet custT="1"/>
      <dgm:spPr>
        <a:solidFill>
          <a:srgbClr val="363636"/>
        </a:solidFill>
        <a:ln>
          <a:noFill/>
        </a:ln>
        <a:effectLst/>
      </dgm:spPr>
      <dgm:t>
        <a:bodyPr/>
        <a:lstStyle/>
        <a:p>
          <a:r>
            <a:rPr lang="en-US" sz="2200" b="1" dirty="0">
              <a:latin typeface="Arial Narrow" panose="020B0606020202030204" pitchFamily="34" charset="0"/>
            </a:rPr>
            <a:t>Facial Expressions:  </a:t>
          </a:r>
        </a:p>
        <a:p>
          <a:r>
            <a:rPr lang="en-US" sz="2200" dirty="0">
              <a:latin typeface="Arial Narrow" panose="020B0606020202030204" pitchFamily="34" charset="0"/>
            </a:rPr>
            <a:t>Your face communicates 1,000 words. </a:t>
          </a:r>
        </a:p>
      </dgm:t>
    </dgm:pt>
    <dgm:pt modelId="{CFA60092-E9F9-4461-AE3D-68653C9321D9}" type="parTrans" cxnId="{51A7B8D2-3F94-490A-AF0C-399F1FAE832B}">
      <dgm:prSet/>
      <dgm:spPr/>
      <dgm:t>
        <a:bodyPr/>
        <a:lstStyle/>
        <a:p>
          <a:endParaRPr lang="en-US" sz="1800"/>
        </a:p>
      </dgm:t>
    </dgm:pt>
    <dgm:pt modelId="{B0F30BDC-B450-4B37-9E76-CCA20656EEA4}" type="sibTrans" cxnId="{51A7B8D2-3F94-490A-AF0C-399F1FAE832B}">
      <dgm:prSet/>
      <dgm:spPr/>
      <dgm:t>
        <a:bodyPr/>
        <a:lstStyle/>
        <a:p>
          <a:endParaRPr lang="en-US" sz="1800"/>
        </a:p>
      </dgm:t>
    </dgm:pt>
    <dgm:pt modelId="{0530C35B-AFC1-43A0-8DDB-DA33D7903872}">
      <dgm:prSet custT="1"/>
      <dgm:spPr>
        <a:solidFill>
          <a:srgbClr val="003366"/>
        </a:solidFill>
        <a:ln>
          <a:noFill/>
        </a:ln>
        <a:effectLst/>
      </dgm:spPr>
      <dgm:t>
        <a:bodyPr/>
        <a:lstStyle/>
        <a:p>
          <a:r>
            <a:rPr lang="en-US" sz="2200" b="1" dirty="0">
              <a:latin typeface="Arial Narrow" panose="020B0606020202030204" pitchFamily="34" charset="0"/>
            </a:rPr>
            <a:t>Prepare:  </a:t>
          </a:r>
        </a:p>
        <a:p>
          <a:r>
            <a:rPr lang="en-US" sz="2200" dirty="0">
              <a:latin typeface="Arial Narrow" panose="020B0606020202030204" pitchFamily="34" charset="0"/>
            </a:rPr>
            <a:t>Great stories are planned, yet sound spontaneous.</a:t>
          </a:r>
        </a:p>
      </dgm:t>
    </dgm:pt>
    <dgm:pt modelId="{D89E4423-EFA3-4272-A9E7-EA3A02C1174A}" type="parTrans" cxnId="{A047E856-8185-45B4-A517-0B137D363D0E}">
      <dgm:prSet/>
      <dgm:spPr/>
      <dgm:t>
        <a:bodyPr/>
        <a:lstStyle/>
        <a:p>
          <a:endParaRPr lang="en-US" sz="1800"/>
        </a:p>
      </dgm:t>
    </dgm:pt>
    <dgm:pt modelId="{24B68F88-9E34-4B06-968B-A2C554FEA4C8}" type="sibTrans" cxnId="{A047E856-8185-45B4-A517-0B137D363D0E}">
      <dgm:prSet/>
      <dgm:spPr/>
      <dgm:t>
        <a:bodyPr/>
        <a:lstStyle/>
        <a:p>
          <a:endParaRPr lang="en-US" sz="1800"/>
        </a:p>
      </dgm:t>
    </dgm:pt>
    <dgm:pt modelId="{E12B3E2E-6FDE-42D2-A718-ADAC83FDAEED}" type="pres">
      <dgm:prSet presAssocID="{01ADE90E-42FF-494C-9C89-5D7F0751386B}" presName="diagram" presStyleCnt="0">
        <dgm:presLayoutVars>
          <dgm:dir/>
          <dgm:resizeHandles val="exact"/>
        </dgm:presLayoutVars>
      </dgm:prSet>
      <dgm:spPr/>
    </dgm:pt>
    <dgm:pt modelId="{B2FD1794-011D-4877-A082-EF83DAAA586C}" type="pres">
      <dgm:prSet presAssocID="{CD642493-8FC3-4912-B2AF-5175B10412D4}" presName="node" presStyleLbl="node1" presStyleIdx="0" presStyleCnt="5">
        <dgm:presLayoutVars>
          <dgm:bulletEnabled val="1"/>
        </dgm:presLayoutVars>
      </dgm:prSet>
      <dgm:spPr/>
    </dgm:pt>
    <dgm:pt modelId="{BA3ACF94-74CC-40FA-B152-DC9E9561627B}" type="pres">
      <dgm:prSet presAssocID="{9B851824-0890-426D-BD70-59976A8ADC51}" presName="sibTrans" presStyleCnt="0"/>
      <dgm:spPr/>
    </dgm:pt>
    <dgm:pt modelId="{1D280495-FE7F-4B96-A2C2-DEED1337A6D0}" type="pres">
      <dgm:prSet presAssocID="{8C62469D-447C-4E77-975E-3659FE53E6B3}" presName="node" presStyleLbl="node1" presStyleIdx="1" presStyleCnt="5">
        <dgm:presLayoutVars>
          <dgm:bulletEnabled val="1"/>
        </dgm:presLayoutVars>
      </dgm:prSet>
      <dgm:spPr/>
    </dgm:pt>
    <dgm:pt modelId="{AEFA292B-9C07-47EB-8AB7-7F23712E9DE9}" type="pres">
      <dgm:prSet presAssocID="{A4630C98-A999-4491-8247-0D09AC04019A}" presName="sibTrans" presStyleCnt="0"/>
      <dgm:spPr/>
    </dgm:pt>
    <dgm:pt modelId="{D3C7F1D4-E214-4E96-A71E-5A8B17A8D416}" type="pres">
      <dgm:prSet presAssocID="{10A1BFA9-00FF-43E2-86A8-62F4C1CF34DA}" presName="node" presStyleLbl="node1" presStyleIdx="2" presStyleCnt="5">
        <dgm:presLayoutVars>
          <dgm:bulletEnabled val="1"/>
        </dgm:presLayoutVars>
      </dgm:prSet>
      <dgm:spPr/>
    </dgm:pt>
    <dgm:pt modelId="{12060263-3734-49E3-98A0-A99D5428CE2D}" type="pres">
      <dgm:prSet presAssocID="{F6B0E230-C4B9-467C-A30B-1709DB163444}" presName="sibTrans" presStyleCnt="0"/>
      <dgm:spPr/>
    </dgm:pt>
    <dgm:pt modelId="{45F9E70F-4AE4-4785-8A17-032BB6A061F1}" type="pres">
      <dgm:prSet presAssocID="{5DAEE6E6-BBD7-43DB-B3A1-D33F68DFB3C0}" presName="node" presStyleLbl="node1" presStyleIdx="3" presStyleCnt="5">
        <dgm:presLayoutVars>
          <dgm:bulletEnabled val="1"/>
        </dgm:presLayoutVars>
      </dgm:prSet>
      <dgm:spPr/>
    </dgm:pt>
    <dgm:pt modelId="{B35BA0CE-5242-4D3F-BF91-C540561ED613}" type="pres">
      <dgm:prSet presAssocID="{B0F30BDC-B450-4B37-9E76-CCA20656EEA4}" presName="sibTrans" presStyleCnt="0"/>
      <dgm:spPr/>
    </dgm:pt>
    <dgm:pt modelId="{4C25E6D8-3987-4145-8C1C-C85AD4DECF14}" type="pres">
      <dgm:prSet presAssocID="{0530C35B-AFC1-43A0-8DDB-DA33D7903872}" presName="node" presStyleLbl="node1" presStyleIdx="4" presStyleCnt="5">
        <dgm:presLayoutVars>
          <dgm:bulletEnabled val="1"/>
        </dgm:presLayoutVars>
      </dgm:prSet>
      <dgm:spPr/>
    </dgm:pt>
  </dgm:ptLst>
  <dgm:cxnLst>
    <dgm:cxn modelId="{B42DF800-2AB8-4977-B7D4-C2710086C10C}" type="presOf" srcId="{0530C35B-AFC1-43A0-8DDB-DA33D7903872}" destId="{4C25E6D8-3987-4145-8C1C-C85AD4DECF14}" srcOrd="0" destOrd="0" presId="urn:microsoft.com/office/officeart/2005/8/layout/default"/>
    <dgm:cxn modelId="{57D58404-5628-4A27-A9FE-877BE6E17F17}" type="presOf" srcId="{10A1BFA9-00FF-43E2-86A8-62F4C1CF34DA}" destId="{D3C7F1D4-E214-4E96-A71E-5A8B17A8D416}" srcOrd="0" destOrd="0" presId="urn:microsoft.com/office/officeart/2005/8/layout/default"/>
    <dgm:cxn modelId="{A0646E39-8A94-46A2-98A9-48ABB621376A}" srcId="{01ADE90E-42FF-494C-9C89-5D7F0751386B}" destId="{8C62469D-447C-4E77-975E-3659FE53E6B3}" srcOrd="1" destOrd="0" parTransId="{BD7D7475-83DD-46B9-8D0C-D4A98A45B3C3}" sibTransId="{A4630C98-A999-4491-8247-0D09AC04019A}"/>
    <dgm:cxn modelId="{2A247941-0A51-4C43-B927-4B7C09768239}" type="presOf" srcId="{CD642493-8FC3-4912-B2AF-5175B10412D4}" destId="{B2FD1794-011D-4877-A082-EF83DAAA586C}" srcOrd="0" destOrd="0" presId="urn:microsoft.com/office/officeart/2005/8/layout/default"/>
    <dgm:cxn modelId="{11D4844C-5280-42F0-8432-1027CF761C0E}" srcId="{01ADE90E-42FF-494C-9C89-5D7F0751386B}" destId="{CD642493-8FC3-4912-B2AF-5175B10412D4}" srcOrd="0" destOrd="0" parTransId="{D48855A0-5EA2-47CD-9735-E4A9E56C88CA}" sibTransId="{9B851824-0890-426D-BD70-59976A8ADC51}"/>
    <dgm:cxn modelId="{A3D9516E-1F9F-4058-B7A7-300B99C98F3F}" type="presOf" srcId="{5DAEE6E6-BBD7-43DB-B3A1-D33F68DFB3C0}" destId="{45F9E70F-4AE4-4785-8A17-032BB6A061F1}" srcOrd="0" destOrd="0" presId="urn:microsoft.com/office/officeart/2005/8/layout/default"/>
    <dgm:cxn modelId="{A047E856-8185-45B4-A517-0B137D363D0E}" srcId="{01ADE90E-42FF-494C-9C89-5D7F0751386B}" destId="{0530C35B-AFC1-43A0-8DDB-DA33D7903872}" srcOrd="4" destOrd="0" parTransId="{D89E4423-EFA3-4272-A9E7-EA3A02C1174A}" sibTransId="{24B68F88-9E34-4B06-968B-A2C554FEA4C8}"/>
    <dgm:cxn modelId="{37666E80-1685-4B05-8568-64C30DC64058}" type="presOf" srcId="{8C62469D-447C-4E77-975E-3659FE53E6B3}" destId="{1D280495-FE7F-4B96-A2C2-DEED1337A6D0}" srcOrd="0" destOrd="0" presId="urn:microsoft.com/office/officeart/2005/8/layout/default"/>
    <dgm:cxn modelId="{49E999A6-91E4-40A5-BD15-688DFF528053}" type="presOf" srcId="{01ADE90E-42FF-494C-9C89-5D7F0751386B}" destId="{E12B3E2E-6FDE-42D2-A718-ADAC83FDAEED}" srcOrd="0" destOrd="0" presId="urn:microsoft.com/office/officeart/2005/8/layout/default"/>
    <dgm:cxn modelId="{51A7B8D2-3F94-490A-AF0C-399F1FAE832B}" srcId="{01ADE90E-42FF-494C-9C89-5D7F0751386B}" destId="{5DAEE6E6-BBD7-43DB-B3A1-D33F68DFB3C0}" srcOrd="3" destOrd="0" parTransId="{CFA60092-E9F9-4461-AE3D-68653C9321D9}" sibTransId="{B0F30BDC-B450-4B37-9E76-CCA20656EEA4}"/>
    <dgm:cxn modelId="{1A3D8AD6-20F1-47B4-9237-017FE2C9867F}" srcId="{01ADE90E-42FF-494C-9C89-5D7F0751386B}" destId="{10A1BFA9-00FF-43E2-86A8-62F4C1CF34DA}" srcOrd="2" destOrd="0" parTransId="{03F5BA1E-87C9-4F39-B95C-7792F0651536}" sibTransId="{F6B0E230-C4B9-467C-A30B-1709DB163444}"/>
    <dgm:cxn modelId="{4D63BB1B-AA23-4941-B038-D65FB7C929CB}" type="presParOf" srcId="{E12B3E2E-6FDE-42D2-A718-ADAC83FDAEED}" destId="{B2FD1794-011D-4877-A082-EF83DAAA586C}" srcOrd="0" destOrd="0" presId="urn:microsoft.com/office/officeart/2005/8/layout/default"/>
    <dgm:cxn modelId="{6B1915C0-3B17-42E8-9F38-C321B53BE1B5}" type="presParOf" srcId="{E12B3E2E-6FDE-42D2-A718-ADAC83FDAEED}" destId="{BA3ACF94-74CC-40FA-B152-DC9E9561627B}" srcOrd="1" destOrd="0" presId="urn:microsoft.com/office/officeart/2005/8/layout/default"/>
    <dgm:cxn modelId="{FC746D0B-B1AD-4515-A88B-4A715DEC5447}" type="presParOf" srcId="{E12B3E2E-6FDE-42D2-A718-ADAC83FDAEED}" destId="{1D280495-FE7F-4B96-A2C2-DEED1337A6D0}" srcOrd="2" destOrd="0" presId="urn:microsoft.com/office/officeart/2005/8/layout/default"/>
    <dgm:cxn modelId="{BAF4FC8E-B43B-4A45-AC40-CB849DC07D59}" type="presParOf" srcId="{E12B3E2E-6FDE-42D2-A718-ADAC83FDAEED}" destId="{AEFA292B-9C07-47EB-8AB7-7F23712E9DE9}" srcOrd="3" destOrd="0" presId="urn:microsoft.com/office/officeart/2005/8/layout/default"/>
    <dgm:cxn modelId="{E07B6902-8465-416A-B054-C84D2935968F}" type="presParOf" srcId="{E12B3E2E-6FDE-42D2-A718-ADAC83FDAEED}" destId="{D3C7F1D4-E214-4E96-A71E-5A8B17A8D416}" srcOrd="4" destOrd="0" presId="urn:microsoft.com/office/officeart/2005/8/layout/default"/>
    <dgm:cxn modelId="{90ACC5E2-51DE-4453-8CEF-2773747770AA}" type="presParOf" srcId="{E12B3E2E-6FDE-42D2-A718-ADAC83FDAEED}" destId="{12060263-3734-49E3-98A0-A99D5428CE2D}" srcOrd="5" destOrd="0" presId="urn:microsoft.com/office/officeart/2005/8/layout/default"/>
    <dgm:cxn modelId="{AFF78DA8-C4F8-4FBA-998B-A9CA461A1041}" type="presParOf" srcId="{E12B3E2E-6FDE-42D2-A718-ADAC83FDAEED}" destId="{45F9E70F-4AE4-4785-8A17-032BB6A061F1}" srcOrd="6" destOrd="0" presId="urn:microsoft.com/office/officeart/2005/8/layout/default"/>
    <dgm:cxn modelId="{C84F7B0F-4EFF-4583-9DD9-30AFFC773502}" type="presParOf" srcId="{E12B3E2E-6FDE-42D2-A718-ADAC83FDAEED}" destId="{B35BA0CE-5242-4D3F-BF91-C540561ED613}" srcOrd="7" destOrd="0" presId="urn:microsoft.com/office/officeart/2005/8/layout/default"/>
    <dgm:cxn modelId="{D802A8CB-8062-4F9D-A649-445058D15FAE}" type="presParOf" srcId="{E12B3E2E-6FDE-42D2-A718-ADAC83FDAEED}" destId="{4C25E6D8-3987-4145-8C1C-C85AD4DECF1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7FED2-6D15-4E8A-ACFD-C3F47E098B97}">
      <dsp:nvSpPr>
        <dsp:cNvPr id="0" name=""/>
        <dsp:cNvSpPr/>
      </dsp:nvSpPr>
      <dsp:spPr>
        <a:xfrm>
          <a:off x="1" y="1025909"/>
          <a:ext cx="1834381" cy="1834381"/>
        </a:xfrm>
        <a:prstGeom prst="ellipse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7 seconds</a:t>
          </a:r>
        </a:p>
      </dsp:txBody>
      <dsp:txXfrm>
        <a:off x="268640" y="1294548"/>
        <a:ext cx="1297103" cy="1297103"/>
      </dsp:txXfrm>
    </dsp:sp>
    <dsp:sp modelId="{386DBE83-C249-4B5A-85AA-06AF8CDA1301}">
      <dsp:nvSpPr>
        <dsp:cNvPr id="0" name=""/>
        <dsp:cNvSpPr/>
      </dsp:nvSpPr>
      <dsp:spPr>
        <a:xfrm>
          <a:off x="1984716" y="1411129"/>
          <a:ext cx="1063941" cy="1063941"/>
        </a:xfrm>
        <a:prstGeom prst="mathPlus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125741" y="1817980"/>
        <a:ext cx="781891" cy="250239"/>
      </dsp:txXfrm>
    </dsp:sp>
    <dsp:sp modelId="{620E3029-5491-4543-BBD3-8C8CF136EDC4}">
      <dsp:nvSpPr>
        <dsp:cNvPr id="0" name=""/>
        <dsp:cNvSpPr/>
      </dsp:nvSpPr>
      <dsp:spPr>
        <a:xfrm>
          <a:off x="3197609" y="1025909"/>
          <a:ext cx="1834381" cy="1834381"/>
        </a:xfrm>
        <a:prstGeom prst="ellipse">
          <a:avLst/>
        </a:prstGeom>
        <a:gradFill flip="none" rotWithShape="0">
          <a:gsLst>
            <a:gs pos="0">
              <a:srgbClr val="2E6CA4">
                <a:shade val="30000"/>
                <a:satMod val="115000"/>
              </a:srgbClr>
            </a:gs>
            <a:gs pos="50000">
              <a:srgbClr val="2E6CA4">
                <a:shade val="67500"/>
                <a:satMod val="115000"/>
              </a:srgbClr>
            </a:gs>
            <a:gs pos="100000">
              <a:srgbClr val="2E6CA4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 minutes</a:t>
          </a:r>
        </a:p>
      </dsp:txBody>
      <dsp:txXfrm>
        <a:off x="3466248" y="1294548"/>
        <a:ext cx="1297103" cy="1297103"/>
      </dsp:txXfrm>
    </dsp:sp>
    <dsp:sp modelId="{3FFCFD19-F9DD-4AD5-86C8-A6BBB9430D50}">
      <dsp:nvSpPr>
        <dsp:cNvPr id="0" name=""/>
        <dsp:cNvSpPr/>
      </dsp:nvSpPr>
      <dsp:spPr>
        <a:xfrm>
          <a:off x="5180942" y="1411129"/>
          <a:ext cx="1063941" cy="1063941"/>
        </a:xfrm>
        <a:prstGeom prst="mathEqual">
          <a:avLst/>
        </a:prstGeom>
        <a:gradFill flip="none" rotWithShape="0">
          <a:gsLst>
            <a:gs pos="0">
              <a:srgbClr val="2E6CA4">
                <a:shade val="30000"/>
                <a:satMod val="115000"/>
              </a:srgbClr>
            </a:gs>
            <a:gs pos="50000">
              <a:srgbClr val="2E6CA4">
                <a:shade val="67500"/>
                <a:satMod val="115000"/>
              </a:srgbClr>
            </a:gs>
            <a:gs pos="100000">
              <a:srgbClr val="2E6CA4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5321967" y="1630301"/>
        <a:ext cx="781891" cy="625597"/>
      </dsp:txXfrm>
    </dsp:sp>
    <dsp:sp modelId="{ABB62501-BE7F-49EC-B015-BEE8C767F317}">
      <dsp:nvSpPr>
        <dsp:cNvPr id="0" name=""/>
        <dsp:cNvSpPr/>
      </dsp:nvSpPr>
      <dsp:spPr>
        <a:xfrm>
          <a:off x="6393835" y="1025909"/>
          <a:ext cx="1834381" cy="1834381"/>
        </a:xfrm>
        <a:prstGeom prst="ellipse">
          <a:avLst/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7 years</a:t>
          </a:r>
        </a:p>
      </dsp:txBody>
      <dsp:txXfrm>
        <a:off x="6662474" y="1294548"/>
        <a:ext cx="1297103" cy="1297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C8913-519A-4B55-BFA1-40AC6BB6C916}">
      <dsp:nvSpPr>
        <dsp:cNvPr id="0" name=""/>
        <dsp:cNvSpPr/>
      </dsp:nvSpPr>
      <dsp:spPr>
        <a:xfrm>
          <a:off x="3063565" y="2204"/>
          <a:ext cx="1305572" cy="848622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Elected Officials</a:t>
          </a:r>
        </a:p>
      </dsp:txBody>
      <dsp:txXfrm>
        <a:off x="3104991" y="43630"/>
        <a:ext cx="1222720" cy="765770"/>
      </dsp:txXfrm>
    </dsp:sp>
    <dsp:sp modelId="{F8F80C68-0831-45E7-9945-A03A3A2F1B22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2662007" y="112387"/>
              </a:moveTo>
              <a:arcTo wR="2000861" hR="2000861" stAng="17357696" swAng="15029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9E2A4-64F8-454B-8765-0D6BE7DAF7FB}">
      <dsp:nvSpPr>
        <dsp:cNvPr id="0" name=""/>
        <dsp:cNvSpPr/>
      </dsp:nvSpPr>
      <dsp:spPr>
        <a:xfrm>
          <a:off x="4697197" y="1002635"/>
          <a:ext cx="1503902" cy="848622"/>
        </a:xfrm>
        <a:prstGeom prst="roundRect">
          <a:avLst/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Dam owner/</a:t>
          </a:r>
          <a:br>
            <a:rPr lang="en-US" sz="1400" b="1" kern="1200" dirty="0"/>
          </a:br>
          <a:r>
            <a:rPr lang="en-US" sz="1400" b="1" kern="1200" dirty="0"/>
            <a:t>operator</a:t>
          </a:r>
        </a:p>
      </dsp:txBody>
      <dsp:txXfrm>
        <a:off x="4738623" y="1044061"/>
        <a:ext cx="1421050" cy="765770"/>
      </dsp:txXfrm>
    </dsp:sp>
    <dsp:sp modelId="{E9A4C7B6-9CEC-4F77-A433-DD04E440AA8C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3920271" y="1435785"/>
              </a:moveTo>
              <a:arcTo wR="2000861" hR="2000861" stAng="20615732" swAng="196853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2E679-EE72-4ED3-A7A8-5B723D5C04DC}">
      <dsp:nvSpPr>
        <dsp:cNvPr id="0" name=""/>
        <dsp:cNvSpPr/>
      </dsp:nvSpPr>
      <dsp:spPr>
        <a:xfrm>
          <a:off x="4796362" y="3003496"/>
          <a:ext cx="1305572" cy="848622"/>
        </a:xfrm>
        <a:prstGeom prst="roundRect">
          <a:avLst/>
        </a:prstGeom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First Responders</a:t>
          </a:r>
        </a:p>
      </dsp:txBody>
      <dsp:txXfrm>
        <a:off x="4837788" y="3044922"/>
        <a:ext cx="1222720" cy="765770"/>
      </dsp:txXfrm>
    </dsp:sp>
    <dsp:sp modelId="{24789E35-40AC-40B1-82B4-E041C8DC5D48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3399378" y="3431803"/>
              </a:moveTo>
              <a:arcTo wR="2000861" hR="2000861" stAng="2739394" swAng="15029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19DD7-5CAC-465D-BCB6-D604B5BE9334}">
      <dsp:nvSpPr>
        <dsp:cNvPr id="0" name=""/>
        <dsp:cNvSpPr/>
      </dsp:nvSpPr>
      <dsp:spPr>
        <a:xfrm>
          <a:off x="3063565" y="4003927"/>
          <a:ext cx="1305572" cy="848622"/>
        </a:xfrm>
        <a:prstGeom prst="roundRect">
          <a:avLst/>
        </a:prstGeom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shade val="67500"/>
                <a:satMod val="115000"/>
              </a:schemeClr>
            </a:gs>
            <a:gs pos="100000">
              <a:schemeClr val="accent2">
                <a:shade val="100000"/>
                <a:satMod val="115000"/>
              </a:scheme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Emergency Managers</a:t>
          </a:r>
        </a:p>
      </dsp:txBody>
      <dsp:txXfrm>
        <a:off x="3104991" y="4045353"/>
        <a:ext cx="1222720" cy="765770"/>
      </dsp:txXfrm>
    </dsp:sp>
    <dsp:sp modelId="{668AF2C2-AC6E-4320-B4C0-335705158803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1339714" y="3889334"/>
              </a:moveTo>
              <a:arcTo wR="2000861" hR="2000861" stAng="6557696" swAng="150291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57D69-E055-41E5-A552-8E5CFD126386}">
      <dsp:nvSpPr>
        <dsp:cNvPr id="0" name=""/>
        <dsp:cNvSpPr/>
      </dsp:nvSpPr>
      <dsp:spPr>
        <a:xfrm>
          <a:off x="1330768" y="3003496"/>
          <a:ext cx="1305572" cy="848622"/>
        </a:xfrm>
        <a:prstGeom prst="roundRect">
          <a:avLst/>
        </a:prstGeom>
        <a:gradFill flip="none" rotWithShape="0">
          <a:gsLst>
            <a:gs pos="0">
              <a:schemeClr val="accent5">
                <a:lumMod val="50000"/>
                <a:shade val="30000"/>
                <a:satMod val="115000"/>
              </a:schemeClr>
            </a:gs>
            <a:gs pos="50000">
              <a:schemeClr val="accent5">
                <a:lumMod val="50000"/>
                <a:shade val="67500"/>
                <a:satMod val="115000"/>
              </a:schemeClr>
            </a:gs>
            <a:gs pos="100000">
              <a:schemeClr val="accent5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General Public / Homeowners</a:t>
          </a:r>
        </a:p>
      </dsp:txBody>
      <dsp:txXfrm>
        <a:off x="1372194" y="3044922"/>
        <a:ext cx="1222720" cy="765770"/>
      </dsp:txXfrm>
    </dsp:sp>
    <dsp:sp modelId="{546A335A-5D1B-427A-92AD-6FBEDEE6A4A7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81451" y="2565936"/>
              </a:moveTo>
              <a:arcTo wR="2000861" hR="2000861" stAng="9815732" swAng="196853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57BFF-7B4C-42A2-9CBA-FB8033DF6993}">
      <dsp:nvSpPr>
        <dsp:cNvPr id="0" name=""/>
        <dsp:cNvSpPr/>
      </dsp:nvSpPr>
      <dsp:spPr>
        <a:xfrm>
          <a:off x="1330768" y="1002635"/>
          <a:ext cx="1305572" cy="848622"/>
        </a:xfrm>
        <a:prstGeom prst="roundRect">
          <a:avLst/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Media</a:t>
          </a:r>
        </a:p>
      </dsp:txBody>
      <dsp:txXfrm>
        <a:off x="1372194" y="1044061"/>
        <a:ext cx="1222720" cy="765770"/>
      </dsp:txXfrm>
    </dsp:sp>
    <dsp:sp modelId="{6B738530-CB43-4206-9726-14DFBC3296B8}">
      <dsp:nvSpPr>
        <dsp:cNvPr id="0" name=""/>
        <dsp:cNvSpPr/>
      </dsp:nvSpPr>
      <dsp:spPr>
        <a:xfrm>
          <a:off x="1715490" y="426516"/>
          <a:ext cx="4001722" cy="4001722"/>
        </a:xfrm>
        <a:custGeom>
          <a:avLst/>
          <a:gdLst/>
          <a:ahLst/>
          <a:cxnLst/>
          <a:rect l="0" t="0" r="0" b="0"/>
          <a:pathLst>
            <a:path>
              <a:moveTo>
                <a:pt x="602343" y="569919"/>
              </a:moveTo>
              <a:arcTo wR="2000861" hR="2000861" stAng="13539394" swAng="15029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1794-011D-4877-A082-EF83DAAA586C}">
      <dsp:nvSpPr>
        <dsp:cNvPr id="0" name=""/>
        <dsp:cNvSpPr/>
      </dsp:nvSpPr>
      <dsp:spPr>
        <a:xfrm>
          <a:off x="0" y="988683"/>
          <a:ext cx="3023579" cy="1814148"/>
        </a:xfrm>
        <a:prstGeom prst="rect">
          <a:avLst/>
        </a:prstGeom>
        <a:solidFill>
          <a:srgbClr val="BC00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arrow" panose="020B0606020202030204" pitchFamily="34" charset="0"/>
            </a:rPr>
            <a:t>Concise: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Less is more.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60 seconds –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2 minutes. </a:t>
          </a:r>
        </a:p>
      </dsp:txBody>
      <dsp:txXfrm>
        <a:off x="0" y="988683"/>
        <a:ext cx="3023579" cy="1814148"/>
      </dsp:txXfrm>
    </dsp:sp>
    <dsp:sp modelId="{1D280495-FE7F-4B96-A2C2-DEED1337A6D0}">
      <dsp:nvSpPr>
        <dsp:cNvPr id="0" name=""/>
        <dsp:cNvSpPr/>
      </dsp:nvSpPr>
      <dsp:spPr>
        <a:xfrm>
          <a:off x="3325938" y="988683"/>
          <a:ext cx="3023579" cy="1814148"/>
        </a:xfrm>
        <a:prstGeom prst="rect">
          <a:avLst/>
        </a:prstGeom>
        <a:solidFill>
          <a:srgbClr val="2E6CA4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arrow" panose="020B0606020202030204" pitchFamily="34" charset="0"/>
            </a:rPr>
            <a:t>Connect: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Link the story to your message. </a:t>
          </a:r>
        </a:p>
      </dsp:txBody>
      <dsp:txXfrm>
        <a:off x="3325938" y="988683"/>
        <a:ext cx="3023579" cy="1814148"/>
      </dsp:txXfrm>
    </dsp:sp>
    <dsp:sp modelId="{D3C7F1D4-E214-4E96-A71E-5A8B17A8D416}">
      <dsp:nvSpPr>
        <dsp:cNvPr id="0" name=""/>
        <dsp:cNvSpPr/>
      </dsp:nvSpPr>
      <dsp:spPr>
        <a:xfrm>
          <a:off x="6651875" y="988683"/>
          <a:ext cx="3023579" cy="1814148"/>
        </a:xfrm>
        <a:prstGeom prst="rect">
          <a:avLst/>
        </a:prstGeom>
        <a:solidFill>
          <a:srgbClr val="3399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arrow" panose="020B0606020202030204" pitchFamily="34" charset="0"/>
            </a:rPr>
            <a:t>Pause: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The spaces between the words matter as much as the words.</a:t>
          </a:r>
        </a:p>
      </dsp:txBody>
      <dsp:txXfrm>
        <a:off x="6651875" y="988683"/>
        <a:ext cx="3023579" cy="1814148"/>
      </dsp:txXfrm>
    </dsp:sp>
    <dsp:sp modelId="{45F9E70F-4AE4-4785-8A17-032BB6A061F1}">
      <dsp:nvSpPr>
        <dsp:cNvPr id="0" name=""/>
        <dsp:cNvSpPr/>
      </dsp:nvSpPr>
      <dsp:spPr>
        <a:xfrm>
          <a:off x="1662969" y="3105189"/>
          <a:ext cx="3023579" cy="1814148"/>
        </a:xfrm>
        <a:prstGeom prst="rect">
          <a:avLst/>
        </a:prstGeom>
        <a:solidFill>
          <a:srgbClr val="363636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arrow" panose="020B0606020202030204" pitchFamily="34" charset="0"/>
            </a:rPr>
            <a:t>Facial Expressions: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Your face communicates 1,000 words. </a:t>
          </a:r>
        </a:p>
      </dsp:txBody>
      <dsp:txXfrm>
        <a:off x="1662969" y="3105189"/>
        <a:ext cx="3023579" cy="1814148"/>
      </dsp:txXfrm>
    </dsp:sp>
    <dsp:sp modelId="{4C25E6D8-3987-4145-8C1C-C85AD4DECF14}">
      <dsp:nvSpPr>
        <dsp:cNvPr id="0" name=""/>
        <dsp:cNvSpPr/>
      </dsp:nvSpPr>
      <dsp:spPr>
        <a:xfrm>
          <a:off x="4988907" y="3105189"/>
          <a:ext cx="3023579" cy="1814148"/>
        </a:xfrm>
        <a:prstGeom prst="rect">
          <a:avLst/>
        </a:prstGeom>
        <a:solidFill>
          <a:srgbClr val="003366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arrow" panose="020B0606020202030204" pitchFamily="34" charset="0"/>
            </a:rPr>
            <a:t>Prepare: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Great stories are planned, yet sound spontaneous.</a:t>
          </a:r>
        </a:p>
      </dsp:txBody>
      <dsp:txXfrm>
        <a:off x="4988907" y="3105189"/>
        <a:ext cx="3023579" cy="1814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7E6BDC-59AA-4666-A97A-5F37396EA5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3E5ED-36B3-4155-9BC5-2A4F51DBFF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AC7B5-888A-4953-B554-CACC92B55C53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E811D-F10E-4C72-A70D-887C144E7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52662-EA65-4B84-8058-96C56541B9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AB652-FEC0-4DFE-B37D-559FDA270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4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297BA-29C0-4731-8F04-416FA93B508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E1FC6-1342-4257-9054-81D2A7A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But even prior to 45 seconds, the audience is evaluating you.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Did you know that you have 7 seconds to make a first impression?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Researchers from New York University found that we make 11 major decisions about someone within the first 7 seconds of meeting.  These included making judgments about attributes such as likeability, trustworthiness, confidence, status, and ability.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 lot of that has to do with our clothing and smile. What first impression are we sending?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New data from the University of Michigan shares that the first impression lasts a long time.</a:t>
            </a:r>
            <a:r>
              <a:rPr lang="en-US" altLang="en-US" baseline="0" dirty="0">
                <a:ea typeface="ＭＳ Ｐゴシック" panose="020B0600070205080204" pitchFamily="34" charset="-128"/>
              </a:rPr>
              <a:t> O</a:t>
            </a:r>
            <a:r>
              <a:rPr lang="en-US" altLang="en-US" dirty="0">
                <a:ea typeface="ＭＳ Ｐゴシック" panose="020B0600070205080204" pitchFamily="34" charset="-128"/>
              </a:rPr>
              <a:t>n average, those first few minutes stick in an audience’s mind for 7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5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But what about our content? Do they remember that? 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Research has validated what most of us already know:</a:t>
            </a:r>
            <a:r>
              <a:rPr lang="en-US" altLang="en-US" baseline="0" dirty="0">
                <a:ea typeface="ＭＳ Ｐゴシック" panose="020B0600070205080204" pitchFamily="34" charset="-128"/>
              </a:rPr>
              <a:t> a</a:t>
            </a:r>
            <a:r>
              <a:rPr lang="en-US" altLang="en-US" dirty="0">
                <a:ea typeface="ＭＳ Ｐゴシック" panose="020B0600070205080204" pitchFamily="34" charset="-128"/>
              </a:rPr>
              <a:t>udiences will only remember a small fraction of what is said during a presentation or conversation.</a:t>
            </a:r>
          </a:p>
          <a:p>
            <a:pPr lvl="1">
              <a:buFontTx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 Immediately following a presentation, listeners remember 50% of what was said.</a:t>
            </a:r>
          </a:p>
          <a:p>
            <a:pPr lvl="1">
              <a:buFontTx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 By the next day, only 25%.</a:t>
            </a:r>
          </a:p>
          <a:p>
            <a:pPr lvl="1">
              <a:buFontTx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 A week later, 10%.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It is important to make both your content and your delivery compelling and organized so that listeners walk away remembering your KEY point(s).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9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do we not care about more than the single individuals, we don’t care about them or anyone as soon as statistics enter the story.  </a:t>
            </a:r>
          </a:p>
          <a:p>
            <a:endParaRPr lang="en-US" dirty="0"/>
          </a:p>
          <a:p>
            <a:r>
              <a:rPr lang="en-US" dirty="0"/>
              <a:t>Her research compared the willingness of subjects to donate when they had three different options. </a:t>
            </a:r>
            <a:r>
              <a:rPr lang="en-US" b="1" dirty="0"/>
              <a:t>The first </a:t>
            </a:r>
            <a:r>
              <a:rPr lang="en-US" dirty="0"/>
              <a:t>was a story about an individual with a name and photo and no statistics at all. </a:t>
            </a:r>
            <a:r>
              <a:rPr lang="en-US" b="1" dirty="0"/>
              <a:t>The second </a:t>
            </a:r>
            <a:r>
              <a:rPr lang="en-US" dirty="0"/>
              <a:t>was a set of statistics showing the magnitude of the problem and how badly they need donations. And the third combined the story and the statistics.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15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 analysis of 880 winners of Advertising Effectiveness Awards from the U.K.’s Institute of Practitioners in Advertising (IPA)  revealed that advertising campaigns that emphasize emotion drive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business goals far better than “rational” campaigns that sell benefits.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49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8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99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35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0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That’s a good question, and what is really important to know is…”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“Yes, (answer), and in addition to that…”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“No, (answer), let me explain…”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“I don’t have specifics in that area…but what I do know is…”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“I can’t speculate on that…but what I can tell you is…”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“Possibly…. the bigger issue here is…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“What’s important to remember is…”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“That’s an interesting question….what </a:t>
            </a:r>
            <a:r>
              <a:rPr lang="en-US" sz="1200" dirty="0"/>
              <a:t>many people don’t recognize</a:t>
            </a:r>
            <a:r>
              <a:rPr lang="en-US" sz="1200" b="0" dirty="0"/>
              <a:t> is…”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“There’s a lot of debate on that….from my point of view…”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200" b="0" dirty="0"/>
              <a:t>“The data shows us…”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2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Let’s look at the difference in perspective between a scientist and the general public.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scientist tends to want to talk about the methodology first – why we did what we did.  Why we studied what we studied.  Then the support details and then finally the bottom line – what we found / our conclusion.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general public – the media – government leaders – want to reverse that equation entirely.  Flip the triangle upside down.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Start with the punch line.  Start with the bottom line and then tell us why it matters.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is a very important difference – how is your message oriented?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35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9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5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E1FC6-1342-4257-9054-81D2A7A2D4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4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25A3B0B6-69AD-4C47-B125-B2C1B7782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8"/>
          <a:stretch/>
        </p:blipFill>
        <p:spPr>
          <a:xfrm>
            <a:off x="2737737" y="-1046"/>
            <a:ext cx="9454263" cy="6858000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1E4220F-0F5B-4FF8-B9A6-EEDCA6010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1046"/>
            <a:ext cx="120178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43BFF-B638-4B57-A824-92EF790734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356" y="2021053"/>
            <a:ext cx="6329501" cy="643770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C4339-03CD-40ED-A979-3779FA8676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356" y="3554846"/>
            <a:ext cx="5070043" cy="365126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 Hazard Potential Dam </a:t>
            </a:r>
            <a:br>
              <a:rPr lang="en-US" dirty="0"/>
            </a:br>
            <a:r>
              <a:rPr lang="en-US" dirty="0"/>
              <a:t>Grant Guidance</a:t>
            </a:r>
          </a:p>
        </p:txBody>
      </p:sp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BF8AA53-F662-4D39-8052-1616A9123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7" y="615772"/>
            <a:ext cx="2083555" cy="7301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ADD95-2863-44BA-91EF-68A66F31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6357" y="4960128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BFA44898-1D07-48E2-8515-DC61590B663D}" type="datetimeFigureOut">
              <a:rPr lang="en-US" smtClean="0"/>
              <a:pPr/>
              <a:t>2/20/2019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BA1111-4125-4530-8031-549E6BFC21B2}"/>
              </a:ext>
            </a:extLst>
          </p:cNvPr>
          <p:cNvCxnSpPr/>
          <p:nvPr userDrawn="1"/>
        </p:nvCxnSpPr>
        <p:spPr>
          <a:xfrm>
            <a:off x="520657" y="3145377"/>
            <a:ext cx="3903094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6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F084-CA9A-4597-B85D-E9A712A9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16C27-7579-4031-A584-34D49F570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5FF5B-39E5-4EC0-A8D0-E00687A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11C47-218F-4D15-BFF3-7A8D4C7F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456A0-70BC-4B8E-8222-C8982199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961D4-568A-46D1-AB9E-ADDCB276E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D20DA-99EA-409E-B896-61EA7B4E5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0681-BB1D-4C1E-8272-566BA6BD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2D28-858D-4926-9F58-512B1A76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3C82F-AD20-4266-9672-7D2634D7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271685-ED64-44EE-9C2E-77DF284AB9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6272783"/>
            <a:ext cx="11417831" cy="585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67386-6865-440B-B7E6-A0FB6E80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09E3-8BBF-400A-80B6-BA09E66F4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8F040-46D9-4A5C-B17F-52163E1E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High Hazard Potential Dam Grant Guidance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1E29-D050-40BD-B362-7B86BF70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7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761F-7765-4E04-B9FA-4535F260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C1532-B6F9-428D-8472-047787EA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E0224-AF7B-4B5E-9070-44DB5671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D04C0-FC09-4CBC-9755-9A7906A6A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9859-AE00-445D-8D05-E99A50AD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CA7C-0B79-4208-83ED-D7A2B105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8D43D-9FAA-4998-816B-3342452A9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E0008-4B86-47CF-BFC4-F4570B741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8C62B-3F42-4499-A72D-702C9D9E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4D77B-C0E8-4C66-A9D9-A600DA3F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6109B-0B34-496F-A8B5-A9471754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CCB6-2D86-4C14-B7C6-FF20B5C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C4F37-20AA-44C8-80BB-64DC47791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350F6-91D1-4C0F-A571-56445E986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CA7A9-7660-49F8-97E0-5EAF57AC1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14868-777E-4117-A520-30384E08C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EE3C5-FE81-45B8-929A-0AC4A969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33DBD-7019-4741-9C2C-65DDB0EA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4EE712-6064-4149-9B8E-31091BC2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8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02FF-214D-481B-80A7-060F110B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3D75D-907B-4AD5-9C2B-7A4BDED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E4CA4-0B86-4B68-BB97-22335FA6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692E3-DCED-4E8B-A311-CB65B679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4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E8ABA-AF0D-4DCC-9039-9392D95A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E4564-61D7-47E0-ACAE-28ACBA5E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1C02F-D983-4546-9218-939BDB11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DDFE-DC50-4D4C-A79D-4B70A5F2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6D1D6-F9AF-42DD-98FC-264AC8ADE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EAF4F-D465-47FD-9FDA-3550D8C76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6CB27-8FAD-4702-8A0D-BF471FB4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F53A2-331B-4E20-A7A1-724FA634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E6EB6-C5FC-4F60-845B-1FF401DB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3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F640-6CF5-45FB-9C60-956BB093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5E8E7-C7D4-4F40-A02F-74913F14E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7EBEE-CC74-43FF-96F4-4119D4357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5FD4A-31F1-4179-9A88-75E6F473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785A6-67AF-4AE5-8624-B0B4014F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BF334-D8B3-4201-A7A7-23A18E03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5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7BBB14-5D59-4FA7-BCC6-F96B225F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57012-C710-4FE0-A42B-CAB77EC7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FC987-4DC2-432C-BD25-51F08B941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44898-1D07-48E2-8515-DC61590B663D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2FE47-DB3E-4190-A530-3B6ED4A0D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7EB4A-5549-4A97-9D81-BA9D3E9D3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0ECD5-2976-4CEF-88F9-0EA9752C4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5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D9B-F25A-4C11-8966-03506221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356" y="2021052"/>
            <a:ext cx="6039862" cy="823747"/>
          </a:xfrm>
        </p:spPr>
        <p:txBody>
          <a:bodyPr/>
          <a:lstStyle/>
          <a:p>
            <a:r>
              <a:rPr lang="en-US" dirty="0"/>
              <a:t>National Dam Safety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94944-933A-4241-BFD4-C69D11555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356" y="3308465"/>
            <a:ext cx="4421651" cy="97720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Tips, Tricks, and Tools to </a:t>
            </a:r>
            <a:br>
              <a:rPr lang="en-US" sz="3200" dirty="0"/>
            </a:br>
            <a:r>
              <a:rPr lang="en-US" sz="3200" dirty="0"/>
              <a:t>Communicate Dam Risk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ED132-5769-4DA1-8D11-AFB92A2330CD}"/>
              </a:ext>
            </a:extLst>
          </p:cNvPr>
          <p:cNvSpPr txBox="1"/>
          <p:nvPr/>
        </p:nvSpPr>
        <p:spPr>
          <a:xfrm>
            <a:off x="416356" y="4749337"/>
            <a:ext cx="442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Preston Wilson</a:t>
            </a:r>
          </a:p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Civil Engineer, National Dam Safety Program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8CBC1-27C4-4683-9C97-0FB0FBE4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6356" y="5683863"/>
            <a:ext cx="2743200" cy="365125"/>
          </a:xfrm>
        </p:spPr>
        <p:txBody>
          <a:bodyPr/>
          <a:lstStyle/>
          <a:p>
            <a:fld id="{CA08ED03-751F-41D7-A7D4-D6FAF633BF16}" type="datetime1">
              <a:rPr lang="en-US" sz="1600" smtClean="0"/>
              <a:t>2/20/2019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560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43B6-163A-4A06-AC2B-D27FD8BB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051"/>
            <a:ext cx="10515600" cy="4314911"/>
          </a:xfrm>
        </p:spPr>
        <p:txBody>
          <a:bodyPr>
            <a:normAutofit/>
          </a:bodyPr>
          <a:lstStyle/>
          <a:p>
            <a:r>
              <a:rPr lang="en-US" sz="3600" dirty="0"/>
              <a:t>Science-based discipline</a:t>
            </a:r>
          </a:p>
          <a:p>
            <a:r>
              <a:rPr lang="en-US" sz="3600" dirty="0"/>
              <a:t>Dam Safety application to:</a:t>
            </a:r>
          </a:p>
          <a:p>
            <a:pPr lvl="1"/>
            <a:r>
              <a:rPr lang="en-US" sz="3200" dirty="0"/>
              <a:t>Increase knowledge and understanding</a:t>
            </a:r>
          </a:p>
          <a:p>
            <a:pPr lvl="1"/>
            <a:r>
              <a:rPr lang="en-US" sz="3200" dirty="0"/>
              <a:t>Increase trust and credibility </a:t>
            </a:r>
          </a:p>
          <a:p>
            <a:pPr lvl="1"/>
            <a:r>
              <a:rPr lang="en-US" sz="3200" dirty="0"/>
              <a:t>Create informed and appropriate beliefs, decisions, and behaviors</a:t>
            </a:r>
          </a:p>
          <a:p>
            <a:r>
              <a:rPr lang="en-US" sz="3600" dirty="0"/>
              <a:t>Avoid communication regret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8BCF7-925C-4261-8A66-2E5D61C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82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Map</a:t>
            </a:r>
          </a:p>
        </p:txBody>
      </p:sp>
      <p:pic>
        <p:nvPicPr>
          <p:cNvPr id="7" name="Picture 6" descr="Headline, Key point #1, 2 and 3, then supporting points.">
            <a:extLst>
              <a:ext uri="{FF2B5EF4-FFF2-40B4-BE49-F238E27FC236}">
                <a16:creationId xmlns:a16="http://schemas.microsoft.com/office/drawing/2014/main" id="{9C2B3F3C-9734-4FC3-8D6A-76100F4EE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2" t="17135" r="9273"/>
          <a:stretch/>
        </p:blipFill>
        <p:spPr>
          <a:xfrm>
            <a:off x="2161307" y="1628622"/>
            <a:ext cx="7863841" cy="439172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6814FB-0394-4653-BDE9-74E4F1550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5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of 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D1D515-0F0F-4587-A12C-4C27A5B8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175"/>
            <a:ext cx="9997741" cy="4364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High stress situations change the rules of communication.</a:t>
            </a:r>
            <a:br>
              <a:rPr lang="en-US" sz="3600" dirty="0"/>
            </a:br>
            <a:r>
              <a:rPr lang="en-US" sz="3600" dirty="0"/>
              <a:t>Key to success is: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/>
              <a:t>A</a:t>
            </a:r>
            <a:r>
              <a:rPr lang="en-US" sz="3600" dirty="0"/>
              <a:t>nticipation</a:t>
            </a:r>
          </a:p>
          <a:p>
            <a:r>
              <a:rPr lang="en-US" sz="3600" b="1" dirty="0"/>
              <a:t>P</a:t>
            </a:r>
            <a:r>
              <a:rPr lang="en-US" sz="3600" dirty="0"/>
              <a:t>reparation </a:t>
            </a:r>
          </a:p>
          <a:p>
            <a:r>
              <a:rPr lang="en-US" sz="3600" b="1" dirty="0"/>
              <a:t>P</a:t>
            </a:r>
            <a:r>
              <a:rPr lang="en-US" sz="3600" dirty="0"/>
              <a:t>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BC8DF-AC1F-4FBB-B34F-AAD0035D74C0}"/>
              </a:ext>
            </a:extLst>
          </p:cNvPr>
          <p:cNvSpPr txBox="1"/>
          <p:nvPr/>
        </p:nvSpPr>
        <p:spPr>
          <a:xfrm>
            <a:off x="5400191" y="3661756"/>
            <a:ext cx="614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Narrow" panose="020B0606020202030204" pitchFamily="34" charset="0"/>
              </a:rPr>
              <a:t>On average, ninety-five percent of questions and concerns for virtually any high stress scenario can be predicted.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62C5F-15F8-4EDA-AEFD-4B46CE3AC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Public-Focused Example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D1D515-0F0F-4587-A12C-4C27A5B8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6842760" cy="4364788"/>
          </a:xfrm>
        </p:spPr>
        <p:txBody>
          <a:bodyPr>
            <a:normAutofit/>
          </a:bodyPr>
          <a:lstStyle/>
          <a:p>
            <a:r>
              <a:rPr lang="en-US" dirty="0"/>
              <a:t>Rockport Mayor Pro </a:t>
            </a:r>
            <a:r>
              <a:rPr lang="en-US" dirty="0" err="1"/>
              <a:t>Tem</a:t>
            </a:r>
            <a:r>
              <a:rPr lang="en-US" dirty="0"/>
              <a:t> Patrick Rios had a somber message to anyone planning on staying.</a:t>
            </a:r>
          </a:p>
          <a:p>
            <a:r>
              <a:rPr lang="en-US" dirty="0"/>
              <a:t>"We're suggesting if people are going to stay here, mark their arm with a Sharpie pen with their name and Social Security number," he said.</a:t>
            </a:r>
          </a:p>
          <a:p>
            <a:r>
              <a:rPr lang="en-US" dirty="0"/>
              <a:t>"We hate to talk about things like that.</a:t>
            </a:r>
          </a:p>
          <a:p>
            <a:r>
              <a:rPr lang="en-US" dirty="0"/>
              <a:t>"It's not something we like to do but it's the reality. People don't listen."</a:t>
            </a:r>
          </a:p>
          <a:p>
            <a:endParaRPr lang="en-US" dirty="0"/>
          </a:p>
        </p:txBody>
      </p:sp>
      <p:pic>
        <p:nvPicPr>
          <p:cNvPr id="7" name="Picture 6" descr="News segment about Mayor Patrick Rios discussing Hurricane Harvey.">
            <a:extLst>
              <a:ext uri="{FF2B5EF4-FFF2-40B4-BE49-F238E27FC236}">
                <a16:creationId xmlns:a16="http://schemas.microsoft.com/office/drawing/2014/main" id="{03846C1B-C201-4901-A803-7F978A05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39" y="2022513"/>
            <a:ext cx="3855726" cy="29551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62C5F-15F8-4EDA-AEFD-4B46CE3AC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3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Communication Complexities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0DE8B-65AB-4C45-9A64-34B70948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Different things mean different things to different people. </a:t>
            </a:r>
          </a:p>
        </p:txBody>
      </p:sp>
      <p:pic>
        <p:nvPicPr>
          <p:cNvPr id="10" name="Picture 9" descr="In one head: Culture, misinformation, socioeconomics, physical appearance, news media, history, time. In the other: literacy, disinformation, political climate, generation, social media, perception, biases ">
            <a:extLst>
              <a:ext uri="{FF2B5EF4-FFF2-40B4-BE49-F238E27FC236}">
                <a16:creationId xmlns:a16="http://schemas.microsoft.com/office/drawing/2014/main" id="{21B0AD71-7883-4963-95AA-789F7EC1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35" r="5941" b="680"/>
          <a:stretch/>
        </p:blipFill>
        <p:spPr>
          <a:xfrm>
            <a:off x="1987505" y="2229060"/>
            <a:ext cx="8220524" cy="394790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62C5F-15F8-4EDA-AEFD-4B46CE3AC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4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78CA-6D2D-48A7-9102-089BA82DF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Customary beliefs, social forms, and material traits of a racial, religious, or social group; characteristic features of everyday existence shared by people in a place or time popular culture.</a:t>
            </a:r>
          </a:p>
          <a:p>
            <a:r>
              <a:rPr lang="en-US" dirty="0"/>
              <a:t>Shared attitudes, values, goals, and practices that characterizes an institution or organization a corporate culture focused on the bottom line. </a:t>
            </a:r>
          </a:p>
          <a:p>
            <a:r>
              <a:rPr lang="en-US" dirty="0"/>
              <a:t>The set of values or social practices associated with a societal characteristic.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186558-BF0C-45DB-8E55-EC109DED7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E0345F-06EB-47D0-AF18-4CC94849B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90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Socioeconomics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78CA-6D2D-48A7-9102-089BA82DF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23" y="2466926"/>
            <a:ext cx="3168535" cy="26241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Relating to, or involving a combination of social and economic factors.</a:t>
            </a:r>
          </a:p>
        </p:txBody>
      </p:sp>
      <p:pic>
        <p:nvPicPr>
          <p:cNvPr id="8" name="Picture 7" descr="Wealth to the left, Poverty to the right. ">
            <a:extLst>
              <a:ext uri="{FF2B5EF4-FFF2-40B4-BE49-F238E27FC236}">
                <a16:creationId xmlns:a16="http://schemas.microsoft.com/office/drawing/2014/main" id="{F4D1581E-7B01-4D74-92A7-F2AC34CD3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0" t="19632" r="27455" b="8184"/>
          <a:stretch/>
        </p:blipFill>
        <p:spPr>
          <a:xfrm>
            <a:off x="3807233" y="1962727"/>
            <a:ext cx="4481710" cy="36464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748511-F586-4D29-847E-591B72083351}"/>
              </a:ext>
            </a:extLst>
          </p:cNvPr>
          <p:cNvSpPr txBox="1">
            <a:spLocks/>
          </p:cNvSpPr>
          <p:nvPr/>
        </p:nvSpPr>
        <p:spPr>
          <a:xfrm>
            <a:off x="8438568" y="2464378"/>
            <a:ext cx="3330472" cy="262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Poverty level</a:t>
            </a:r>
          </a:p>
          <a:p>
            <a:r>
              <a:rPr lang="en-US" dirty="0"/>
              <a:t>Low income</a:t>
            </a:r>
          </a:p>
          <a:p>
            <a:r>
              <a:rPr lang="en-US" dirty="0"/>
              <a:t>Middle income</a:t>
            </a:r>
          </a:p>
          <a:p>
            <a:r>
              <a:rPr lang="en-US" dirty="0"/>
              <a:t>Upper middle income</a:t>
            </a:r>
          </a:p>
          <a:p>
            <a:r>
              <a:rPr lang="en-US" dirty="0"/>
              <a:t>High income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B435F9-374F-4A97-B2DD-B88259A3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6EA13-A3A0-4A57-B267-78886D7D5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5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D45AE3-9D26-4839-AC56-B952928D2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US" dirty="0"/>
              <a:t>Able to read and write; having knowledge or competence.</a:t>
            </a:r>
          </a:p>
        </p:txBody>
      </p:sp>
      <p:pic>
        <p:nvPicPr>
          <p:cNvPr id="12" name="Picture 11" descr="32 million adults in the U.S. can't read. That's 14% of the population.">
            <a:extLst>
              <a:ext uri="{FF2B5EF4-FFF2-40B4-BE49-F238E27FC236}">
                <a16:creationId xmlns:a16="http://schemas.microsoft.com/office/drawing/2014/main" id="{AEA9D9A3-9645-40E8-B23C-AF882BB41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80" r="51454"/>
          <a:stretch/>
        </p:blipFill>
        <p:spPr>
          <a:xfrm>
            <a:off x="304798" y="2316716"/>
            <a:ext cx="5469775" cy="379374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07085E5-BFC8-4CB7-B6BA-0EF8A92ADB46}"/>
              </a:ext>
            </a:extLst>
          </p:cNvPr>
          <p:cNvSpPr txBox="1">
            <a:spLocks/>
          </p:cNvSpPr>
          <p:nvPr/>
        </p:nvSpPr>
        <p:spPr>
          <a:xfrm>
            <a:off x="5774573" y="2612866"/>
            <a:ext cx="5929747" cy="277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Of the nearly 62 million foreign-language speakers, 44 percent (27.2 million) were born in the United States. Of those who speak a foreign language at home, 25.1 million (41 percent) told the Census Bureau that they speak English less than very well. </a:t>
            </a:r>
          </a:p>
        </p:txBody>
      </p:sp>
      <p:pic>
        <p:nvPicPr>
          <p:cNvPr id="13" name="Picture 12" descr="English as a Second Language">
            <a:extLst>
              <a:ext uri="{FF2B5EF4-FFF2-40B4-BE49-F238E27FC236}">
                <a16:creationId xmlns:a16="http://schemas.microsoft.com/office/drawing/2014/main" id="{1A0ADF22-E1F9-42A6-84C2-ABEC34277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91" t="85479" r="2727" b="-1413"/>
          <a:stretch/>
        </p:blipFill>
        <p:spPr>
          <a:xfrm>
            <a:off x="9581642" y="5167211"/>
            <a:ext cx="1845426" cy="71489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B435F9-374F-4A97-B2DD-B88259A3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6EA13-A3A0-4A57-B267-78886D7D5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8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A071-4E2C-4826-9DAB-F40D29A00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983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group of people born and living during the same time; the people in a family born and living during the same time; the average length of time between the birth of parents and the birth of their children. </a:t>
            </a:r>
          </a:p>
        </p:txBody>
      </p:sp>
      <p:pic>
        <p:nvPicPr>
          <p:cNvPr id="11" name="Picture 10" descr="Generations: Builders: Aged 71+, Baby Boomers, Aged 52-70, Generation X, Aged 37-51, Generation Y Aged 22-36, Generation Z Aged 7-21, Generation Alpha Aged Under 7">
            <a:extLst>
              <a:ext uri="{FF2B5EF4-FFF2-40B4-BE49-F238E27FC236}">
                <a16:creationId xmlns:a16="http://schemas.microsoft.com/office/drawing/2014/main" id="{3E4B4A36-8230-42AE-A57A-A0600B018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5" t="23842"/>
          <a:stretch/>
        </p:blipFill>
        <p:spPr>
          <a:xfrm>
            <a:off x="5612317" y="1707360"/>
            <a:ext cx="6319968" cy="37575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B435F9-374F-4A97-B2DD-B88259A3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6EA13-A3A0-4A57-B267-78886D7D5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2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Addressing Communicating Complexities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A071-4E2C-4826-9DAB-F40D29A00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61556"/>
            <a:ext cx="10899370" cy="4115406"/>
          </a:xfrm>
        </p:spPr>
        <p:txBody>
          <a:bodyPr/>
          <a:lstStyle/>
          <a:p>
            <a:r>
              <a:rPr lang="en-US" dirty="0"/>
              <a:t>Look at the BIG picture.</a:t>
            </a:r>
          </a:p>
          <a:p>
            <a:r>
              <a:rPr lang="en-US" dirty="0"/>
              <a:t>Have a current crisis communication plan. </a:t>
            </a:r>
          </a:p>
          <a:p>
            <a:r>
              <a:rPr lang="en-US" dirty="0"/>
              <a:t>Change hats.</a:t>
            </a:r>
          </a:p>
          <a:p>
            <a:r>
              <a:rPr lang="en-US" dirty="0"/>
              <a:t>Welcome/Insist on different viewpoints. </a:t>
            </a:r>
          </a:p>
          <a:p>
            <a:r>
              <a:rPr lang="en-US" b="1" dirty="0"/>
              <a:t>A</a:t>
            </a:r>
            <a:r>
              <a:rPr lang="en-US" dirty="0"/>
              <a:t>nticipate, </a:t>
            </a:r>
            <a:r>
              <a:rPr lang="en-US" b="1" dirty="0"/>
              <a:t>P</a:t>
            </a:r>
            <a:r>
              <a:rPr lang="en-US" dirty="0"/>
              <a:t>repare, </a:t>
            </a:r>
            <a:r>
              <a:rPr lang="en-US" b="1" dirty="0"/>
              <a:t>P</a:t>
            </a:r>
            <a:r>
              <a:rPr lang="en-US" dirty="0"/>
              <a:t>ractice.</a:t>
            </a:r>
          </a:p>
          <a:p>
            <a:r>
              <a:rPr lang="en-US" dirty="0"/>
              <a:t>Speak early, speak often – </a:t>
            </a:r>
            <a:r>
              <a:rPr lang="en-US" b="1" dirty="0"/>
              <a:t>C</a:t>
            </a:r>
            <a:r>
              <a:rPr lang="en-US" dirty="0"/>
              <a:t>ompassion, </a:t>
            </a:r>
            <a:r>
              <a:rPr lang="en-US" b="1" dirty="0"/>
              <a:t>C</a:t>
            </a:r>
            <a:r>
              <a:rPr lang="en-US" dirty="0"/>
              <a:t>onviction, </a:t>
            </a:r>
            <a:r>
              <a:rPr lang="en-US" b="1" dirty="0"/>
              <a:t>O</a:t>
            </a:r>
            <a:r>
              <a:rPr lang="en-US" dirty="0"/>
              <a:t>ptimism. </a:t>
            </a:r>
          </a:p>
          <a:p>
            <a:r>
              <a:rPr lang="en-US" dirty="0"/>
              <a:t>Consistently </a:t>
            </a:r>
            <a:r>
              <a:rPr lang="en-US" b="1" dirty="0"/>
              <a:t>L</a:t>
            </a:r>
            <a:r>
              <a:rPr lang="en-US" dirty="0"/>
              <a:t>isten, </a:t>
            </a:r>
            <a:r>
              <a:rPr lang="en-US" b="1" dirty="0"/>
              <a:t>R</a:t>
            </a:r>
            <a:r>
              <a:rPr lang="en-US" dirty="0"/>
              <a:t>e-evaluate, </a:t>
            </a:r>
            <a:r>
              <a:rPr lang="en-US" b="1" dirty="0"/>
              <a:t>A</a:t>
            </a:r>
            <a:r>
              <a:rPr lang="en-US" dirty="0"/>
              <a:t>djust.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B435F9-374F-4A97-B2DD-B88259A3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6EA13-A3A0-4A57-B267-78886D7D5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7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6EB1D-540E-41E0-BFEB-0DFBEAF3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First Impressions</a:t>
            </a:r>
          </a:p>
        </p:txBody>
      </p:sp>
      <p:graphicFrame>
        <p:nvGraphicFramePr>
          <p:cNvPr id="8" name="Content Placeholder 3" descr="7 Seconds + 2 Minutes = 7 Years">
            <a:extLst>
              <a:ext uri="{FF2B5EF4-FFF2-40B4-BE49-F238E27FC236}">
                <a16:creationId xmlns:a16="http://schemas.microsoft.com/office/drawing/2014/main" id="{C21F57B7-7B2F-4AA0-BBFE-94B3C2D5C2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42948"/>
              </p:ext>
            </p:extLst>
          </p:nvPr>
        </p:nvGraphicFramePr>
        <p:xfrm>
          <a:off x="1975184" y="896938"/>
          <a:ext cx="8229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EC1C16A5-2400-4E6A-BCF1-9094450CE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509" y="4005263"/>
            <a:ext cx="15652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ea typeface="ＭＳ Ｐゴシック" panose="020B0600070205080204" pitchFamily="34" charset="-128"/>
              </a:rPr>
              <a:t>University of Michigan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47969F3-CD86-498D-A40D-0588CAC72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16" y="4552950"/>
            <a:ext cx="259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11</a:t>
            </a:r>
            <a:r>
              <a:rPr lang="en-US" altLang="en-US" sz="4400" dirty="0">
                <a:ea typeface="ＭＳ Ｐゴシック" panose="020B0600070205080204" pitchFamily="34" charset="-128"/>
              </a:rPr>
              <a:t> in </a:t>
            </a:r>
            <a:r>
              <a:rPr lang="en-US" altLang="en-US" sz="8000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7D1BC-63BC-4D34-95CC-19F8BF7AF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391" y="5013325"/>
            <a:ext cx="6432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NYU researchers found that we make 11 major decisions about a person within the first 7 seconds of meeting them…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44F220-351A-4298-99AC-02C69D280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65659" y="4292600"/>
            <a:ext cx="8305800" cy="0"/>
          </a:xfrm>
          <a:prstGeom prst="line">
            <a:avLst/>
          </a:prstGeom>
          <a:noFill/>
          <a:ln w="25400">
            <a:solidFill>
              <a:srgbClr val="6D723A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4B599C-F4FF-4A69-A6DA-B6D18164F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7FD992-9EAB-4D3B-B4DB-A012848AD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D46-2D38-466E-8256-F5E401EB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509"/>
            <a:ext cx="10515600" cy="1358179"/>
          </a:xfrm>
        </p:spPr>
        <p:txBody>
          <a:bodyPr/>
          <a:lstStyle/>
          <a:p>
            <a:r>
              <a:rPr lang="en-US" dirty="0"/>
              <a:t>Connecting with Your Audience</a:t>
            </a:r>
          </a:p>
        </p:txBody>
      </p:sp>
      <p:pic>
        <p:nvPicPr>
          <p:cNvPr id="8" name="Content Placeholder 7" descr="Technical Expert: context, supporting evidence, results/conclusions. General Audience: Bottom line, so what?, supporting details.">
            <a:extLst>
              <a:ext uri="{FF2B5EF4-FFF2-40B4-BE49-F238E27FC236}">
                <a16:creationId xmlns:a16="http://schemas.microsoft.com/office/drawing/2014/main" id="{CACB23E2-8E89-48F4-B950-80AF97A6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598" y="1690688"/>
            <a:ext cx="9154803" cy="4172532"/>
          </a:xfrm>
          <a:prstGeom prst="rect">
            <a:avLst/>
          </a:prstGeom>
        </p:spPr>
      </p:pic>
      <p:pic>
        <p:nvPicPr>
          <p:cNvPr id="9" name="Picture 8" descr="Source: The American Association for the Advancement of Science. ">
            <a:extLst>
              <a:ext uri="{FF2B5EF4-FFF2-40B4-BE49-F238E27FC236}">
                <a16:creationId xmlns:a16="http://schemas.microsoft.com/office/drawing/2014/main" id="{61E7CEBF-1576-450C-A503-5102E164F7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219" y="5167312"/>
            <a:ext cx="8381585" cy="95571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B435F9-374F-4A97-B2DD-B88259A3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6EA13-A3A0-4A57-B267-78886D7D5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92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1423-3A40-4B1A-8605-500A4E62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22"/>
            <a:ext cx="10515600" cy="1325563"/>
          </a:xfrm>
        </p:spPr>
        <p:txBody>
          <a:bodyPr/>
          <a:lstStyle/>
          <a:p>
            <a:r>
              <a:rPr lang="en-US" dirty="0"/>
              <a:t>Making the Complex Simple</a:t>
            </a:r>
          </a:p>
        </p:txBody>
      </p:sp>
      <p:pic>
        <p:nvPicPr>
          <p:cNvPr id="4" name="Picture 3" descr="Presentation Tools: Never Leave Home without them. Numbers, stories, analogy. ">
            <a:extLst>
              <a:ext uri="{FF2B5EF4-FFF2-40B4-BE49-F238E27FC236}">
                <a16:creationId xmlns:a16="http://schemas.microsoft.com/office/drawing/2014/main" id="{4FE3F1E4-F7A6-4360-B5A2-ED7057E14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" b="5650"/>
          <a:stretch/>
        </p:blipFill>
        <p:spPr>
          <a:xfrm>
            <a:off x="1291959" y="1313412"/>
            <a:ext cx="9608082" cy="4818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5EC8-2A4F-4A87-BF52-351C1628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9477F-DAC0-4EE6-AD48-1BA6AA5C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70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1423-3A40-4B1A-8605-500A4E62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E54F-2239-489B-8D38-0F9CC5DA6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creating messages, a visual should be created to support each message.</a:t>
            </a:r>
          </a:p>
          <a:p>
            <a:r>
              <a:rPr lang="en-US" dirty="0"/>
              <a:t>Graphics</a:t>
            </a:r>
          </a:p>
          <a:p>
            <a:r>
              <a:rPr lang="en-US" dirty="0"/>
              <a:t>Analogies</a:t>
            </a:r>
          </a:p>
          <a:p>
            <a:r>
              <a:rPr lang="en-US" dirty="0"/>
              <a:t>Story telling</a:t>
            </a:r>
          </a:p>
        </p:txBody>
      </p:sp>
      <p:pic>
        <p:nvPicPr>
          <p:cNvPr id="7" name="Picture 6" descr="90% of the information is visual, your brain processes visual information 60x faster than text. ">
            <a:extLst>
              <a:ext uri="{FF2B5EF4-FFF2-40B4-BE49-F238E27FC236}">
                <a16:creationId xmlns:a16="http://schemas.microsoft.com/office/drawing/2014/main" id="{737FE370-6B38-452B-94F3-E65327D74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09" t="33355" r="3819"/>
          <a:stretch/>
        </p:blipFill>
        <p:spPr>
          <a:xfrm>
            <a:off x="5384657" y="2411167"/>
            <a:ext cx="5969143" cy="35573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5EC8-2A4F-4A87-BF52-351C1628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9477F-DAC0-4EE6-AD48-1BA6AA5C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39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1423-3A40-4B1A-8605-500A4E62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E54F-2239-489B-8D38-0F9CC5DA6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Resilience = Prevention</a:t>
            </a:r>
          </a:p>
          <a:p>
            <a:pPr lvl="1"/>
            <a:r>
              <a:rPr lang="en-US" dirty="0"/>
              <a:t>If you are at risk for heart disease…</a:t>
            </a:r>
          </a:p>
          <a:p>
            <a:pPr lvl="1"/>
            <a:endParaRPr lang="en-US" dirty="0"/>
          </a:p>
          <a:p>
            <a:r>
              <a:rPr lang="en-US" dirty="0"/>
              <a:t>Mandatory Flood Insurance Purchase = Car Insurance</a:t>
            </a:r>
          </a:p>
          <a:p>
            <a:pPr lvl="1"/>
            <a:r>
              <a:rPr lang="en-US" dirty="0"/>
              <a:t>You wouldn’t drive across the state without auto insurance.</a:t>
            </a:r>
          </a:p>
          <a:p>
            <a:pPr lvl="1"/>
            <a:endParaRPr lang="en-US" dirty="0"/>
          </a:p>
          <a:p>
            <a:r>
              <a:rPr lang="en-US" dirty="0"/>
              <a:t>Mitigation Planning = Retirement Planning</a:t>
            </a:r>
          </a:p>
          <a:p>
            <a:pPr lvl="1"/>
            <a:r>
              <a:rPr lang="en-US" dirty="0"/>
              <a:t>If you want to retire by 65, you build a plan.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5EC8-2A4F-4A87-BF52-351C1628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9477F-DAC0-4EE6-AD48-1BA6AA5C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17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1423-3A40-4B1A-8605-500A4E62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Turn: Analogies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CAEEEE-E6DC-4B48-8FBA-F9EC9BF7BB48}"/>
              </a:ext>
            </a:extLst>
          </p:cNvPr>
          <p:cNvSpPr txBox="1">
            <a:spLocks/>
          </p:cNvSpPr>
          <p:nvPr/>
        </p:nvSpPr>
        <p:spPr>
          <a:xfrm>
            <a:off x="814812" y="1600199"/>
            <a:ext cx="10612256" cy="4401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>
                <a:latin typeface="Arial Narrow" panose="020B0606020202030204" pitchFamily="34" charset="0"/>
              </a:rPr>
              <a:t>An Emergency Action Plan is like _______________________.</a:t>
            </a: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>
                <a:latin typeface="Arial Narrow" panose="020B0606020202030204" pitchFamily="34" charset="0"/>
              </a:rPr>
              <a:t>A Spillway is similar to a ________________________ because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Arial Narrow" panose="020B0606020202030204" pitchFamily="34" charset="0"/>
              </a:rPr>
              <a:t>_______________________________________.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5EC8-2A4F-4A87-BF52-351C1628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9477F-DAC0-4EE6-AD48-1BA6AA5C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2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Flooded Field</a:t>
            </a:r>
          </a:p>
        </p:txBody>
      </p:sp>
      <p:pic>
        <p:nvPicPr>
          <p:cNvPr id="4" name="Picture 3" descr="Flooded football stadium/field.">
            <a:extLst>
              <a:ext uri="{FF2B5EF4-FFF2-40B4-BE49-F238E27FC236}">
                <a16:creationId xmlns:a16="http://schemas.microsoft.com/office/drawing/2014/main" id="{F1158822-E329-4E78-87E5-BA62A5A30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6" b="18182"/>
          <a:stretch/>
        </p:blipFill>
        <p:spPr>
          <a:xfrm>
            <a:off x="0" y="0"/>
            <a:ext cx="12192000" cy="61769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72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Acre-Foot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DB05-D235-4AF4-B1F8-CC0B916A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347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325,851 </a:t>
            </a:r>
            <a:br>
              <a:rPr lang="en-US" sz="4000" b="1" dirty="0"/>
            </a:br>
            <a:r>
              <a:rPr lang="en-US" sz="4000" dirty="0"/>
              <a:t>U.S. Gallons</a:t>
            </a:r>
          </a:p>
        </p:txBody>
      </p:sp>
      <p:pic>
        <p:nvPicPr>
          <p:cNvPr id="7" name="Picture 6" descr="Racing Pool. ">
            <a:extLst>
              <a:ext uri="{FF2B5EF4-FFF2-40B4-BE49-F238E27FC236}">
                <a16:creationId xmlns:a16="http://schemas.microsoft.com/office/drawing/2014/main" id="{CD8D995C-7920-40BA-9A80-BF705E3D4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60" y="365125"/>
            <a:ext cx="7582054" cy="56865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8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100 Year Flood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DB05-D235-4AF4-B1F8-CC0B916A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291"/>
            <a:ext cx="6909262" cy="4351338"/>
          </a:xfrm>
        </p:spPr>
        <p:txBody>
          <a:bodyPr>
            <a:normAutofit/>
          </a:bodyPr>
          <a:lstStyle/>
          <a:p>
            <a:r>
              <a:rPr lang="en-US" sz="3200" i="1" dirty="0"/>
              <a:t>It’s hard to conceptualize what a 1% probability actually looks like. </a:t>
            </a:r>
          </a:p>
          <a:p>
            <a:r>
              <a:rPr lang="en-US" sz="3200" i="1" dirty="0"/>
              <a:t>Imagine a bag full of 100 marbles. </a:t>
            </a:r>
          </a:p>
          <a:p>
            <a:r>
              <a:rPr lang="en-US" sz="3200" i="1" dirty="0"/>
              <a:t>Ninety-nine of the marbles are green and one marble is blue. </a:t>
            </a:r>
          </a:p>
          <a:p>
            <a:r>
              <a:rPr lang="en-US" sz="3200" i="1" dirty="0"/>
              <a:t>When you reach into the bag there is a 1% chance of you pulling out the blue marble.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CBB5D-C6A6-4C1C-A5F1-234FD08D2E3C}"/>
              </a:ext>
            </a:extLst>
          </p:cNvPr>
          <p:cNvSpPr/>
          <p:nvPr/>
        </p:nvSpPr>
        <p:spPr>
          <a:xfrm>
            <a:off x="838200" y="5722520"/>
            <a:ext cx="3386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5A5B5D"/>
                </a:solidFill>
                <a:latin typeface="Arial"/>
              </a:rPr>
              <a:t>Source:  </a:t>
            </a:r>
            <a:r>
              <a:rPr lang="en-US" sz="1000" dirty="0">
                <a:solidFill>
                  <a:srgbClr val="5A5B5D"/>
                </a:solidFill>
                <a:latin typeface="Arial"/>
              </a:rPr>
              <a:t>http://1mississippi.org/the-100-year-flood/</a:t>
            </a:r>
          </a:p>
        </p:txBody>
      </p:sp>
      <p:pic>
        <p:nvPicPr>
          <p:cNvPr id="8" name="Picture 7" descr="Bag full of marbles. one blue one is inside, surrounded by green, and there is one blue marble outside the bag.">
            <a:extLst>
              <a:ext uri="{FF2B5EF4-FFF2-40B4-BE49-F238E27FC236}">
                <a16:creationId xmlns:a16="http://schemas.microsoft.com/office/drawing/2014/main" id="{CED7BDAE-BE6E-432F-BE1C-1196D9E26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39"/>
          <a:stretch/>
        </p:blipFill>
        <p:spPr>
          <a:xfrm>
            <a:off x="7747461" y="815974"/>
            <a:ext cx="4028905" cy="52451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34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Lasting Impression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B6F2FC-D394-4CCF-B3D4-F1E6FDBF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361"/>
            <a:ext cx="10915996" cy="37272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Audiences retain only a limited amount of information after hearing a presentation. </a:t>
            </a:r>
          </a:p>
        </p:txBody>
      </p:sp>
      <p:pic>
        <p:nvPicPr>
          <p:cNvPr id="10" name="Picture 9" descr="50% Following Presentation, 1 Day 25%, 1 Week 10%">
            <a:extLst>
              <a:ext uri="{FF2B5EF4-FFF2-40B4-BE49-F238E27FC236}">
                <a16:creationId xmlns:a16="http://schemas.microsoft.com/office/drawing/2014/main" id="{310F062B-6BF7-4388-8249-AB00E074C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12"/>
          <a:stretch/>
        </p:blipFill>
        <p:spPr>
          <a:xfrm>
            <a:off x="1424246" y="2074333"/>
            <a:ext cx="9766687" cy="37272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A9E66-AB7A-4A7D-9964-A356B4774DDC}"/>
              </a:ext>
            </a:extLst>
          </p:cNvPr>
          <p:cNvSpPr/>
          <p:nvPr/>
        </p:nvSpPr>
        <p:spPr>
          <a:xfrm>
            <a:off x="838200" y="5845997"/>
            <a:ext cx="105888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5A5B5D"/>
                </a:solidFill>
                <a:latin typeface="Arial"/>
              </a:rPr>
              <a:t>Source: Perceptive Listening, Florence I. Wolff and Nadine C. </a:t>
            </a:r>
            <a:r>
              <a:rPr lang="en-US" sz="1000" i="1" dirty="0" err="1">
                <a:solidFill>
                  <a:srgbClr val="5A5B5D"/>
                </a:solidFill>
                <a:latin typeface="Arial"/>
              </a:rPr>
              <a:t>Marsnick</a:t>
            </a:r>
            <a:endParaRPr lang="en-US" sz="1000" dirty="0">
              <a:solidFill>
                <a:srgbClr val="5A5B5D"/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97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5" y="232121"/>
            <a:ext cx="10672157" cy="1325563"/>
          </a:xfrm>
        </p:spPr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8" name="Picture 7" descr="7 Dead, 300 to 400 million gallons discharged, peak flow 27,200 CFS. Ka Loko Dam Breach Dam Breach Victims: Aurora, Rowan, and Alan Fehring, Christina McNees, Daniel Arroyo, Timothy  Noonan, Wayne Rothstein. ">
            <a:extLst>
              <a:ext uri="{FF2B5EF4-FFF2-40B4-BE49-F238E27FC236}">
                <a16:creationId xmlns:a16="http://schemas.microsoft.com/office/drawing/2014/main" id="{ADF03B68-CE06-4158-8762-83E2F63BA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84"/>
          <a:stretch/>
        </p:blipFill>
        <p:spPr>
          <a:xfrm>
            <a:off x="2285626" y="1396536"/>
            <a:ext cx="8005531" cy="468837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8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6EB1D-540E-41E0-BFEB-0DFBEAF3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7" y="434706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US" dirty="0"/>
              <a:t>Key Community Stakeholders</a:t>
            </a:r>
          </a:p>
        </p:txBody>
      </p:sp>
      <p:graphicFrame>
        <p:nvGraphicFramePr>
          <p:cNvPr id="50" name="Diagram 49" descr="Elected Officials &gt; Dam Owners/operator &gt; First responders &gt; Emergency managers &gt; General Public/Homeowners &gt; Media">
            <a:extLst>
              <a:ext uri="{FF2B5EF4-FFF2-40B4-BE49-F238E27FC236}">
                <a16:creationId xmlns:a16="http://schemas.microsoft.com/office/drawing/2014/main" id="{8E1BC2BC-4334-49B9-BA51-0E124C2F1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679534"/>
              </p:ext>
            </p:extLst>
          </p:nvPr>
        </p:nvGraphicFramePr>
        <p:xfrm>
          <a:off x="2330065" y="1223181"/>
          <a:ext cx="7531869" cy="485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4B599C-F4FF-4A69-A6DA-B6D18164F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7FD992-9EAB-4D3B-B4DB-A012848AD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3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5" y="232121"/>
            <a:ext cx="10672157" cy="1325563"/>
          </a:xfrm>
        </p:spPr>
        <p:txBody>
          <a:bodyPr/>
          <a:lstStyle/>
          <a:p>
            <a:r>
              <a:rPr lang="en-US" dirty="0"/>
              <a:t>Emotion Drives Stronger Results</a:t>
            </a:r>
          </a:p>
        </p:txBody>
      </p:sp>
      <p:pic>
        <p:nvPicPr>
          <p:cNvPr id="9" name="Picture 3" descr="Emotional and Rational.">
            <a:extLst>
              <a:ext uri="{FF2B5EF4-FFF2-40B4-BE49-F238E27FC236}">
                <a16:creationId xmlns:a16="http://schemas.microsoft.com/office/drawing/2014/main" id="{11147F80-A7F4-4786-9320-F412CB1EB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180" t="4939" r="4220" b="5788"/>
          <a:stretch/>
        </p:blipFill>
        <p:spPr bwMode="auto">
          <a:xfrm>
            <a:off x="3075089" y="1511883"/>
            <a:ext cx="6041822" cy="3834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3F4BD5-C484-42C6-B56E-7EF6B96F3B0D}"/>
              </a:ext>
            </a:extLst>
          </p:cNvPr>
          <p:cNvSpPr txBox="1">
            <a:spLocks/>
          </p:cNvSpPr>
          <p:nvPr/>
        </p:nvSpPr>
        <p:spPr>
          <a:xfrm>
            <a:off x="2903603" y="5498968"/>
            <a:ext cx="6384794" cy="7310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z="1600" dirty="0">
                <a:latin typeface="Arial Narrow" panose="020B0606020202030204" pitchFamily="34" charset="0"/>
              </a:rPr>
              <a:t>Source: IPA / Datamine analysis of 880 winners of Advertising Effectiveness Awards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6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5" y="232121"/>
            <a:ext cx="10672157" cy="1325563"/>
          </a:xfrm>
        </p:spPr>
        <p:txBody>
          <a:bodyPr/>
          <a:lstStyle/>
          <a:p>
            <a:r>
              <a:rPr lang="en-US" dirty="0"/>
              <a:t>Great Messages Are…</a:t>
            </a:r>
          </a:p>
        </p:txBody>
      </p:sp>
      <p:pic>
        <p:nvPicPr>
          <p:cNvPr id="8" name="Picture 7" descr="Success: Simple, Unexpected, Concrete, credible, Emotional, Story-formed, Structured">
            <a:extLst>
              <a:ext uri="{FF2B5EF4-FFF2-40B4-BE49-F238E27FC236}">
                <a16:creationId xmlns:a16="http://schemas.microsoft.com/office/drawing/2014/main" id="{D7265204-8191-48E9-960B-DFA7F776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7"/>
          <a:stretch/>
        </p:blipFill>
        <p:spPr>
          <a:xfrm>
            <a:off x="-2202" y="1557684"/>
            <a:ext cx="12194202" cy="43533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67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62" y="0"/>
            <a:ext cx="10672157" cy="1325563"/>
          </a:xfrm>
        </p:spPr>
        <p:txBody>
          <a:bodyPr/>
          <a:lstStyle/>
          <a:p>
            <a:r>
              <a:rPr lang="en-US" dirty="0"/>
              <a:t>Telling a Powerful Story</a:t>
            </a:r>
          </a:p>
        </p:txBody>
      </p:sp>
      <p:pic>
        <p:nvPicPr>
          <p:cNvPr id="7" name="Picture 6" descr="Book is laying down open with a cartoon world projected out.">
            <a:extLst>
              <a:ext uri="{FF2B5EF4-FFF2-40B4-BE49-F238E27FC236}">
                <a16:creationId xmlns:a16="http://schemas.microsoft.com/office/drawing/2014/main" id="{86226A4B-83CD-4A92-86A1-581A275E2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55"/>
          <a:stretch/>
        </p:blipFill>
        <p:spPr>
          <a:xfrm>
            <a:off x="49878" y="1112584"/>
            <a:ext cx="12075622" cy="508736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32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62" y="0"/>
            <a:ext cx="10672157" cy="1325563"/>
          </a:xfrm>
        </p:spPr>
        <p:txBody>
          <a:bodyPr/>
          <a:lstStyle/>
          <a:p>
            <a:r>
              <a:rPr lang="en-US" dirty="0"/>
              <a:t>Presentation Facts</a:t>
            </a:r>
          </a:p>
        </p:txBody>
      </p:sp>
      <p:pic>
        <p:nvPicPr>
          <p:cNvPr id="8" name="Picture 7" descr="After a presentation 63% of attendees remember stories, only 5% remember statistics. ">
            <a:extLst>
              <a:ext uri="{FF2B5EF4-FFF2-40B4-BE49-F238E27FC236}">
                <a16:creationId xmlns:a16="http://schemas.microsoft.com/office/drawing/2014/main" id="{165D14F9-45F5-4462-A38F-2F803AE16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30" b="2546"/>
          <a:stretch/>
        </p:blipFill>
        <p:spPr>
          <a:xfrm>
            <a:off x="878283" y="1147157"/>
            <a:ext cx="10435434" cy="490451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9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3" y="289191"/>
            <a:ext cx="10672157" cy="1325563"/>
          </a:xfrm>
        </p:spPr>
        <p:txBody>
          <a:bodyPr/>
          <a:lstStyle/>
          <a:p>
            <a:r>
              <a:rPr lang="en-US" dirty="0"/>
              <a:t>Four Types of Stories</a:t>
            </a:r>
          </a:p>
        </p:txBody>
      </p:sp>
      <p:sp>
        <p:nvSpPr>
          <p:cNvPr id="7" name="Rectangle 6" descr="1 The Overcomer">
            <a:extLst>
              <a:ext uri="{FF2B5EF4-FFF2-40B4-BE49-F238E27FC236}">
                <a16:creationId xmlns:a16="http://schemas.microsoft.com/office/drawing/2014/main" id="{D0E776A9-3452-4E2D-884F-313A89A312CD}"/>
              </a:ext>
            </a:extLst>
          </p:cNvPr>
          <p:cNvSpPr/>
          <p:nvPr/>
        </p:nvSpPr>
        <p:spPr>
          <a:xfrm>
            <a:off x="1787472" y="1845426"/>
            <a:ext cx="2197293" cy="3643953"/>
          </a:xfrm>
          <a:prstGeom prst="rect">
            <a:avLst/>
          </a:prstGeom>
          <a:solidFill>
            <a:srgbClr val="007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1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The Overcomer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 descr="2 Rags to Riches">
            <a:extLst>
              <a:ext uri="{FF2B5EF4-FFF2-40B4-BE49-F238E27FC236}">
                <a16:creationId xmlns:a16="http://schemas.microsoft.com/office/drawing/2014/main" id="{AE8A83F4-1807-40FE-9C8E-AFD17AA7B138}"/>
              </a:ext>
            </a:extLst>
          </p:cNvPr>
          <p:cNvSpPr/>
          <p:nvPr/>
        </p:nvSpPr>
        <p:spPr>
          <a:xfrm>
            <a:off x="4066648" y="1845424"/>
            <a:ext cx="2197293" cy="3643953"/>
          </a:xfrm>
          <a:prstGeom prst="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  <a:br>
              <a:rPr lang="en-US" sz="6000" b="1" dirty="0"/>
            </a:br>
            <a:r>
              <a:rPr lang="en-US" sz="3200" dirty="0">
                <a:latin typeface="Arial Narrow" panose="020B0606020202030204" pitchFamily="34" charset="0"/>
              </a:rPr>
              <a:t>Rags to Riches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Rectangle 9" descr="3 David vs Goliath">
            <a:extLst>
              <a:ext uri="{FF2B5EF4-FFF2-40B4-BE49-F238E27FC236}">
                <a16:creationId xmlns:a16="http://schemas.microsoft.com/office/drawing/2014/main" id="{0E593D1D-D9B9-4CCB-9CA1-67DE7144F470}"/>
              </a:ext>
            </a:extLst>
          </p:cNvPr>
          <p:cNvSpPr/>
          <p:nvPr/>
        </p:nvSpPr>
        <p:spPr>
          <a:xfrm>
            <a:off x="6345824" y="1845425"/>
            <a:ext cx="2197293" cy="3643953"/>
          </a:xfrm>
          <a:prstGeom prst="rect">
            <a:avLst/>
          </a:prstGeom>
          <a:solidFill>
            <a:srgbClr val="598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  <a:br>
              <a:rPr lang="en-US" sz="6000" b="1" dirty="0"/>
            </a:br>
            <a:r>
              <a:rPr lang="en-US" sz="3200" dirty="0">
                <a:latin typeface="Arial Narrow" panose="020B0606020202030204" pitchFamily="34" charset="0"/>
              </a:rPr>
              <a:t>David vs. Goliath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Rectangle 10" descr="4 A Quest">
            <a:extLst>
              <a:ext uri="{FF2B5EF4-FFF2-40B4-BE49-F238E27FC236}">
                <a16:creationId xmlns:a16="http://schemas.microsoft.com/office/drawing/2014/main" id="{9EED76BB-AA42-47F4-9C68-EB3B75F7C50F}"/>
              </a:ext>
            </a:extLst>
          </p:cNvPr>
          <p:cNvSpPr/>
          <p:nvPr/>
        </p:nvSpPr>
        <p:spPr>
          <a:xfrm>
            <a:off x="8638648" y="1845425"/>
            <a:ext cx="2197293" cy="3643953"/>
          </a:xfrm>
          <a:prstGeom prst="rect">
            <a:avLst/>
          </a:prstGeom>
          <a:solidFill>
            <a:srgbClr val="002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  <a:br>
              <a:rPr lang="en-US" sz="6000" b="1" dirty="0"/>
            </a:br>
            <a:r>
              <a:rPr lang="en-US" sz="3200" dirty="0">
                <a:latin typeface="Arial Narrow" panose="020B0606020202030204" pitchFamily="34" charset="0"/>
              </a:rPr>
              <a:t>A Quest     </a:t>
            </a:r>
            <a:br>
              <a:rPr lang="en-US" sz="3200" dirty="0"/>
            </a:b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13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3" y="289191"/>
            <a:ext cx="10672157" cy="1325563"/>
          </a:xfrm>
        </p:spPr>
        <p:txBody>
          <a:bodyPr/>
          <a:lstStyle/>
          <a:p>
            <a:r>
              <a:rPr lang="en-US" dirty="0"/>
              <a:t>How to Tell GREAT Stories</a:t>
            </a:r>
          </a:p>
        </p:txBody>
      </p:sp>
      <p:graphicFrame>
        <p:nvGraphicFramePr>
          <p:cNvPr id="14" name="Diagram 13" descr="Concise, connect, pause, facial expressions, prepare. ">
            <a:extLst>
              <a:ext uri="{FF2B5EF4-FFF2-40B4-BE49-F238E27FC236}">
                <a16:creationId xmlns:a16="http://schemas.microsoft.com/office/drawing/2014/main" id="{01987CDC-5881-484B-A73E-D09B9EA42A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795437"/>
              </p:ext>
            </p:extLst>
          </p:nvPr>
        </p:nvGraphicFramePr>
        <p:xfrm>
          <a:off x="1456049" y="839930"/>
          <a:ext cx="9675456" cy="590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656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1186"/>
            <a:ext cx="12192000" cy="1880596"/>
          </a:xfrm>
        </p:spPr>
        <p:txBody>
          <a:bodyPr/>
          <a:lstStyle/>
          <a:p>
            <a:pPr algn="ctr"/>
            <a:r>
              <a:rPr lang="en-US" dirty="0"/>
              <a:t>Addressing Q&amp;A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83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3" y="289191"/>
            <a:ext cx="10672157" cy="1325563"/>
          </a:xfrm>
        </p:spPr>
        <p:txBody>
          <a:bodyPr/>
          <a:lstStyle/>
          <a:p>
            <a:r>
              <a:rPr lang="en-US" dirty="0"/>
              <a:t>Baiting – Addressing Easy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3AAC3-05C7-485E-8E5B-CCC61B5509D9}"/>
              </a:ext>
            </a:extLst>
          </p:cNvPr>
          <p:cNvSpPr txBox="1"/>
          <p:nvPr/>
        </p:nvSpPr>
        <p:spPr>
          <a:xfrm>
            <a:off x="4073057" y="2643505"/>
            <a:ext cx="4788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? = A +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DDBD4-ED21-4B09-AE80-C9DF1B39E076}"/>
              </a:ext>
            </a:extLst>
          </p:cNvPr>
          <p:cNvSpPr txBox="1"/>
          <p:nvPr/>
        </p:nvSpPr>
        <p:spPr>
          <a:xfrm>
            <a:off x="3800302" y="3641725"/>
            <a:ext cx="42672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Britannic Bold" panose="020B0903060703020204" pitchFamily="34" charset="0"/>
              </a:rPr>
              <a:t>Question = Answer + Message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8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9F6B-7315-45D2-A1FD-13D99CE1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Say When You Can’t Say Anything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2046-BDC6-4C5C-8B08-5892B98F0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“IDK Template”</a:t>
            </a:r>
          </a:p>
          <a:p>
            <a:pPr marL="0" indent="0">
              <a:buNone/>
            </a:pPr>
            <a:r>
              <a:rPr lang="en-US" dirty="0"/>
              <a:t>Alternatives:</a:t>
            </a:r>
          </a:p>
          <a:p>
            <a:r>
              <a:rPr lang="en-US" dirty="0"/>
              <a:t>I can’t answer that, but let me find someone who can.</a:t>
            </a:r>
          </a:p>
          <a:p>
            <a:r>
              <a:rPr lang="en-US" dirty="0"/>
              <a:t>I wish I could give you an answer, but…</a:t>
            </a:r>
          </a:p>
          <a:p>
            <a:r>
              <a:rPr lang="en-US" dirty="0"/>
              <a:t>What I can say is…</a:t>
            </a:r>
          </a:p>
          <a:p>
            <a:r>
              <a:rPr lang="en-US" dirty="0"/>
              <a:t>Follow up (with deadline).</a:t>
            </a:r>
          </a:p>
          <a:p>
            <a:r>
              <a:rPr lang="en-US" dirty="0"/>
              <a:t>Bridge to 1-3 things you </a:t>
            </a:r>
            <a:r>
              <a:rPr lang="en-US" b="1" dirty="0"/>
              <a:t>do</a:t>
            </a:r>
            <a:r>
              <a:rPr lang="en-US" dirty="0"/>
              <a:t> know.</a:t>
            </a:r>
          </a:p>
        </p:txBody>
      </p:sp>
      <p:pic>
        <p:nvPicPr>
          <p:cNvPr id="9" name="Picture 8" descr="No comment">
            <a:extLst>
              <a:ext uri="{FF2B5EF4-FFF2-40B4-BE49-F238E27FC236}">
                <a16:creationId xmlns:a16="http://schemas.microsoft.com/office/drawing/2014/main" id="{0F10F6A4-8CDF-43A9-9033-0813EDC43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23" t="18166" b="43888"/>
          <a:stretch/>
        </p:blipFill>
        <p:spPr>
          <a:xfrm>
            <a:off x="9313760" y="1469171"/>
            <a:ext cx="2248292" cy="2519000"/>
          </a:xfrm>
          <a:prstGeom prst="rect">
            <a:avLst/>
          </a:prstGeom>
        </p:spPr>
      </p:pic>
      <p:pic>
        <p:nvPicPr>
          <p:cNvPr id="10" name="Picture 9" descr="Bridge">
            <a:extLst>
              <a:ext uri="{FF2B5EF4-FFF2-40B4-BE49-F238E27FC236}">
                <a16:creationId xmlns:a16="http://schemas.microsoft.com/office/drawing/2014/main" id="{C9464E56-58AB-45F9-9D75-2A197F3A4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6" t="61585" r="3637"/>
          <a:stretch/>
        </p:blipFill>
        <p:spPr>
          <a:xfrm>
            <a:off x="7080408" y="3821921"/>
            <a:ext cx="3444131" cy="222010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B4DB-E9DF-4B02-86F4-C8C357E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120F-CF45-4B54-B671-69338F14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9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6EB1D-540E-41E0-BFEB-0DFBEAF3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97" y="334955"/>
            <a:ext cx="11565673" cy="68309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Our Audiences Want?</a:t>
            </a:r>
          </a:p>
        </p:txBody>
      </p:sp>
      <p:pic>
        <p:nvPicPr>
          <p:cNvPr id="8" name="Picture 7" descr="A dam">
            <a:extLst>
              <a:ext uri="{FF2B5EF4-FFF2-40B4-BE49-F238E27FC236}">
                <a16:creationId xmlns:a16="http://schemas.microsoft.com/office/drawing/2014/main" id="{AEE06275-B7B7-4E01-8B62-E2E23AE03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49" r="136" b="9809"/>
          <a:stretch/>
        </p:blipFill>
        <p:spPr>
          <a:xfrm>
            <a:off x="0" y="1101171"/>
            <a:ext cx="12192000" cy="508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4B599C-F4FF-4A69-A6DA-B6D18164F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7FD992-9EAB-4D3B-B4DB-A012848AD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5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6EB1D-540E-41E0-BFEB-0DFBEAF3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97" y="334955"/>
            <a:ext cx="11565673" cy="683090"/>
          </a:xfrm>
        </p:spPr>
        <p:txBody>
          <a:bodyPr>
            <a:normAutofit fontScale="90000"/>
          </a:bodyPr>
          <a:lstStyle/>
          <a:p>
            <a:r>
              <a:rPr lang="en-US" dirty="0"/>
              <a:t>Consider Your Audience</a:t>
            </a:r>
          </a:p>
        </p:txBody>
      </p:sp>
      <p:pic>
        <p:nvPicPr>
          <p:cNvPr id="9" name="Picture 8" descr="What is Culture? Environment, Behavior, The way we do things around here, values and attitudes, fundamental assumptions and beliefs. ">
            <a:extLst>
              <a:ext uri="{FF2B5EF4-FFF2-40B4-BE49-F238E27FC236}">
                <a16:creationId xmlns:a16="http://schemas.microsoft.com/office/drawing/2014/main" id="{F1AD67BA-F350-4322-A8ED-F89A02D07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60"/>
          <a:stretch/>
        </p:blipFill>
        <p:spPr>
          <a:xfrm>
            <a:off x="169600" y="1084545"/>
            <a:ext cx="11817512" cy="485355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4B599C-F4FF-4A69-A6DA-B6D18164F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7FD992-9EAB-4D3B-B4DB-A012848AD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3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8915-D00C-4848-B4A3-6153D4CD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Audiences Are Selfish</a:t>
            </a:r>
          </a:p>
        </p:txBody>
      </p:sp>
      <p:pic>
        <p:nvPicPr>
          <p:cNvPr id="5" name="Picture 5" descr="What's In It for Me?">
            <a:extLst>
              <a:ext uri="{FF2B5EF4-FFF2-40B4-BE49-F238E27FC236}">
                <a16:creationId xmlns:a16="http://schemas.microsoft.com/office/drawing/2014/main" id="{4EE49624-D037-495C-B7C4-80C35A57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52532">
            <a:off x="2254137" y="2473778"/>
            <a:ext cx="3150542" cy="31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o What?">
            <a:extLst>
              <a:ext uri="{FF2B5EF4-FFF2-40B4-BE49-F238E27FC236}">
                <a16:creationId xmlns:a16="http://schemas.microsoft.com/office/drawing/2014/main" id="{D261B14B-E36B-47FD-A85B-5B02DCA0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78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890">
            <a:off x="5987596" y="1790745"/>
            <a:ext cx="4368678" cy="3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90446-1E2E-4746-9F48-F61744D00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280ED04-8B1E-4F5F-A613-9C79B335C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0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Perceptions of Disaster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43B6-163A-4A06-AC2B-D27FD8BB3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People’s initial belief is “it is not happening to me.”</a:t>
            </a:r>
          </a:p>
          <a:p>
            <a:r>
              <a:rPr lang="en-US" dirty="0"/>
              <a:t>People’s initial reaction is typically one of denial.</a:t>
            </a:r>
          </a:p>
        </p:txBody>
      </p:sp>
      <p:pic>
        <p:nvPicPr>
          <p:cNvPr id="5" name="Picture 4" descr="Denial, and a person's hand shoved into a camera.">
            <a:extLst>
              <a:ext uri="{FF2B5EF4-FFF2-40B4-BE49-F238E27FC236}">
                <a16:creationId xmlns:a16="http://schemas.microsoft.com/office/drawing/2014/main" id="{4CE18C8E-132B-47D1-A108-117AFE23F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55"/>
          <a:stretch/>
        </p:blipFill>
        <p:spPr>
          <a:xfrm>
            <a:off x="1524000" y="3275214"/>
            <a:ext cx="9144000" cy="263405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8F55AB-3007-460B-A99A-5DE0FC55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8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67" y="341139"/>
            <a:ext cx="10515600" cy="1325563"/>
          </a:xfrm>
        </p:spPr>
        <p:txBody>
          <a:bodyPr/>
          <a:lstStyle/>
          <a:p>
            <a:r>
              <a:rPr lang="en-US" dirty="0"/>
              <a:t>Warning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43B6-163A-4A06-AC2B-D27FD8BB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67" y="1690688"/>
            <a:ext cx="6770175" cy="4351338"/>
          </a:xfrm>
        </p:spPr>
        <p:txBody>
          <a:bodyPr/>
          <a:lstStyle/>
          <a:p>
            <a:r>
              <a:rPr lang="en-US" b="1" dirty="0"/>
              <a:t>People do not automatically act on warnings.</a:t>
            </a:r>
          </a:p>
          <a:p>
            <a:r>
              <a:rPr lang="en-US" dirty="0"/>
              <a:t>The public does not panic of act immediately when they hear a warning.</a:t>
            </a:r>
          </a:p>
          <a:p>
            <a:r>
              <a:rPr lang="en-US" dirty="0"/>
              <a:t>Convincing the public that they are at risk and should take effective action in a timely manner is the challenge.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: A Guide to Public Alerts and Warnings for Dam and Levee Emergencies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Dennis S.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Mileti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and John H. Sorensen, 2015</a:t>
            </a:r>
          </a:p>
        </p:txBody>
      </p:sp>
      <p:pic>
        <p:nvPicPr>
          <p:cNvPr id="6" name="Picture 5" descr="State of Emergency in Effect Sign, Sirens, Emergency Message on TV, and someone using their car radio.">
            <a:extLst>
              <a:ext uri="{FF2B5EF4-FFF2-40B4-BE49-F238E27FC236}">
                <a16:creationId xmlns:a16="http://schemas.microsoft.com/office/drawing/2014/main" id="{6D129CA2-DBFB-4436-A7F8-C896F1F8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27" t="21586" b="4274"/>
          <a:stretch/>
        </p:blipFill>
        <p:spPr>
          <a:xfrm>
            <a:off x="7608375" y="1666702"/>
            <a:ext cx="3956858" cy="352459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119C25-5E46-49E4-A083-0F528B741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7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31A9-17BB-4E6B-95CC-7EB8B03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43B6-163A-4A06-AC2B-D27FD8BB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804" y="2430911"/>
            <a:ext cx="5431455" cy="3746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</a:t>
            </a:r>
            <a:r>
              <a:rPr lang="en-US" sz="3600" dirty="0"/>
              <a:t>ompassion</a:t>
            </a:r>
          </a:p>
          <a:p>
            <a:pPr marL="0" indent="0">
              <a:buNone/>
            </a:pPr>
            <a:r>
              <a:rPr lang="en-US" sz="3600" b="1" dirty="0"/>
              <a:t>C</a:t>
            </a:r>
            <a:r>
              <a:rPr lang="en-US" sz="3600" dirty="0"/>
              <a:t>onviction</a:t>
            </a:r>
          </a:p>
          <a:p>
            <a:pPr marL="0" indent="0">
              <a:buNone/>
            </a:pPr>
            <a:r>
              <a:rPr lang="en-US" sz="3600" b="1" dirty="0"/>
              <a:t>O</a:t>
            </a:r>
            <a:r>
              <a:rPr lang="en-US" sz="3600" dirty="0"/>
              <a:t>ptimism</a:t>
            </a:r>
          </a:p>
        </p:txBody>
      </p:sp>
      <p:pic>
        <p:nvPicPr>
          <p:cNvPr id="7" name="Picture 6" descr="Pie Graph: Empathy/Caring is 50%, the rest is split between competence/expertise, honesty/openness, and dedication/commitment.">
            <a:extLst>
              <a:ext uri="{FF2B5EF4-FFF2-40B4-BE49-F238E27FC236}">
                <a16:creationId xmlns:a16="http://schemas.microsoft.com/office/drawing/2014/main" id="{8BC967A0-3533-4342-B078-F333E2B58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2" t="15452"/>
          <a:stretch/>
        </p:blipFill>
        <p:spPr>
          <a:xfrm>
            <a:off x="5552901" y="1105349"/>
            <a:ext cx="5669280" cy="464730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7E99BE-9D92-4E91-B940-278E032F5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6219" y="6382828"/>
            <a:ext cx="8739722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National Dam Safety Program   |   Tips, Tricks, and Tools to Communicate Dam Risk </a:t>
            </a:r>
            <a:endParaRPr lang="en-US" sz="1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379E7-B5E8-4450-B341-96FEA9B5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068" y="6382827"/>
            <a:ext cx="581891" cy="365125"/>
          </a:xfrm>
        </p:spPr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fld id="{C850ECD5-2976-4CEF-88F9-0EA9752C411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5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2151</Words>
  <Application>Microsoft Office PowerPoint</Application>
  <PresentationFormat>Widescreen</PresentationFormat>
  <Paragraphs>281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Narrow</vt:lpstr>
      <vt:lpstr>Britannic Bold</vt:lpstr>
      <vt:lpstr>Calibri</vt:lpstr>
      <vt:lpstr>Calibri Light</vt:lpstr>
      <vt:lpstr>Times New Roman</vt:lpstr>
      <vt:lpstr>Office Theme</vt:lpstr>
      <vt:lpstr>National Dam Safety Program</vt:lpstr>
      <vt:lpstr>Power of First Impressions</vt:lpstr>
      <vt:lpstr>Key Community Stakeholders</vt:lpstr>
      <vt:lpstr>What Do Our Audiences Want?</vt:lpstr>
      <vt:lpstr>Consider Your Audience</vt:lpstr>
      <vt:lpstr>Audiences Are Selfish</vt:lpstr>
      <vt:lpstr>Community Perceptions of Disaster</vt:lpstr>
      <vt:lpstr>Warning Behavior</vt:lpstr>
      <vt:lpstr>Trust Determination</vt:lpstr>
      <vt:lpstr>Message Mapping</vt:lpstr>
      <vt:lpstr>Message Map</vt:lpstr>
      <vt:lpstr>Rule of 3</vt:lpstr>
      <vt:lpstr>Public-Focused Example</vt:lpstr>
      <vt:lpstr>Identifying Communication Complexities</vt:lpstr>
      <vt:lpstr>Culture</vt:lpstr>
      <vt:lpstr>Socioeconomics</vt:lpstr>
      <vt:lpstr>Literacy</vt:lpstr>
      <vt:lpstr>Generation</vt:lpstr>
      <vt:lpstr>Strategies for Addressing Communicating Complexities</vt:lpstr>
      <vt:lpstr>Connecting with Your Audience</vt:lpstr>
      <vt:lpstr>Making the Complex Simple</vt:lpstr>
      <vt:lpstr>Visual Communication</vt:lpstr>
      <vt:lpstr>Analogies</vt:lpstr>
      <vt:lpstr>Your Turn: Analogies</vt:lpstr>
      <vt:lpstr>Flooded Field</vt:lpstr>
      <vt:lpstr>Acre-Foot</vt:lpstr>
      <vt:lpstr>The 100 Year Flood</vt:lpstr>
      <vt:lpstr>Making a Lasting Impression</vt:lpstr>
      <vt:lpstr>Case Study</vt:lpstr>
      <vt:lpstr>Emotion Drives Stronger Results</vt:lpstr>
      <vt:lpstr>Great Messages Are…</vt:lpstr>
      <vt:lpstr>Telling a Powerful Story</vt:lpstr>
      <vt:lpstr>Presentation Facts</vt:lpstr>
      <vt:lpstr>Four Types of Stories</vt:lpstr>
      <vt:lpstr>How to Tell GREAT Stories</vt:lpstr>
      <vt:lpstr>Addressing Q&amp;A</vt:lpstr>
      <vt:lpstr>Baiting – Addressing Easy Questions</vt:lpstr>
      <vt:lpstr>What to Say When You Can’t Say Anything</vt:lpstr>
    </vt:vector>
  </TitlesOfParts>
  <Manager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Tips, Tricks, and Tools to Communicate Dam Risk</dc:title>
  <dc:subject>Dam Safety</dc:subject>
  <dc:creator>FEMA NDSP</dc:creator>
  <cp:keywords>dam safety, dam emergency, dam, national dam safety program, emi, communicate dam risk, tips, tricks</cp:keywords>
  <cp:lastModifiedBy>Darieus</cp:lastModifiedBy>
  <cp:revision>147</cp:revision>
  <dcterms:created xsi:type="dcterms:W3CDTF">2018-12-04T14:18:33Z</dcterms:created>
  <dcterms:modified xsi:type="dcterms:W3CDTF">2019-02-20T13:10:09Z</dcterms:modified>
</cp:coreProperties>
</file>