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321" r:id="rId5"/>
    <p:sldId id="969" r:id="rId6"/>
    <p:sldId id="987" r:id="rId7"/>
    <p:sldId id="976" r:id="rId8"/>
    <p:sldId id="995" r:id="rId9"/>
    <p:sldId id="993" r:id="rId10"/>
    <p:sldId id="1000" r:id="rId11"/>
    <p:sldId id="997" r:id="rId12"/>
    <p:sldId id="998" r:id="rId13"/>
    <p:sldId id="908" r:id="rId14"/>
    <p:sldId id="913" r:id="rId15"/>
    <p:sldId id="909" r:id="rId16"/>
    <p:sldId id="919" r:id="rId17"/>
    <p:sldId id="968" r:id="rId18"/>
    <p:sldId id="984" r:id="rId19"/>
    <p:sldId id="911" r:id="rId20"/>
    <p:sldId id="898" r:id="rId21"/>
    <p:sldId id="999" r:id="rId22"/>
    <p:sldId id="1006" r:id="rId23"/>
    <p:sldId id="1005" r:id="rId24"/>
    <p:sldId id="1003" r:id="rId25"/>
    <p:sldId id="1004" r:id="rId26"/>
    <p:sldId id="1010" r:id="rId27"/>
    <p:sldId id="1011" r:id="rId28"/>
    <p:sldId id="1008" r:id="rId29"/>
    <p:sldId id="1007" r:id="rId30"/>
    <p:sldId id="1009" r:id="rId31"/>
    <p:sldId id="1002" r:id="rId32"/>
    <p:sldId id="1001" r:id="rId33"/>
    <p:sldId id="988" r:id="rId34"/>
    <p:sldId id="980" r:id="rId3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87838" autoAdjust="0"/>
  </p:normalViewPr>
  <p:slideViewPr>
    <p:cSldViewPr>
      <p:cViewPr varScale="1">
        <p:scale>
          <a:sx n="107" d="100"/>
          <a:sy n="107" d="100"/>
        </p:scale>
        <p:origin x="102" y="372"/>
      </p:cViewPr>
      <p:guideLst>
        <p:guide orient="horz" pos="1620"/>
        <p:guide pos="52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Watauga Headwater AEP</a:t>
            </a:r>
          </a:p>
        </c:rich>
      </c:tx>
      <c:layout>
        <c:manualLayout>
          <c:xMode val="edge"/>
          <c:yMode val="edge"/>
          <c:x val="5.534501735670138E-2"/>
          <c:y val="1.7080459531607303E-2"/>
        </c:manualLayout>
      </c:layout>
      <c:overlay val="0"/>
      <c:spPr>
        <a:noFill/>
        <a:ln>
          <a:noFill/>
        </a:ln>
        <a:effectLst/>
      </c:spPr>
    </c:title>
    <c:autoTitleDeleted val="0"/>
    <c:plotArea>
      <c:layout/>
      <c:scatterChart>
        <c:scatterStyle val="lineMarker"/>
        <c:varyColors val="0"/>
        <c:ser>
          <c:idx val="3"/>
          <c:order val="0"/>
          <c:tx>
            <c:v>Best Estimate</c:v>
          </c:tx>
          <c:spPr>
            <a:ln w="25400" cap="rnd">
              <a:solidFill>
                <a:srgbClr val="FF0000"/>
              </a:solidFill>
              <a:round/>
            </a:ln>
            <a:effectLst/>
          </c:spPr>
          <c:marker>
            <c:symbol val="none"/>
          </c:marker>
          <c:xVal>
            <c:numRef>
              <c:f>'Merged-All'!$M$7:$M$130</c:f>
              <c:numCache>
                <c:formatCode>0.00E+00</c:formatCode>
                <c:ptCount val="124"/>
                <c:pt idx="0">
                  <c:v>1</c:v>
                </c:pt>
                <c:pt idx="1">
                  <c:v>0.6</c:v>
                </c:pt>
                <c:pt idx="2">
                  <c:v>0.3</c:v>
                </c:pt>
                <c:pt idx="3">
                  <c:v>0.26948654949831141</c:v>
                </c:pt>
                <c:pt idx="4">
                  <c:v>0.23133881285240343</c:v>
                </c:pt>
                <c:pt idx="5">
                  <c:v>0.17252394855843045</c:v>
                </c:pt>
                <c:pt idx="6">
                  <c:v>0.13118709484858337</c:v>
                </c:pt>
                <c:pt idx="7">
                  <c:v>0.10155613984120671</c:v>
                </c:pt>
                <c:pt idx="8">
                  <c:v>7.7535247454251666E-2</c:v>
                </c:pt>
                <c:pt idx="9">
                  <c:v>5.8250703199402842E-2</c:v>
                </c:pt>
                <c:pt idx="10">
                  <c:v>4.4292259350429131E-2</c:v>
                </c:pt>
                <c:pt idx="11">
                  <c:v>3.3534127603560893E-2</c:v>
                </c:pt>
                <c:pt idx="12">
                  <c:v>2.5028960292505564E-2</c:v>
                </c:pt>
                <c:pt idx="13">
                  <c:v>1.9540847914276682E-2</c:v>
                </c:pt>
                <c:pt idx="14">
                  <c:v>1.4884117980247247E-2</c:v>
                </c:pt>
                <c:pt idx="15">
                  <c:v>1.1443706957823374E-2</c:v>
                </c:pt>
                <c:pt idx="16">
                  <c:v>9.2295218713493998E-3</c:v>
                </c:pt>
                <c:pt idx="17">
                  <c:v>6.3994786718436503E-3</c:v>
                </c:pt>
                <c:pt idx="18">
                  <c:v>4.1412578080464169E-3</c:v>
                </c:pt>
                <c:pt idx="19">
                  <c:v>3.304104668868213E-3</c:v>
                </c:pt>
                <c:pt idx="20">
                  <c:v>2.5117853075032892E-3</c:v>
                </c:pt>
                <c:pt idx="21">
                  <c:v>6.1819835285459313E-4</c:v>
                </c:pt>
                <c:pt idx="22">
                  <c:v>2.0218992277909464E-4</c:v>
                </c:pt>
                <c:pt idx="23">
                  <c:v>1.7072600097534085E-4</c:v>
                </c:pt>
                <c:pt idx="24">
                  <c:v>1.299599338383528E-4</c:v>
                </c:pt>
                <c:pt idx="25">
                  <c:v>8.122317559744463E-5</c:v>
                </c:pt>
                <c:pt idx="26">
                  <c:v>4.5462367421644778E-5</c:v>
                </c:pt>
                <c:pt idx="27">
                  <c:v>2.4868867726235422E-5</c:v>
                </c:pt>
                <c:pt idx="28">
                  <c:v>1.2575585367602393E-5</c:v>
                </c:pt>
                <c:pt idx="29">
                  <c:v>6.4763796678857233E-6</c:v>
                </c:pt>
                <c:pt idx="30">
                  <c:v>3.7778371173580183E-6</c:v>
                </c:pt>
                <c:pt idx="31">
                  <c:v>1.5304713066877085E-6</c:v>
                </c:pt>
                <c:pt idx="32">
                  <c:v>7.7097892725586092E-7</c:v>
                </c:pt>
                <c:pt idx="33">
                  <c:v>3.4479030175393888E-7</c:v>
                </c:pt>
                <c:pt idx="34">
                  <c:v>1.7105162430919307E-7</c:v>
                </c:pt>
                <c:pt idx="35">
                  <c:v>6.1424541120125298E-8</c:v>
                </c:pt>
                <c:pt idx="36">
                  <c:v>2.4606030324392236E-8</c:v>
                </c:pt>
                <c:pt idx="37">
                  <c:v>9.1185455852738073E-9</c:v>
                </c:pt>
                <c:pt idx="38">
                  <c:v>4.3673094030083348E-9</c:v>
                </c:pt>
                <c:pt idx="39">
                  <c:v>2.3919948244355282E-9</c:v>
                </c:pt>
                <c:pt idx="40">
                  <c:v>1.3859884351319351E-9</c:v>
                </c:pt>
                <c:pt idx="41">
                  <c:v>8.7310303431564762E-10</c:v>
                </c:pt>
                <c:pt idx="42">
                  <c:v>6.1470639689531481E-10</c:v>
                </c:pt>
                <c:pt idx="43">
                  <c:v>4.2296111057993357E-10</c:v>
                </c:pt>
                <c:pt idx="44">
                  <c:v>3.1394464805600819E-10</c:v>
                </c:pt>
                <c:pt idx="45">
                  <c:v>2.3955160077804294E-10</c:v>
                </c:pt>
                <c:pt idx="46">
                  <c:v>1.6113810286100261E-10</c:v>
                </c:pt>
                <c:pt idx="47">
                  <c:v>1.1050438342152802E-10</c:v>
                </c:pt>
                <c:pt idx="48">
                  <c:v>8.3273055118127104E-11</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0-672F-4F80-83DD-354D0FAED59C}"/>
            </c:ext>
          </c:extLst>
        </c:ser>
        <c:ser>
          <c:idx val="0"/>
          <c:order val="1"/>
          <c:tx>
            <c:v>95th percentile</c:v>
          </c:tx>
          <c:spPr>
            <a:ln w="19050" cap="rnd">
              <a:solidFill>
                <a:schemeClr val="accent1"/>
              </a:solidFill>
              <a:round/>
            </a:ln>
            <a:effectLst/>
          </c:spPr>
          <c:marker>
            <c:symbol val="none"/>
          </c:marker>
          <c:xVal>
            <c:numRef>
              <c:f>'Merged-All'!$N$7:$N$130</c:f>
              <c:numCache>
                <c:formatCode>0.00E+00</c:formatCode>
                <c:ptCount val="124"/>
                <c:pt idx="0">
                  <c:v>1</c:v>
                </c:pt>
                <c:pt idx="1">
                  <c:v>0.6</c:v>
                </c:pt>
                <c:pt idx="2">
                  <c:v>0.3</c:v>
                </c:pt>
                <c:pt idx="3">
                  <c:v>0.29966079775753085</c:v>
                </c:pt>
                <c:pt idx="4">
                  <c:v>0.26411930011010731</c:v>
                </c:pt>
                <c:pt idx="5">
                  <c:v>0.203415992106175</c:v>
                </c:pt>
                <c:pt idx="6">
                  <c:v>0.15773691945427348</c:v>
                </c:pt>
                <c:pt idx="7">
                  <c:v>0.12250959246415327</c:v>
                </c:pt>
                <c:pt idx="8">
                  <c:v>9.8131876092667047E-2</c:v>
                </c:pt>
                <c:pt idx="9">
                  <c:v>7.4918892380742119E-2</c:v>
                </c:pt>
                <c:pt idx="10">
                  <c:v>5.895599979973043E-2</c:v>
                </c:pt>
                <c:pt idx="11">
                  <c:v>4.4641586414885692E-2</c:v>
                </c:pt>
                <c:pt idx="12">
                  <c:v>3.4917227064207412E-2</c:v>
                </c:pt>
                <c:pt idx="13">
                  <c:v>2.7514400376009163E-2</c:v>
                </c:pt>
                <c:pt idx="14">
                  <c:v>2.1171889689547752E-2</c:v>
                </c:pt>
                <c:pt idx="15">
                  <c:v>1.6960157077297922E-2</c:v>
                </c:pt>
                <c:pt idx="16">
                  <c:v>1.3875579770111779E-2</c:v>
                </c:pt>
                <c:pt idx="17">
                  <c:v>1.0151568891712759E-2</c:v>
                </c:pt>
                <c:pt idx="18">
                  <c:v>7.2034800695053303E-3</c:v>
                </c:pt>
                <c:pt idx="19">
                  <c:v>5.7828029568558481E-3</c:v>
                </c:pt>
                <c:pt idx="20">
                  <c:v>4.3773785518382846E-3</c:v>
                </c:pt>
                <c:pt idx="21">
                  <c:v>2.49646227998368E-3</c:v>
                </c:pt>
                <c:pt idx="22">
                  <c:v>5.8140599624223466E-4</c:v>
                </c:pt>
                <c:pt idx="23">
                  <c:v>4.5081934820556668E-4</c:v>
                </c:pt>
                <c:pt idx="24">
                  <c:v>3.6810351079508141E-4</c:v>
                </c:pt>
                <c:pt idx="25">
                  <c:v>2.4015082619899264E-4</c:v>
                </c:pt>
                <c:pt idx="26">
                  <c:v>1.5253356168909438E-4</c:v>
                </c:pt>
                <c:pt idx="27">
                  <c:v>9.2659023942176511E-5</c:v>
                </c:pt>
                <c:pt idx="28">
                  <c:v>5.6490377639772937E-5</c:v>
                </c:pt>
                <c:pt idx="29">
                  <c:v>3.3882769114201849E-5</c:v>
                </c:pt>
                <c:pt idx="30">
                  <c:v>1.9893280143623571E-5</c:v>
                </c:pt>
                <c:pt idx="31">
                  <c:v>1.1196602150653767E-5</c:v>
                </c:pt>
                <c:pt idx="32">
                  <c:v>6.4939212275350044E-6</c:v>
                </c:pt>
                <c:pt idx="33">
                  <c:v>3.6893397881154755E-6</c:v>
                </c:pt>
                <c:pt idx="34">
                  <c:v>1.950791108318306E-6</c:v>
                </c:pt>
                <c:pt idx="35">
                  <c:v>1.0313001682638046E-6</c:v>
                </c:pt>
                <c:pt idx="36">
                  <c:v>5.5335217508112322E-7</c:v>
                </c:pt>
                <c:pt idx="37">
                  <c:v>2.8801624818441951E-7</c:v>
                </c:pt>
                <c:pt idx="38">
                  <c:v>1.5050120660831112E-7</c:v>
                </c:pt>
                <c:pt idx="39">
                  <c:v>1.023011602097057E-7</c:v>
                </c:pt>
                <c:pt idx="40">
                  <c:v>7.4801909555333168E-8</c:v>
                </c:pt>
                <c:pt idx="41">
                  <c:v>5.5784865171659703E-8</c:v>
                </c:pt>
                <c:pt idx="42">
                  <c:v>3.9285003694544685E-8</c:v>
                </c:pt>
                <c:pt idx="43">
                  <c:v>2.9928997835604321E-8</c:v>
                </c:pt>
                <c:pt idx="44">
                  <c:v>2.1817097684007081E-8</c:v>
                </c:pt>
                <c:pt idx="45">
                  <c:v>1.7374780725276651E-8</c:v>
                </c:pt>
                <c:pt idx="46">
                  <c:v>1.3782470609235986E-8</c:v>
                </c:pt>
                <c:pt idx="47">
                  <c:v>1.0432630759282802E-8</c:v>
                </c:pt>
                <c:pt idx="48">
                  <c:v>8.5614814127055183E-9</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1-672F-4F80-83DD-354D0FAED59C}"/>
            </c:ext>
          </c:extLst>
        </c:ser>
        <c:ser>
          <c:idx val="2"/>
          <c:order val="2"/>
          <c:tx>
            <c:v>5th percentile</c:v>
          </c:tx>
          <c:spPr>
            <a:ln w="19050" cap="rnd">
              <a:solidFill>
                <a:schemeClr val="accent1"/>
              </a:solidFill>
              <a:round/>
            </a:ln>
            <a:effectLst/>
          </c:spPr>
          <c:marker>
            <c:symbol val="none"/>
          </c:marker>
          <c:xVal>
            <c:numRef>
              <c:f>'Merged-All'!$L$7:$L$130</c:f>
              <c:numCache>
                <c:formatCode>0.00E+00</c:formatCode>
                <c:ptCount val="124"/>
                <c:pt idx="0">
                  <c:v>1</c:v>
                </c:pt>
                <c:pt idx="1">
                  <c:v>0.6</c:v>
                </c:pt>
                <c:pt idx="2">
                  <c:v>0.3</c:v>
                </c:pt>
                <c:pt idx="3">
                  <c:v>0.23322591455336794</c:v>
                </c:pt>
                <c:pt idx="4">
                  <c:v>0.19059949846307578</c:v>
                </c:pt>
                <c:pt idx="5">
                  <c:v>0.13988010648594684</c:v>
                </c:pt>
                <c:pt idx="6">
                  <c:v>0.10302158517874893</c:v>
                </c:pt>
                <c:pt idx="7">
                  <c:v>7.7774951598074793E-2</c:v>
                </c:pt>
                <c:pt idx="8">
                  <c:v>5.9493956791998426E-2</c:v>
                </c:pt>
                <c:pt idx="9">
                  <c:v>4.206442667058119E-2</c:v>
                </c:pt>
                <c:pt idx="10">
                  <c:v>3.1951562464869632E-2</c:v>
                </c:pt>
                <c:pt idx="11">
                  <c:v>2.3157120308054613E-2</c:v>
                </c:pt>
                <c:pt idx="12">
                  <c:v>1.6762728431607754E-2</c:v>
                </c:pt>
                <c:pt idx="13">
                  <c:v>1.3557803490427012E-2</c:v>
                </c:pt>
                <c:pt idx="14">
                  <c:v>9.8098749167796484E-3</c:v>
                </c:pt>
                <c:pt idx="15">
                  <c:v>7.8671839655322096E-3</c:v>
                </c:pt>
                <c:pt idx="16">
                  <c:v>5.8755981183105099E-3</c:v>
                </c:pt>
                <c:pt idx="17">
                  <c:v>3.883604200749069E-3</c:v>
                </c:pt>
                <c:pt idx="18">
                  <c:v>2.4596154018555749E-3</c:v>
                </c:pt>
                <c:pt idx="19">
                  <c:v>1.9724344141910377E-3</c:v>
                </c:pt>
                <c:pt idx="20">
                  <c:v>1.2720672090634766E-3</c:v>
                </c:pt>
                <c:pt idx="21">
                  <c:v>7.8040652718547321E-5</c:v>
                </c:pt>
                <c:pt idx="22">
                  <c:v>5.9557960978007252E-5</c:v>
                </c:pt>
                <c:pt idx="23">
                  <c:v>4.549512278795298E-5</c:v>
                </c:pt>
                <c:pt idx="24">
                  <c:v>3.843515657808716E-5</c:v>
                </c:pt>
                <c:pt idx="25">
                  <c:v>2.0835015188236383E-5</c:v>
                </c:pt>
                <c:pt idx="26">
                  <c:v>9.3861791820026852E-6</c:v>
                </c:pt>
                <c:pt idx="27">
                  <c:v>3.6058251747794756E-6</c:v>
                </c:pt>
                <c:pt idx="28">
                  <c:v>2.1797401660306193E-6</c:v>
                </c:pt>
                <c:pt idx="29">
                  <c:v>8.2723263428174931E-7</c:v>
                </c:pt>
                <c:pt idx="30">
                  <c:v>5.1720267724153501E-7</c:v>
                </c:pt>
                <c:pt idx="31">
                  <c:v>1.7208386615674698E-7</c:v>
                </c:pt>
                <c:pt idx="32">
                  <c:v>5.1503937892327656E-8</c:v>
                </c:pt>
                <c:pt idx="33">
                  <c:v>2.1628403956697184E-8</c:v>
                </c:pt>
                <c:pt idx="34">
                  <c:v>6.9259927792941767E-9</c:v>
                </c:pt>
                <c:pt idx="35">
                  <c:v>1.2179880437557244E-9</c:v>
                </c:pt>
                <c:pt idx="36">
                  <c:v>1.3590162328824817E-10</c:v>
                </c:pt>
                <c:pt idx="37">
                  <c:v>1.7835954935208065E-11</c:v>
                </c:pt>
                <c:pt idx="38">
                  <c:v>1.7866819135292644E-12</c:v>
                </c:pt>
                <c:pt idx="39">
                  <c:v>8.2223117203739093E-13</c:v>
                </c:pt>
                <c:pt idx="40">
                  <c:v>8.2223117203739093E-13</c:v>
                </c:pt>
                <c:pt idx="41">
                  <c:v>8.2223117203739093E-13</c:v>
                </c:pt>
                <c:pt idx="42">
                  <c:v>8.2223117203739093E-13</c:v>
                </c:pt>
                <c:pt idx="43">
                  <c:v>8.2223117203739093E-13</c:v>
                </c:pt>
                <c:pt idx="44">
                  <c:v>8.2223117203739093E-13</c:v>
                </c:pt>
                <c:pt idx="45">
                  <c:v>8.2223117203739093E-13</c:v>
                </c:pt>
                <c:pt idx="46">
                  <c:v>8.2223117203739093E-13</c:v>
                </c:pt>
                <c:pt idx="47">
                  <c:v>8.2223117203739093E-13</c:v>
                </c:pt>
                <c:pt idx="48">
                  <c:v>8.2223117203739093E-13</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2-672F-4F80-83DD-354D0FAED59C}"/>
            </c:ext>
          </c:extLst>
        </c:ser>
        <c:dLbls>
          <c:showLegendKey val="0"/>
          <c:showVal val="0"/>
          <c:showCatName val="0"/>
          <c:showSerName val="0"/>
          <c:showPercent val="0"/>
          <c:showBubbleSize val="0"/>
        </c:dLbls>
        <c:axId val="115357952"/>
        <c:axId val="115368320"/>
      </c:scatterChart>
      <c:valAx>
        <c:axId val="115357952"/>
        <c:scaling>
          <c:logBase val="10"/>
          <c:orientation val="maxMin"/>
          <c:min val="1.0000000000000005E-8"/>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vert="horz"/>
              <a:lstStyle/>
              <a:p>
                <a:pPr>
                  <a:defRPr/>
                </a:pPr>
                <a:r>
                  <a:rPr lang="en-US"/>
                  <a:t>Annual Exceedance Probability</a:t>
                </a:r>
              </a:p>
            </c:rich>
          </c:tx>
          <c:overlay val="0"/>
          <c:spPr>
            <a:noFill/>
            <a:ln>
              <a:noFill/>
            </a:ln>
            <a:effectLst/>
          </c:spPr>
        </c:title>
        <c:numFmt formatCode="0.00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5368320"/>
        <c:crosses val="autoZero"/>
        <c:crossBetween val="midCat"/>
      </c:valAx>
      <c:valAx>
        <c:axId val="115368320"/>
        <c:scaling>
          <c:orientation val="minMax"/>
          <c:max val="202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Peak Headwater (ft)</a:t>
                </a: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5357952"/>
        <c:crosses val="max"/>
        <c:crossBetween val="midCat"/>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rgbClr val="FFFFFF"/>
    </a:solidFill>
    <a:ln w="9525" cap="flat" cmpd="sng" algn="ctr">
      <a:solidFill>
        <a:schemeClr val="tx1">
          <a:lumMod val="15000"/>
          <a:lumOff val="85000"/>
        </a:schemeClr>
      </a:solidFill>
      <a:round/>
    </a:ln>
    <a:effectLst/>
  </c:spPr>
  <c:txPr>
    <a:bodyPr/>
    <a:lstStyle/>
    <a:p>
      <a:pPr>
        <a:defRPr>
          <a:solidFill>
            <a:schemeClr val="bg1">
              <a:lumMod val="10000"/>
            </a:schemeClr>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Watauga Headwater AEP</a:t>
            </a:r>
          </a:p>
        </c:rich>
      </c:tx>
      <c:layout>
        <c:manualLayout>
          <c:xMode val="edge"/>
          <c:yMode val="edge"/>
          <c:x val="5.534501735670138E-2"/>
          <c:y val="1.7080459531607303E-2"/>
        </c:manualLayout>
      </c:layout>
      <c:overlay val="0"/>
      <c:spPr>
        <a:noFill/>
        <a:ln>
          <a:noFill/>
        </a:ln>
        <a:effectLst/>
      </c:spPr>
    </c:title>
    <c:autoTitleDeleted val="0"/>
    <c:plotArea>
      <c:layout/>
      <c:scatterChart>
        <c:scatterStyle val="lineMarker"/>
        <c:varyColors val="0"/>
        <c:ser>
          <c:idx val="3"/>
          <c:order val="0"/>
          <c:tx>
            <c:v>Best Estimate</c:v>
          </c:tx>
          <c:spPr>
            <a:ln w="25400" cap="rnd">
              <a:solidFill>
                <a:srgbClr val="FF0000"/>
              </a:solidFill>
              <a:round/>
            </a:ln>
            <a:effectLst/>
          </c:spPr>
          <c:marker>
            <c:symbol val="none"/>
          </c:marker>
          <c:xVal>
            <c:numRef>
              <c:f>'Merged-All'!$M$7:$M$130</c:f>
              <c:numCache>
                <c:formatCode>0.00E+00</c:formatCode>
                <c:ptCount val="124"/>
                <c:pt idx="0">
                  <c:v>1</c:v>
                </c:pt>
                <c:pt idx="1">
                  <c:v>0.6</c:v>
                </c:pt>
                <c:pt idx="2">
                  <c:v>0.3</c:v>
                </c:pt>
                <c:pt idx="3">
                  <c:v>0.26948654949831141</c:v>
                </c:pt>
                <c:pt idx="4">
                  <c:v>0.23133881285240343</c:v>
                </c:pt>
                <c:pt idx="5">
                  <c:v>0.17252394855843045</c:v>
                </c:pt>
                <c:pt idx="6">
                  <c:v>0.13118709484858337</c:v>
                </c:pt>
                <c:pt idx="7">
                  <c:v>0.10155613984120671</c:v>
                </c:pt>
                <c:pt idx="8">
                  <c:v>7.7535247454251666E-2</c:v>
                </c:pt>
                <c:pt idx="9">
                  <c:v>5.8250703199402842E-2</c:v>
                </c:pt>
                <c:pt idx="10">
                  <c:v>4.4292259350429131E-2</c:v>
                </c:pt>
                <c:pt idx="11">
                  <c:v>3.3534127603560893E-2</c:v>
                </c:pt>
                <c:pt idx="12">
                  <c:v>2.5028960292505564E-2</c:v>
                </c:pt>
                <c:pt idx="13">
                  <c:v>1.9540847914276682E-2</c:v>
                </c:pt>
                <c:pt idx="14">
                  <c:v>1.4884117980247247E-2</c:v>
                </c:pt>
                <c:pt idx="15">
                  <c:v>1.1443706957823374E-2</c:v>
                </c:pt>
                <c:pt idx="16">
                  <c:v>9.2295218713493998E-3</c:v>
                </c:pt>
                <c:pt idx="17">
                  <c:v>6.3994786718436503E-3</c:v>
                </c:pt>
                <c:pt idx="18">
                  <c:v>4.1412578080464169E-3</c:v>
                </c:pt>
                <c:pt idx="19">
                  <c:v>3.304104668868213E-3</c:v>
                </c:pt>
                <c:pt idx="20">
                  <c:v>2.5117853075032892E-3</c:v>
                </c:pt>
                <c:pt idx="21">
                  <c:v>6.1819835285459313E-4</c:v>
                </c:pt>
                <c:pt idx="22">
                  <c:v>2.0218992277909464E-4</c:v>
                </c:pt>
                <c:pt idx="23">
                  <c:v>1.7072600097534085E-4</c:v>
                </c:pt>
                <c:pt idx="24">
                  <c:v>1.299599338383528E-4</c:v>
                </c:pt>
                <c:pt idx="25">
                  <c:v>8.122317559744463E-5</c:v>
                </c:pt>
                <c:pt idx="26">
                  <c:v>4.5462367421644778E-5</c:v>
                </c:pt>
                <c:pt idx="27">
                  <c:v>2.4868867726235422E-5</c:v>
                </c:pt>
                <c:pt idx="28">
                  <c:v>1.2575585367602393E-5</c:v>
                </c:pt>
                <c:pt idx="29">
                  <c:v>6.4763796678857233E-6</c:v>
                </c:pt>
                <c:pt idx="30">
                  <c:v>3.7778371173580183E-6</c:v>
                </c:pt>
                <c:pt idx="31">
                  <c:v>1.5304713066877085E-6</c:v>
                </c:pt>
                <c:pt idx="32">
                  <c:v>7.7097892725586092E-7</c:v>
                </c:pt>
                <c:pt idx="33">
                  <c:v>3.4479030175393888E-7</c:v>
                </c:pt>
                <c:pt idx="34">
                  <c:v>1.7105162430919307E-7</c:v>
                </c:pt>
                <c:pt idx="35">
                  <c:v>6.1424541120125298E-8</c:v>
                </c:pt>
                <c:pt idx="36">
                  <c:v>2.4606030324392236E-8</c:v>
                </c:pt>
                <c:pt idx="37">
                  <c:v>9.1185455852738073E-9</c:v>
                </c:pt>
                <c:pt idx="38">
                  <c:v>4.3673094030083348E-9</c:v>
                </c:pt>
                <c:pt idx="39">
                  <c:v>2.3919948244355282E-9</c:v>
                </c:pt>
                <c:pt idx="40">
                  <c:v>1.3859884351319351E-9</c:v>
                </c:pt>
                <c:pt idx="41">
                  <c:v>8.7310303431564762E-10</c:v>
                </c:pt>
                <c:pt idx="42">
                  <c:v>6.1470639689531481E-10</c:v>
                </c:pt>
                <c:pt idx="43">
                  <c:v>4.2296111057993357E-10</c:v>
                </c:pt>
                <c:pt idx="44">
                  <c:v>3.1394464805600819E-10</c:v>
                </c:pt>
                <c:pt idx="45">
                  <c:v>2.3955160077804294E-10</c:v>
                </c:pt>
                <c:pt idx="46">
                  <c:v>1.6113810286100261E-10</c:v>
                </c:pt>
                <c:pt idx="47">
                  <c:v>1.1050438342152802E-10</c:v>
                </c:pt>
                <c:pt idx="48">
                  <c:v>8.3273055118127104E-11</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0-2FC1-43BC-BDBB-EAA09892E80E}"/>
            </c:ext>
          </c:extLst>
        </c:ser>
        <c:ser>
          <c:idx val="0"/>
          <c:order val="1"/>
          <c:tx>
            <c:v>95th percentile</c:v>
          </c:tx>
          <c:spPr>
            <a:ln w="19050" cap="rnd">
              <a:solidFill>
                <a:schemeClr val="accent1"/>
              </a:solidFill>
              <a:round/>
            </a:ln>
            <a:effectLst/>
          </c:spPr>
          <c:marker>
            <c:symbol val="none"/>
          </c:marker>
          <c:xVal>
            <c:numRef>
              <c:f>'Merged-All'!$N$7:$N$130</c:f>
              <c:numCache>
                <c:formatCode>0.00E+00</c:formatCode>
                <c:ptCount val="124"/>
                <c:pt idx="0">
                  <c:v>1</c:v>
                </c:pt>
                <c:pt idx="1">
                  <c:v>0.6</c:v>
                </c:pt>
                <c:pt idx="2">
                  <c:v>0.3</c:v>
                </c:pt>
                <c:pt idx="3">
                  <c:v>0.29966079775753085</c:v>
                </c:pt>
                <c:pt idx="4">
                  <c:v>0.26411930011010731</c:v>
                </c:pt>
                <c:pt idx="5">
                  <c:v>0.203415992106175</c:v>
                </c:pt>
                <c:pt idx="6">
                  <c:v>0.15773691945427348</c:v>
                </c:pt>
                <c:pt idx="7">
                  <c:v>0.12250959246415327</c:v>
                </c:pt>
                <c:pt idx="8">
                  <c:v>9.8131876092667047E-2</c:v>
                </c:pt>
                <c:pt idx="9">
                  <c:v>7.4918892380742119E-2</c:v>
                </c:pt>
                <c:pt idx="10">
                  <c:v>5.895599979973043E-2</c:v>
                </c:pt>
                <c:pt idx="11">
                  <c:v>4.4641586414885692E-2</c:v>
                </c:pt>
                <c:pt idx="12">
                  <c:v>3.4917227064207412E-2</c:v>
                </c:pt>
                <c:pt idx="13">
                  <c:v>2.7514400376009163E-2</c:v>
                </c:pt>
                <c:pt idx="14">
                  <c:v>2.1171889689547752E-2</c:v>
                </c:pt>
                <c:pt idx="15">
                  <c:v>1.6960157077297922E-2</c:v>
                </c:pt>
                <c:pt idx="16">
                  <c:v>1.3875579770111779E-2</c:v>
                </c:pt>
                <c:pt idx="17">
                  <c:v>1.0151568891712759E-2</c:v>
                </c:pt>
                <c:pt idx="18">
                  <c:v>7.2034800695053303E-3</c:v>
                </c:pt>
                <c:pt idx="19">
                  <c:v>5.7828029568558481E-3</c:v>
                </c:pt>
                <c:pt idx="20">
                  <c:v>4.3773785518382846E-3</c:v>
                </c:pt>
                <c:pt idx="21">
                  <c:v>2.49646227998368E-3</c:v>
                </c:pt>
                <c:pt idx="22">
                  <c:v>5.8140599624223466E-4</c:v>
                </c:pt>
                <c:pt idx="23">
                  <c:v>4.5081934820556668E-4</c:v>
                </c:pt>
                <c:pt idx="24">
                  <c:v>3.6810351079508141E-4</c:v>
                </c:pt>
                <c:pt idx="25">
                  <c:v>2.4015082619899264E-4</c:v>
                </c:pt>
                <c:pt idx="26">
                  <c:v>1.5253356168909438E-4</c:v>
                </c:pt>
                <c:pt idx="27">
                  <c:v>9.2659023942176511E-5</c:v>
                </c:pt>
                <c:pt idx="28">
                  <c:v>5.6490377639772937E-5</c:v>
                </c:pt>
                <c:pt idx="29">
                  <c:v>3.3882769114201849E-5</c:v>
                </c:pt>
                <c:pt idx="30">
                  <c:v>1.9893280143623571E-5</c:v>
                </c:pt>
                <c:pt idx="31">
                  <c:v>1.1196602150653767E-5</c:v>
                </c:pt>
                <c:pt idx="32">
                  <c:v>6.4939212275350044E-6</c:v>
                </c:pt>
                <c:pt idx="33">
                  <c:v>3.6893397881154755E-6</c:v>
                </c:pt>
                <c:pt idx="34">
                  <c:v>1.950791108318306E-6</c:v>
                </c:pt>
                <c:pt idx="35">
                  <c:v>1.0313001682638046E-6</c:v>
                </c:pt>
                <c:pt idx="36">
                  <c:v>5.5335217508112322E-7</c:v>
                </c:pt>
                <c:pt idx="37">
                  <c:v>2.8801624818441951E-7</c:v>
                </c:pt>
                <c:pt idx="38">
                  <c:v>1.5050120660831112E-7</c:v>
                </c:pt>
                <c:pt idx="39">
                  <c:v>1.023011602097057E-7</c:v>
                </c:pt>
                <c:pt idx="40">
                  <c:v>7.4801909555333168E-8</c:v>
                </c:pt>
                <c:pt idx="41">
                  <c:v>5.5784865171659703E-8</c:v>
                </c:pt>
                <c:pt idx="42">
                  <c:v>3.9285003694544685E-8</c:v>
                </c:pt>
                <c:pt idx="43">
                  <c:v>2.9928997835604321E-8</c:v>
                </c:pt>
                <c:pt idx="44">
                  <c:v>2.1817097684007081E-8</c:v>
                </c:pt>
                <c:pt idx="45">
                  <c:v>1.7374780725276651E-8</c:v>
                </c:pt>
                <c:pt idx="46">
                  <c:v>1.3782470609235986E-8</c:v>
                </c:pt>
                <c:pt idx="47">
                  <c:v>1.0432630759282802E-8</c:v>
                </c:pt>
                <c:pt idx="48">
                  <c:v>8.5614814127055183E-9</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1-2FC1-43BC-BDBB-EAA09892E80E}"/>
            </c:ext>
          </c:extLst>
        </c:ser>
        <c:ser>
          <c:idx val="2"/>
          <c:order val="2"/>
          <c:tx>
            <c:v>5th percentile</c:v>
          </c:tx>
          <c:spPr>
            <a:ln w="19050" cap="rnd">
              <a:solidFill>
                <a:schemeClr val="accent1"/>
              </a:solidFill>
              <a:round/>
            </a:ln>
            <a:effectLst/>
          </c:spPr>
          <c:marker>
            <c:symbol val="none"/>
          </c:marker>
          <c:xVal>
            <c:numRef>
              <c:f>'Merged-All'!$L$7:$L$130</c:f>
              <c:numCache>
                <c:formatCode>0.00E+00</c:formatCode>
                <c:ptCount val="124"/>
                <c:pt idx="0">
                  <c:v>1</c:v>
                </c:pt>
                <c:pt idx="1">
                  <c:v>0.6</c:v>
                </c:pt>
                <c:pt idx="2">
                  <c:v>0.3</c:v>
                </c:pt>
                <c:pt idx="3">
                  <c:v>0.23322591455336794</c:v>
                </c:pt>
                <c:pt idx="4">
                  <c:v>0.19059949846307578</c:v>
                </c:pt>
                <c:pt idx="5">
                  <c:v>0.13988010648594684</c:v>
                </c:pt>
                <c:pt idx="6">
                  <c:v>0.10302158517874893</c:v>
                </c:pt>
                <c:pt idx="7">
                  <c:v>7.7774951598074793E-2</c:v>
                </c:pt>
                <c:pt idx="8">
                  <c:v>5.9493956791998426E-2</c:v>
                </c:pt>
                <c:pt idx="9">
                  <c:v>4.206442667058119E-2</c:v>
                </c:pt>
                <c:pt idx="10">
                  <c:v>3.1951562464869632E-2</c:v>
                </c:pt>
                <c:pt idx="11">
                  <c:v>2.3157120308054613E-2</c:v>
                </c:pt>
                <c:pt idx="12">
                  <c:v>1.6762728431607754E-2</c:v>
                </c:pt>
                <c:pt idx="13">
                  <c:v>1.3557803490427012E-2</c:v>
                </c:pt>
                <c:pt idx="14">
                  <c:v>9.8098749167796484E-3</c:v>
                </c:pt>
                <c:pt idx="15">
                  <c:v>7.8671839655322096E-3</c:v>
                </c:pt>
                <c:pt idx="16">
                  <c:v>5.8755981183105099E-3</c:v>
                </c:pt>
                <c:pt idx="17">
                  <c:v>3.883604200749069E-3</c:v>
                </c:pt>
                <c:pt idx="18">
                  <c:v>2.4596154018555749E-3</c:v>
                </c:pt>
                <c:pt idx="19">
                  <c:v>1.9724344141910377E-3</c:v>
                </c:pt>
                <c:pt idx="20">
                  <c:v>1.2720672090634766E-3</c:v>
                </c:pt>
                <c:pt idx="21">
                  <c:v>7.8040652718547321E-5</c:v>
                </c:pt>
                <c:pt idx="22">
                  <c:v>5.9557960978007252E-5</c:v>
                </c:pt>
                <c:pt idx="23">
                  <c:v>4.549512278795298E-5</c:v>
                </c:pt>
                <c:pt idx="24">
                  <c:v>3.843515657808716E-5</c:v>
                </c:pt>
                <c:pt idx="25">
                  <c:v>2.0835015188236383E-5</c:v>
                </c:pt>
                <c:pt idx="26">
                  <c:v>9.3861791820026852E-6</c:v>
                </c:pt>
                <c:pt idx="27">
                  <c:v>3.6058251747794756E-6</c:v>
                </c:pt>
                <c:pt idx="28">
                  <c:v>2.1797401660306193E-6</c:v>
                </c:pt>
                <c:pt idx="29">
                  <c:v>8.2723263428174931E-7</c:v>
                </c:pt>
                <c:pt idx="30">
                  <c:v>5.1720267724153501E-7</c:v>
                </c:pt>
                <c:pt idx="31">
                  <c:v>1.7208386615674698E-7</c:v>
                </c:pt>
                <c:pt idx="32">
                  <c:v>5.1503937892327656E-8</c:v>
                </c:pt>
                <c:pt idx="33">
                  <c:v>2.1628403956697184E-8</c:v>
                </c:pt>
                <c:pt idx="34">
                  <c:v>6.9259927792941767E-9</c:v>
                </c:pt>
                <c:pt idx="35">
                  <c:v>1.2179880437557244E-9</c:v>
                </c:pt>
                <c:pt idx="36">
                  <c:v>1.3590162328824817E-10</c:v>
                </c:pt>
                <c:pt idx="37">
                  <c:v>1.7835954935208065E-11</c:v>
                </c:pt>
                <c:pt idx="38">
                  <c:v>1.7866819135292644E-12</c:v>
                </c:pt>
                <c:pt idx="39">
                  <c:v>8.2223117203739093E-13</c:v>
                </c:pt>
                <c:pt idx="40">
                  <c:v>8.2223117203739093E-13</c:v>
                </c:pt>
                <c:pt idx="41">
                  <c:v>8.2223117203739093E-13</c:v>
                </c:pt>
                <c:pt idx="42">
                  <c:v>8.2223117203739093E-13</c:v>
                </c:pt>
                <c:pt idx="43">
                  <c:v>8.2223117203739093E-13</c:v>
                </c:pt>
                <c:pt idx="44">
                  <c:v>8.2223117203739093E-13</c:v>
                </c:pt>
                <c:pt idx="45">
                  <c:v>8.2223117203739093E-13</c:v>
                </c:pt>
                <c:pt idx="46">
                  <c:v>8.2223117203739093E-13</c:v>
                </c:pt>
                <c:pt idx="47">
                  <c:v>8.2223117203739093E-13</c:v>
                </c:pt>
                <c:pt idx="48">
                  <c:v>8.2223117203739093E-13</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2-2FC1-43BC-BDBB-EAA09892E80E}"/>
            </c:ext>
          </c:extLst>
        </c:ser>
        <c:dLbls>
          <c:showLegendKey val="0"/>
          <c:showVal val="0"/>
          <c:showCatName val="0"/>
          <c:showSerName val="0"/>
          <c:showPercent val="0"/>
          <c:showBubbleSize val="0"/>
        </c:dLbls>
        <c:axId val="115204480"/>
        <c:axId val="115206400"/>
      </c:scatterChart>
      <c:valAx>
        <c:axId val="115204480"/>
        <c:scaling>
          <c:logBase val="10"/>
          <c:orientation val="maxMin"/>
          <c:min val="1.0000000000000005E-8"/>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vert="horz"/>
              <a:lstStyle/>
              <a:p>
                <a:pPr>
                  <a:defRPr/>
                </a:pPr>
                <a:r>
                  <a:rPr lang="en-US"/>
                  <a:t>Annual Exceedance Probability</a:t>
                </a:r>
              </a:p>
            </c:rich>
          </c:tx>
          <c:overlay val="0"/>
          <c:spPr>
            <a:noFill/>
            <a:ln>
              <a:noFill/>
            </a:ln>
            <a:effectLst/>
          </c:sp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5206400"/>
        <c:crosses val="autoZero"/>
        <c:crossBetween val="midCat"/>
      </c:valAx>
      <c:valAx>
        <c:axId val="115206400"/>
        <c:scaling>
          <c:orientation val="minMax"/>
          <c:max val="202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Peak Headwater (ft)</a:t>
                </a: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5204480"/>
        <c:crosses val="max"/>
        <c:crossBetween val="midCat"/>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rgbClr val="FFFFFF"/>
    </a:solidFill>
    <a:ln w="9525" cap="flat" cmpd="sng" algn="ctr">
      <a:solidFill>
        <a:schemeClr val="tx1">
          <a:lumMod val="15000"/>
          <a:lumOff val="85000"/>
        </a:schemeClr>
      </a:solidFill>
      <a:round/>
    </a:ln>
    <a:effectLst/>
  </c:spPr>
  <c:txPr>
    <a:bodyPr/>
    <a:lstStyle/>
    <a:p>
      <a:pPr>
        <a:defRPr>
          <a:solidFill>
            <a:schemeClr val="bg1">
              <a:lumMod val="10000"/>
            </a:schemeClr>
          </a:solidFil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0.73313</cdr:x>
      <cdr:y>0.0717</cdr:y>
    </cdr:from>
    <cdr:to>
      <cdr:x>0.93874</cdr:x>
      <cdr:y>0.15055</cdr:y>
    </cdr:to>
    <cdr:sp macro="" textlink="">
      <cdr:nvSpPr>
        <cdr:cNvPr id="2" name="TextBox 1"/>
        <cdr:cNvSpPr txBox="1"/>
      </cdr:nvSpPr>
      <cdr:spPr>
        <a:xfrm xmlns:a="http://schemas.openxmlformats.org/drawingml/2006/main">
          <a:off x="3896573" y="279896"/>
          <a:ext cx="1092807" cy="307798"/>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45719" tIns="45719" rIns="45719" bIns="45719" numCol="1" spcCol="38100" rtlCol="0" anchor="t">
          <a:spAutoFit/>
        </a:bodyPr>
        <a:lstStyle xmlns:a="http://schemas.openxmlformats.org/drawingml/2006/main"/>
        <a:p xmlns:a="http://schemas.openxmlformats.org/drawingml/2006/main">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Calibri"/>
              <a:ea typeface="Calibri"/>
              <a:cs typeface="Calibri"/>
              <a:sym typeface="Calibri"/>
            </a:rPr>
            <a:t>PMF 2020’</a:t>
          </a:r>
        </a:p>
      </cdr:txBody>
    </cdr:sp>
  </cdr:relSizeAnchor>
</c:userShapes>
</file>

<file path=ppt/drawings/drawing2.xml><?xml version="1.0" encoding="utf-8"?>
<c:userShapes xmlns:c="http://schemas.openxmlformats.org/drawingml/2006/chart">
  <cdr:relSizeAnchor xmlns:cdr="http://schemas.openxmlformats.org/drawingml/2006/chartDrawing">
    <cdr:from>
      <cdr:x>0.69694</cdr:x>
      <cdr:y>0.07802</cdr:y>
    </cdr:from>
    <cdr:to>
      <cdr:x>0.91872</cdr:x>
      <cdr:y>0.16681</cdr:y>
    </cdr:to>
    <cdr:sp macro="" textlink="">
      <cdr:nvSpPr>
        <cdr:cNvPr id="2" name="TextBox 1"/>
        <cdr:cNvSpPr txBox="1"/>
      </cdr:nvSpPr>
      <cdr:spPr>
        <a:xfrm xmlns:a="http://schemas.openxmlformats.org/drawingml/2006/main">
          <a:off x="3345724" y="270469"/>
          <a:ext cx="1064661" cy="30777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45719" tIns="45719" rIns="45719" bIns="45719" numCol="1" spcCol="38100" rtlCol="0" anchor="t">
          <a:spAutoFit/>
        </a:bodyPr>
        <a:lstStyle xmlns:a="http://schemas.openxmlformats.org/drawingml/2006/main"/>
        <a:p xmlns:a="http://schemas.openxmlformats.org/drawingml/2006/main">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Calibri"/>
              <a:ea typeface="Calibri"/>
              <a:cs typeface="Calibri"/>
              <a:sym typeface="Calibri"/>
            </a:rPr>
            <a:t>PMF 2020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026E5B-41EC-4225-A9ED-A565FCAF88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8B0E3516-AC14-4360-BE43-2DFB7EE4D97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58623D0-5CAE-4A24-9A03-4391A5EC5D10}" type="datetimeFigureOut">
              <a:rPr lang="en-CA"/>
              <a:pPr>
                <a:defRPr/>
              </a:pPr>
              <a:t>2020-02-13</a:t>
            </a:fld>
            <a:endParaRPr lang="en-CA"/>
          </a:p>
        </p:txBody>
      </p:sp>
      <p:sp>
        <p:nvSpPr>
          <p:cNvPr id="4" name="Slide Image Placeholder 3">
            <a:extLst>
              <a:ext uri="{FF2B5EF4-FFF2-40B4-BE49-F238E27FC236}">
                <a16:creationId xmlns:a16="http://schemas.microsoft.com/office/drawing/2014/main" id="{A97BEE60-CC48-4368-8BC9-11C625DAA15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719BEB5B-F9FB-4C2E-89DA-4B8EABF4282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A755578D-8DF5-4CD9-AA55-5C6C42AA86A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CA"/>
          </a:p>
        </p:txBody>
      </p:sp>
      <p:sp>
        <p:nvSpPr>
          <p:cNvPr id="7" name="Slide Number Placeholder 6">
            <a:extLst>
              <a:ext uri="{FF2B5EF4-FFF2-40B4-BE49-F238E27FC236}">
                <a16:creationId xmlns:a16="http://schemas.microsoft.com/office/drawing/2014/main" id="{64DA226D-812B-4FF8-B493-C24E0695C0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B010BAD-D2D9-409B-B4BC-3762AA8BF2F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3494CC38-49EB-49BF-B87F-F3656F56EF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188" indent="-284163">
              <a:spcBef>
                <a:spcPct val="30000"/>
              </a:spcBef>
              <a:defRPr sz="1200">
                <a:solidFill>
                  <a:schemeClr val="tx1"/>
                </a:solidFill>
                <a:latin typeface="Calibri" panose="020F0502020204030204" pitchFamily="34" charset="0"/>
              </a:defRPr>
            </a:lvl2pPr>
            <a:lvl3pPr marL="1136650" indent="-227013">
              <a:spcBef>
                <a:spcPct val="30000"/>
              </a:spcBef>
              <a:defRPr sz="1200">
                <a:solidFill>
                  <a:schemeClr val="tx1"/>
                </a:solidFill>
                <a:latin typeface="Calibri" panose="020F0502020204030204" pitchFamily="34" charset="0"/>
              </a:defRPr>
            </a:lvl3pPr>
            <a:lvl4pPr marL="1592263" indent="-227013">
              <a:spcBef>
                <a:spcPct val="30000"/>
              </a:spcBef>
              <a:defRPr sz="1200">
                <a:solidFill>
                  <a:schemeClr val="tx1"/>
                </a:solidFill>
                <a:latin typeface="Calibri" panose="020F0502020204030204" pitchFamily="34" charset="0"/>
              </a:defRPr>
            </a:lvl4pPr>
            <a:lvl5pPr marL="2047875" indent="-227013">
              <a:spcBef>
                <a:spcPct val="30000"/>
              </a:spcBef>
              <a:defRPr sz="1200">
                <a:solidFill>
                  <a:schemeClr val="tx1"/>
                </a:solidFill>
                <a:latin typeface="Calibri" panose="020F0502020204030204" pitchFamily="34" charset="0"/>
              </a:defRPr>
            </a:lvl5pPr>
            <a:lvl6pPr marL="2505075" indent="-227013" eaLnBrk="0" fontAlgn="base" hangingPunct="0">
              <a:spcBef>
                <a:spcPct val="30000"/>
              </a:spcBef>
              <a:spcAft>
                <a:spcPct val="0"/>
              </a:spcAft>
              <a:defRPr sz="1200">
                <a:solidFill>
                  <a:schemeClr val="tx1"/>
                </a:solidFill>
                <a:latin typeface="Calibri" panose="020F0502020204030204" pitchFamily="34" charset="0"/>
              </a:defRPr>
            </a:lvl6pPr>
            <a:lvl7pPr marL="2962275" indent="-227013" eaLnBrk="0" fontAlgn="base" hangingPunct="0">
              <a:spcBef>
                <a:spcPct val="30000"/>
              </a:spcBef>
              <a:spcAft>
                <a:spcPct val="0"/>
              </a:spcAft>
              <a:defRPr sz="1200">
                <a:solidFill>
                  <a:schemeClr val="tx1"/>
                </a:solidFill>
                <a:latin typeface="Calibri" panose="020F0502020204030204" pitchFamily="34" charset="0"/>
              </a:defRPr>
            </a:lvl7pPr>
            <a:lvl8pPr marL="3419475" indent="-227013" eaLnBrk="0" fontAlgn="base" hangingPunct="0">
              <a:spcBef>
                <a:spcPct val="30000"/>
              </a:spcBef>
              <a:spcAft>
                <a:spcPct val="0"/>
              </a:spcAft>
              <a:defRPr sz="1200">
                <a:solidFill>
                  <a:schemeClr val="tx1"/>
                </a:solidFill>
                <a:latin typeface="Calibri" panose="020F0502020204030204" pitchFamily="34" charset="0"/>
              </a:defRPr>
            </a:lvl8pPr>
            <a:lvl9pPr marL="387667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A5FB9D-9867-49A8-949E-8E7FA2102D51}" type="slidenum">
              <a:rPr lang="en-US" altLang="en-US">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4099" name="Rectangle 2">
            <a:extLst>
              <a:ext uri="{FF2B5EF4-FFF2-40B4-BE49-F238E27FC236}">
                <a16:creationId xmlns:a16="http://schemas.microsoft.com/office/drawing/2014/main" id="{C814F63D-EA50-4D52-B9EA-9C29D7339EF1}"/>
              </a:ext>
            </a:extLst>
          </p:cNvPr>
          <p:cNvSpPr>
            <a:spLocks noGrp="1" noRot="1" noChangeAspect="1" noChangeArrowheads="1" noTextEdit="1"/>
          </p:cNvSpPr>
          <p:nvPr>
            <p:ph type="sldImg"/>
          </p:nvPr>
        </p:nvSpPr>
        <p:spPr bwMode="auto">
          <a:xfrm>
            <a:off x="379413" y="685800"/>
            <a:ext cx="6100762"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a:extLst>
              <a:ext uri="{FF2B5EF4-FFF2-40B4-BE49-F238E27FC236}">
                <a16:creationId xmlns:a16="http://schemas.microsoft.com/office/drawing/2014/main" id="{1FA17C23-98A7-49F1-8896-EA8C7E446B10}"/>
              </a:ext>
            </a:extLst>
          </p:cNvPr>
          <p:cNvSpPr>
            <a:spLocks noGrp="1" noChangeArrowheads="1"/>
          </p:cNvSpPr>
          <p:nvPr>
            <p:ph type="body" idx="1"/>
          </p:nvPr>
        </p:nvSpPr>
        <p:spPr bwMode="auto">
          <a:xfrm>
            <a:off x="914400" y="4343400"/>
            <a:ext cx="5029200" cy="4113213"/>
          </a:xfrm>
        </p:spPr>
        <p:txBody>
          <a:bodyPr wrap="square" lIns="91009" tIns="45506" rIns="91009" bIns="45506" numCol="1" anchor="t" anchorCtr="0" compatLnSpc="1">
            <a:prstTxWarp prst="textNoShape">
              <a:avLst/>
            </a:prstTxWarp>
          </a:bodyPr>
          <a:lstStyle/>
          <a:p>
            <a:pPr eaLnBrk="1" fontAlgn="auto" hangingPunct="1">
              <a:spcBef>
                <a:spcPct val="0"/>
              </a:spcBef>
              <a:spcAft>
                <a:spcPts val="0"/>
              </a:spcAft>
              <a:defRPr/>
            </a:pPr>
            <a:endParaRPr lang="en-US" kern="0" dirty="0">
              <a:solidFill>
                <a:srgbClr val="00206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dirty="0"/>
              <a:t>RTI approach (TVA):</a:t>
            </a:r>
          </a:p>
          <a:p>
            <a:r>
              <a:rPr lang="en-US" dirty="0"/>
              <a:t>Main idea is using a fitted distribution to allow the depths to be greater than those observed in the period of record by sampling out into the tails (extremes) of the distribution.</a:t>
            </a:r>
          </a:p>
          <a:p>
            <a:endParaRPr lang="en-US" dirty="0"/>
          </a:p>
          <a:p>
            <a:r>
              <a:rPr lang="en-US" dirty="0"/>
              <a:t>Additional steps (scaling, nearest neighbor) necessary to maintain temporal patterns and spatial relationships</a:t>
            </a:r>
          </a:p>
          <a:p>
            <a:endParaRPr lang="en-US" dirty="0"/>
          </a:p>
          <a:p>
            <a:endParaRPr lang="en-US" dirty="0"/>
          </a:p>
          <a:p>
            <a:endParaRPr lang="en-US" dirty="0"/>
          </a:p>
          <a:p>
            <a:pPr marL="285750" indent="-285750">
              <a:buFont typeface="Arial" panose="020B0604020202020204" pitchFamily="34" charset="0"/>
              <a:buChar char="•"/>
            </a:pP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CA807-66EF-4BC5-B933-5940110C6674}" type="slidenum">
              <a:rPr lang="en-US" smtClean="0"/>
              <a:t>13</a:t>
            </a:fld>
            <a:endParaRPr lang="en-US"/>
          </a:p>
        </p:txBody>
      </p:sp>
    </p:spTree>
    <p:extLst>
      <p:ext uri="{BB962C8B-B14F-4D97-AF65-F5344CB8AC3E}">
        <p14:creationId xmlns:p14="http://schemas.microsoft.com/office/powerpoint/2010/main" val="143259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CA807-66EF-4BC5-B933-5940110C6674}" type="slidenum">
              <a:rPr lang="en-US" smtClean="0"/>
              <a:t>14</a:t>
            </a:fld>
            <a:endParaRPr lang="en-US"/>
          </a:p>
        </p:txBody>
      </p:sp>
    </p:spTree>
    <p:extLst>
      <p:ext uri="{BB962C8B-B14F-4D97-AF65-F5344CB8AC3E}">
        <p14:creationId xmlns:p14="http://schemas.microsoft.com/office/powerpoint/2010/main" val="2258170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CA807-66EF-4BC5-B933-5940110C6674}" type="slidenum">
              <a:rPr lang="en-US" smtClean="0"/>
              <a:t>15</a:t>
            </a:fld>
            <a:endParaRPr lang="en-US"/>
          </a:p>
        </p:txBody>
      </p:sp>
    </p:spTree>
    <p:extLst>
      <p:ext uri="{BB962C8B-B14F-4D97-AF65-F5344CB8AC3E}">
        <p14:creationId xmlns:p14="http://schemas.microsoft.com/office/powerpoint/2010/main" val="614750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dirty="0"/>
              <a:t>Diagnostic tests were completed to ensure the synthetic series matched the properties of the observed series, even with events greater than those observed in the record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significant difference between the observed and bootstrapped event empirical distribution functions.</a:t>
            </a:r>
          </a:p>
        </p:txBody>
      </p:sp>
      <p:sp>
        <p:nvSpPr>
          <p:cNvPr id="4" name="Slide Number Placeholder 3"/>
          <p:cNvSpPr>
            <a:spLocks noGrp="1"/>
          </p:cNvSpPr>
          <p:nvPr>
            <p:ph type="sldNum" sz="quarter" idx="5"/>
          </p:nvPr>
        </p:nvSpPr>
        <p:spPr/>
        <p:txBody>
          <a:bodyPr/>
          <a:lstStyle/>
          <a:p>
            <a:fld id="{189CA807-66EF-4BC5-B933-5940110C6674}" type="slidenum">
              <a:rPr lang="en-US" smtClean="0"/>
              <a:t>16</a:t>
            </a:fld>
            <a:endParaRPr lang="en-US"/>
          </a:p>
        </p:txBody>
      </p:sp>
    </p:spTree>
    <p:extLst>
      <p:ext uri="{BB962C8B-B14F-4D97-AF65-F5344CB8AC3E}">
        <p14:creationId xmlns:p14="http://schemas.microsoft.com/office/powerpoint/2010/main" val="383088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dirty="0"/>
              <a:t>Generate thousands of realistic storms and starting conditions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CA807-66EF-4BC5-B933-5940110C6674}" type="slidenum">
              <a:rPr lang="en-US" smtClean="0"/>
              <a:t>17</a:t>
            </a:fld>
            <a:endParaRPr lang="en-US"/>
          </a:p>
        </p:txBody>
      </p:sp>
    </p:spTree>
    <p:extLst>
      <p:ext uri="{BB962C8B-B14F-4D97-AF65-F5344CB8AC3E}">
        <p14:creationId xmlns:p14="http://schemas.microsoft.com/office/powerpoint/2010/main" val="92354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dirty="0"/>
              <a:t>The final datasets:</a:t>
            </a:r>
          </a:p>
          <a:p>
            <a:pPr lvl="1"/>
            <a:r>
              <a:rPr lang="en-US" dirty="0"/>
              <a:t>Maintain long-term trends, as identified by relationships to PNA and to </a:t>
            </a:r>
            <a:r>
              <a:rPr lang="en-US" dirty="0" err="1"/>
              <a:t>dendro</a:t>
            </a:r>
            <a:r>
              <a:rPr lang="en-US" dirty="0"/>
              <a:t> data</a:t>
            </a:r>
          </a:p>
          <a:p>
            <a:pPr lvl="1"/>
            <a:r>
              <a:rPr lang="en-US" dirty="0"/>
              <a:t>Maintain temperature autocorrelation</a:t>
            </a:r>
          </a:p>
          <a:p>
            <a:pPr lvl="1"/>
            <a:r>
              <a:rPr lang="en-US" dirty="0"/>
              <a:t>Maintain monthly statistical characteristics of precipitation events (magnitude) and dry periods (length)</a:t>
            </a:r>
          </a:p>
          <a:p>
            <a:pPr lvl="1"/>
            <a:r>
              <a:rPr lang="en-US" dirty="0"/>
              <a:t>Maintain inter-event spatial/temporal variability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CA807-66EF-4BC5-B933-5940110C6674}" type="slidenum">
              <a:rPr lang="en-US" smtClean="0"/>
              <a:t>18</a:t>
            </a:fld>
            <a:endParaRPr lang="en-US"/>
          </a:p>
        </p:txBody>
      </p:sp>
    </p:spTree>
    <p:extLst>
      <p:ext uri="{BB962C8B-B14F-4D97-AF65-F5344CB8AC3E}">
        <p14:creationId xmlns:p14="http://schemas.microsoft.com/office/powerpoint/2010/main" val="81733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getting into the details of this study.</a:t>
            </a:r>
          </a:p>
          <a:p>
            <a:r>
              <a:rPr lang="en-US" dirty="0"/>
              <a:t>An important aspect of planning is to recognize the large uncertainties in what the future will look like</a:t>
            </a:r>
          </a:p>
          <a:p>
            <a:endParaRPr lang="en-US" dirty="0"/>
          </a:p>
          <a:p>
            <a:r>
              <a:rPr lang="en-US" dirty="0"/>
              <a:t>Not just uncertainty in rain/temperature—uncertainty in demand, in legal environment, in infrastructure</a:t>
            </a:r>
          </a:p>
          <a:p>
            <a:endParaRPr lang="en-US" dirty="0"/>
          </a:p>
        </p:txBody>
      </p:sp>
      <p:sp>
        <p:nvSpPr>
          <p:cNvPr id="4" name="Slide Number Placeholder 3"/>
          <p:cNvSpPr>
            <a:spLocks noGrp="1"/>
          </p:cNvSpPr>
          <p:nvPr>
            <p:ph type="sldNum" sz="quarter" idx="5"/>
          </p:nvPr>
        </p:nvSpPr>
        <p:spPr/>
        <p:txBody>
          <a:bodyPr/>
          <a:lstStyle/>
          <a:p>
            <a:pPr>
              <a:defRPr/>
            </a:pPr>
            <a:fld id="{EB010BAD-D2D9-409B-B4BC-3762AA8BF2FC}" type="slidenum">
              <a:rPr lang="en-CA" altLang="en-US" smtClean="0"/>
              <a:pPr>
                <a:defRPr/>
              </a:pPr>
              <a:t>30</a:t>
            </a:fld>
            <a:endParaRPr lang="en-CA" altLang="en-US"/>
          </a:p>
        </p:txBody>
      </p:sp>
    </p:spTree>
    <p:extLst>
      <p:ext uri="{BB962C8B-B14F-4D97-AF65-F5344CB8AC3E}">
        <p14:creationId xmlns:p14="http://schemas.microsoft.com/office/powerpoint/2010/main" val="341373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10BAD-D2D9-409B-B4BC-3762AA8BF2FC}" type="slidenum">
              <a:rPr lang="en-CA" altLang="en-US" smtClean="0"/>
              <a:pPr>
                <a:defRPr/>
              </a:pPr>
              <a:t>4</a:t>
            </a:fld>
            <a:endParaRPr lang="en-CA" altLang="en-US"/>
          </a:p>
        </p:txBody>
      </p:sp>
    </p:spTree>
    <p:extLst>
      <p:ext uri="{BB962C8B-B14F-4D97-AF65-F5344CB8AC3E}">
        <p14:creationId xmlns:p14="http://schemas.microsoft.com/office/powerpoint/2010/main" val="1368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10BAD-D2D9-409B-B4BC-3762AA8BF2FC}" type="slidenum">
              <a:rPr lang="en-CA" altLang="en-US" smtClean="0"/>
              <a:pPr>
                <a:defRPr/>
              </a:pPr>
              <a:t>5</a:t>
            </a:fld>
            <a:endParaRPr lang="en-CA" altLang="en-US"/>
          </a:p>
        </p:txBody>
      </p:sp>
    </p:spTree>
    <p:extLst>
      <p:ext uri="{BB962C8B-B14F-4D97-AF65-F5344CB8AC3E}">
        <p14:creationId xmlns:p14="http://schemas.microsoft.com/office/powerpoint/2010/main" val="93701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sz="1200" dirty="0"/>
              <a:t>Critical aspects of the synthetic precipitation generation include:</a:t>
            </a:r>
          </a:p>
          <a:p>
            <a:pPr marL="342900" indent="-342900">
              <a:buAutoNum type="alphaLcParenR"/>
            </a:pPr>
            <a:r>
              <a:rPr lang="en-US" sz="1200" dirty="0"/>
              <a:t>maintenance of hyetograph patterns</a:t>
            </a:r>
          </a:p>
          <a:p>
            <a:pPr marL="342900" indent="-342900">
              <a:buAutoNum type="alphaLcParenR"/>
            </a:pPr>
            <a:r>
              <a:rPr lang="en-US" sz="1200" dirty="0"/>
              <a:t>maintenance of appropriate spatial relationships between distributed precipitation locations </a:t>
            </a:r>
          </a:p>
          <a:p>
            <a:pPr marL="342900" indent="-342900">
              <a:buAutoNum type="alphaLcParenR"/>
            </a:pPr>
            <a:r>
              <a:rPr lang="en-US" sz="1200" dirty="0"/>
              <a:t>preservation of storm seasonality</a:t>
            </a:r>
          </a:p>
          <a:p>
            <a:pPr marL="342900" indent="-342900">
              <a:buAutoNum type="alphaLcParen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to develop an extended synthetic precipitation time series (1000 years) for the TVA watershed that maintains the statistical properties of the historical precipitation data sets, but also adds additional diversity to the extended series beyond what was observed.</a:t>
            </a:r>
          </a:p>
          <a:p>
            <a:pPr marL="0" indent="0">
              <a:buNone/>
            </a:pPr>
            <a:endParaRPr lang="en-US" sz="1200" dirty="0"/>
          </a:p>
        </p:txBody>
      </p:sp>
      <p:sp>
        <p:nvSpPr>
          <p:cNvPr id="4" name="Slide Number Placeholder 3"/>
          <p:cNvSpPr>
            <a:spLocks noGrp="1"/>
          </p:cNvSpPr>
          <p:nvPr>
            <p:ph type="sldNum" sz="quarter" idx="5"/>
          </p:nvPr>
        </p:nvSpPr>
        <p:spPr/>
        <p:txBody>
          <a:bodyPr/>
          <a:lstStyle/>
          <a:p>
            <a:fld id="{189CA807-66EF-4BC5-B933-5940110C6674}" type="slidenum">
              <a:rPr lang="en-US" smtClean="0"/>
              <a:t>6</a:t>
            </a:fld>
            <a:endParaRPr lang="en-US"/>
          </a:p>
        </p:txBody>
      </p:sp>
    </p:spTree>
    <p:extLst>
      <p:ext uri="{BB962C8B-B14F-4D97-AF65-F5344CB8AC3E}">
        <p14:creationId xmlns:p14="http://schemas.microsoft.com/office/powerpoint/2010/main" val="130605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10BAD-D2D9-409B-B4BC-3762AA8BF2FC}" type="slidenum">
              <a:rPr lang="en-CA" altLang="en-US" smtClean="0"/>
              <a:pPr>
                <a:defRPr/>
              </a:pPr>
              <a:t>8</a:t>
            </a:fld>
            <a:endParaRPr lang="en-CA" altLang="en-US"/>
          </a:p>
        </p:txBody>
      </p:sp>
    </p:spTree>
    <p:extLst>
      <p:ext uri="{BB962C8B-B14F-4D97-AF65-F5344CB8AC3E}">
        <p14:creationId xmlns:p14="http://schemas.microsoft.com/office/powerpoint/2010/main" val="303538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10BAD-D2D9-409B-B4BC-3762AA8BF2FC}" type="slidenum">
              <a:rPr lang="en-CA" altLang="en-US" smtClean="0"/>
              <a:pPr>
                <a:defRPr/>
              </a:pPr>
              <a:t>9</a:t>
            </a:fld>
            <a:endParaRPr lang="en-CA" altLang="en-US"/>
          </a:p>
        </p:txBody>
      </p:sp>
    </p:spTree>
    <p:extLst>
      <p:ext uri="{BB962C8B-B14F-4D97-AF65-F5344CB8AC3E}">
        <p14:creationId xmlns:p14="http://schemas.microsoft.com/office/powerpoint/2010/main" val="82474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sz="1200" dirty="0"/>
              <a:t>Critical aspects of the synthetic precipitation generation include:</a:t>
            </a:r>
          </a:p>
          <a:p>
            <a:pPr marL="342900" indent="-342900">
              <a:buAutoNum type="alphaLcParenR"/>
            </a:pPr>
            <a:r>
              <a:rPr lang="en-US" sz="1200" dirty="0"/>
              <a:t>maintenance of hyetograph patterns</a:t>
            </a:r>
          </a:p>
          <a:p>
            <a:pPr marL="342900" indent="-342900">
              <a:buAutoNum type="alphaLcParenR"/>
            </a:pPr>
            <a:r>
              <a:rPr lang="en-US" sz="1200" dirty="0"/>
              <a:t>maintenance of appropriate spatial relationships between distributed precipitation locations </a:t>
            </a:r>
          </a:p>
          <a:p>
            <a:pPr marL="342900" indent="-342900">
              <a:buAutoNum type="alphaLcParenR"/>
            </a:pPr>
            <a:r>
              <a:rPr lang="en-US" sz="1200" dirty="0"/>
              <a:t>preservation of storm seasonality</a:t>
            </a:r>
          </a:p>
          <a:p>
            <a:pPr marL="342900" indent="-342900">
              <a:buAutoNum type="alphaLcParen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to develop an extended synthetic precipitation time series (1000 years) for the TVA watershed that maintains the statistical properties of the historical precipitation data sets, but also adds additional diversity to the extended series beyond what was observed.</a:t>
            </a:r>
          </a:p>
          <a:p>
            <a:pPr marL="0" indent="0">
              <a:buNone/>
            </a:pPr>
            <a:endParaRPr lang="en-US" sz="1200" dirty="0"/>
          </a:p>
        </p:txBody>
      </p:sp>
      <p:sp>
        <p:nvSpPr>
          <p:cNvPr id="4" name="Slide Number Placeholder 3"/>
          <p:cNvSpPr>
            <a:spLocks noGrp="1"/>
          </p:cNvSpPr>
          <p:nvPr>
            <p:ph type="sldNum" sz="quarter" idx="5"/>
          </p:nvPr>
        </p:nvSpPr>
        <p:spPr/>
        <p:txBody>
          <a:bodyPr/>
          <a:lstStyle/>
          <a:p>
            <a:fld id="{189CA807-66EF-4BC5-B933-5940110C6674}" type="slidenum">
              <a:rPr lang="en-US" smtClean="0"/>
              <a:t>10</a:t>
            </a:fld>
            <a:endParaRPr lang="en-US"/>
          </a:p>
        </p:txBody>
      </p:sp>
    </p:spTree>
    <p:extLst>
      <p:ext uri="{BB962C8B-B14F-4D97-AF65-F5344CB8AC3E}">
        <p14:creationId xmlns:p14="http://schemas.microsoft.com/office/powerpoint/2010/main" val="307385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Basic Bootstrapping - Simplest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(Bootstrap is the method of estimating population statistics by resampling a single dataset with replacement – may need a definition slide for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 classify historical data into </a:t>
            </a:r>
            <a:r>
              <a:rPr lang="en-US" sz="1200" u="sng" kern="1200" dirty="0">
                <a:solidFill>
                  <a:schemeClr val="tx1"/>
                </a:solidFill>
                <a:effectLst/>
                <a:latin typeface="+mn-lt"/>
                <a:ea typeface="+mn-ea"/>
                <a:cs typeface="+mn-cs"/>
              </a:rPr>
              <a:t>contiguous</a:t>
            </a:r>
            <a:r>
              <a:rPr lang="en-US" sz="1200" kern="1200" dirty="0">
                <a:solidFill>
                  <a:schemeClr val="tx1"/>
                </a:solidFill>
                <a:effectLst/>
                <a:latin typeface="+mn-lt"/>
                <a:ea typeface="+mn-ea"/>
                <a:cs typeface="+mn-cs"/>
              </a:rPr>
              <a:t> dry and wet periods</a:t>
            </a:r>
          </a:p>
        </p:txBody>
      </p:sp>
      <p:sp>
        <p:nvSpPr>
          <p:cNvPr id="4" name="Slide Number Placeholder 3"/>
          <p:cNvSpPr>
            <a:spLocks noGrp="1"/>
          </p:cNvSpPr>
          <p:nvPr>
            <p:ph type="sldNum" sz="quarter" idx="5"/>
          </p:nvPr>
        </p:nvSpPr>
        <p:spPr/>
        <p:txBody>
          <a:bodyPr/>
          <a:lstStyle/>
          <a:p>
            <a:fld id="{189CA807-66EF-4BC5-B933-5940110C6674}" type="slidenum">
              <a:rPr lang="en-US" smtClean="0"/>
              <a:t>11</a:t>
            </a:fld>
            <a:endParaRPr lang="en-US"/>
          </a:p>
        </p:txBody>
      </p:sp>
    </p:spTree>
    <p:extLst>
      <p:ext uri="{BB962C8B-B14F-4D97-AF65-F5344CB8AC3E}">
        <p14:creationId xmlns:p14="http://schemas.microsoft.com/office/powerpoint/2010/main" val="87931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dirty="0"/>
              <a:t>Simplest approach:</a:t>
            </a:r>
          </a:p>
          <a:p>
            <a:pPr marL="285750" indent="-285750">
              <a:buFont typeface="Arial" panose="020B0604020202020204" pitchFamily="34" charset="0"/>
              <a:buChar char="•"/>
            </a:pPr>
            <a:r>
              <a:rPr lang="en-US" dirty="0"/>
              <a:t>Bootstrap resampling of historical wet/dry periods to create a unique sequence of events by alternating back and forth between independent wet and dry periods.</a:t>
            </a:r>
          </a:p>
          <a:p>
            <a:pPr marL="285750" indent="-285750">
              <a:buFont typeface="Arial" panose="020B0604020202020204" pitchFamily="34" charset="0"/>
              <a:buChar char="•"/>
            </a:pPr>
            <a:r>
              <a:rPr lang="en-US" dirty="0"/>
              <a:t>Issues with this approach is that it does not generate a set of events that go beyond those observed in the historic period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**Does not capture full extent of the feasible extremes</a:t>
            </a:r>
          </a:p>
        </p:txBody>
      </p:sp>
      <p:sp>
        <p:nvSpPr>
          <p:cNvPr id="4" name="Slide Number Placeholder 3"/>
          <p:cNvSpPr>
            <a:spLocks noGrp="1"/>
          </p:cNvSpPr>
          <p:nvPr>
            <p:ph type="sldNum" sz="quarter" idx="5"/>
          </p:nvPr>
        </p:nvSpPr>
        <p:spPr/>
        <p:txBody>
          <a:bodyPr/>
          <a:lstStyle/>
          <a:p>
            <a:fld id="{189CA807-66EF-4BC5-B933-5940110C6674}" type="slidenum">
              <a:rPr lang="en-US" smtClean="0"/>
              <a:t>12</a:t>
            </a:fld>
            <a:endParaRPr lang="en-US"/>
          </a:p>
        </p:txBody>
      </p:sp>
    </p:spTree>
    <p:extLst>
      <p:ext uri="{BB962C8B-B14F-4D97-AF65-F5344CB8AC3E}">
        <p14:creationId xmlns:p14="http://schemas.microsoft.com/office/powerpoint/2010/main" val="395437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EF12B46-9EAA-4DC6-95B1-68277AA445DB}"/>
              </a:ext>
            </a:extLst>
          </p:cNvPr>
          <p:cNvSpPr>
            <a:spLocks noGrp="1"/>
          </p:cNvSpPr>
          <p:nvPr>
            <p:ph type="dt" sz="half" idx="10"/>
          </p:nvPr>
        </p:nvSpPr>
        <p:spPr/>
        <p:txBody>
          <a:bodyPr/>
          <a:lstStyle>
            <a:lvl1pPr>
              <a:defRPr/>
            </a:lvl1pPr>
          </a:lstStyle>
          <a:p>
            <a:pPr>
              <a:defRPr/>
            </a:pPr>
            <a:fld id="{FCBCE0E2-38E3-47A5-B6AB-A57D9D049360}" type="datetimeFigureOut">
              <a:rPr lang="en-CA"/>
              <a:pPr>
                <a:defRPr/>
              </a:pPr>
              <a:t>2020-02-13</a:t>
            </a:fld>
            <a:endParaRPr lang="en-CA"/>
          </a:p>
        </p:txBody>
      </p:sp>
      <p:sp>
        <p:nvSpPr>
          <p:cNvPr id="5" name="Footer Placeholder 4">
            <a:extLst>
              <a:ext uri="{FF2B5EF4-FFF2-40B4-BE49-F238E27FC236}">
                <a16:creationId xmlns:a16="http://schemas.microsoft.com/office/drawing/2014/main" id="{FFDA07A8-091F-42F5-8D3F-25A6D9C83B3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B8E88C6-3C0F-48E2-A6E6-45CCC83AE8B5}"/>
              </a:ext>
            </a:extLst>
          </p:cNvPr>
          <p:cNvSpPr>
            <a:spLocks noGrp="1"/>
          </p:cNvSpPr>
          <p:nvPr>
            <p:ph type="sldNum" sz="quarter" idx="12"/>
          </p:nvPr>
        </p:nvSpPr>
        <p:spPr/>
        <p:txBody>
          <a:bodyPr/>
          <a:lstStyle>
            <a:lvl1pPr>
              <a:defRPr/>
            </a:lvl1pPr>
          </a:lstStyle>
          <a:p>
            <a:pPr>
              <a:defRPr/>
            </a:pPr>
            <a:fld id="{4C6A5117-2772-4135-9E30-1AC9CB2D1589}" type="slidenum">
              <a:rPr lang="en-CA" altLang="en-US"/>
              <a:pPr>
                <a:defRPr/>
              </a:pPr>
              <a:t>‹#›</a:t>
            </a:fld>
            <a:endParaRPr lang="en-CA" altLang="en-US"/>
          </a:p>
        </p:txBody>
      </p:sp>
    </p:spTree>
    <p:extLst>
      <p:ext uri="{BB962C8B-B14F-4D97-AF65-F5344CB8AC3E}">
        <p14:creationId xmlns:p14="http://schemas.microsoft.com/office/powerpoint/2010/main" val="385062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FFAF615-E18B-4714-A66B-3227C0A3AC44}"/>
              </a:ext>
            </a:extLst>
          </p:cNvPr>
          <p:cNvSpPr>
            <a:spLocks noGrp="1"/>
          </p:cNvSpPr>
          <p:nvPr>
            <p:ph type="dt" sz="half" idx="10"/>
          </p:nvPr>
        </p:nvSpPr>
        <p:spPr/>
        <p:txBody>
          <a:bodyPr/>
          <a:lstStyle>
            <a:lvl1pPr>
              <a:defRPr/>
            </a:lvl1pPr>
          </a:lstStyle>
          <a:p>
            <a:pPr>
              <a:defRPr/>
            </a:pPr>
            <a:fld id="{2114B14D-23A8-47B1-AC21-86AE838197DC}" type="datetimeFigureOut">
              <a:rPr lang="en-CA"/>
              <a:pPr>
                <a:defRPr/>
              </a:pPr>
              <a:t>2020-02-13</a:t>
            </a:fld>
            <a:endParaRPr lang="en-CA"/>
          </a:p>
        </p:txBody>
      </p:sp>
      <p:sp>
        <p:nvSpPr>
          <p:cNvPr id="5" name="Footer Placeholder 4">
            <a:extLst>
              <a:ext uri="{FF2B5EF4-FFF2-40B4-BE49-F238E27FC236}">
                <a16:creationId xmlns:a16="http://schemas.microsoft.com/office/drawing/2014/main" id="{E6BFE70C-D0A9-466C-9E3F-08928B66D83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32BDE9E-585A-4617-9A6F-87D64D3D9F1D}"/>
              </a:ext>
            </a:extLst>
          </p:cNvPr>
          <p:cNvSpPr>
            <a:spLocks noGrp="1"/>
          </p:cNvSpPr>
          <p:nvPr>
            <p:ph type="sldNum" sz="quarter" idx="12"/>
          </p:nvPr>
        </p:nvSpPr>
        <p:spPr/>
        <p:txBody>
          <a:bodyPr/>
          <a:lstStyle>
            <a:lvl1pPr>
              <a:defRPr/>
            </a:lvl1pPr>
          </a:lstStyle>
          <a:p>
            <a:pPr>
              <a:defRPr/>
            </a:pPr>
            <a:fld id="{30DF23D8-76B0-47F1-8C1D-EF5F57B45E98}" type="slidenum">
              <a:rPr lang="en-CA" altLang="en-US"/>
              <a:pPr>
                <a:defRPr/>
              </a:pPr>
              <a:t>‹#›</a:t>
            </a:fld>
            <a:endParaRPr lang="en-CA" altLang="en-US"/>
          </a:p>
        </p:txBody>
      </p:sp>
    </p:spTree>
    <p:extLst>
      <p:ext uri="{BB962C8B-B14F-4D97-AF65-F5344CB8AC3E}">
        <p14:creationId xmlns:p14="http://schemas.microsoft.com/office/powerpoint/2010/main" val="249020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7DC00EF-94F3-46DB-AF67-2D0EEFD21F4C}"/>
              </a:ext>
            </a:extLst>
          </p:cNvPr>
          <p:cNvSpPr>
            <a:spLocks noGrp="1"/>
          </p:cNvSpPr>
          <p:nvPr>
            <p:ph type="dt" sz="half" idx="10"/>
          </p:nvPr>
        </p:nvSpPr>
        <p:spPr/>
        <p:txBody>
          <a:bodyPr/>
          <a:lstStyle>
            <a:lvl1pPr>
              <a:defRPr/>
            </a:lvl1pPr>
          </a:lstStyle>
          <a:p>
            <a:pPr>
              <a:defRPr/>
            </a:pPr>
            <a:fld id="{EE0EBBFD-40A4-4C62-8107-B9E58CA2269F}" type="datetimeFigureOut">
              <a:rPr lang="en-CA"/>
              <a:pPr>
                <a:defRPr/>
              </a:pPr>
              <a:t>2020-02-13</a:t>
            </a:fld>
            <a:endParaRPr lang="en-CA"/>
          </a:p>
        </p:txBody>
      </p:sp>
      <p:sp>
        <p:nvSpPr>
          <p:cNvPr id="5" name="Footer Placeholder 4">
            <a:extLst>
              <a:ext uri="{FF2B5EF4-FFF2-40B4-BE49-F238E27FC236}">
                <a16:creationId xmlns:a16="http://schemas.microsoft.com/office/drawing/2014/main" id="{4032CDCC-D31C-4855-A74D-80420C7C99A7}"/>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8571BD1B-DC96-49C7-A68B-FA8909898741}"/>
              </a:ext>
            </a:extLst>
          </p:cNvPr>
          <p:cNvSpPr>
            <a:spLocks noGrp="1"/>
          </p:cNvSpPr>
          <p:nvPr>
            <p:ph type="sldNum" sz="quarter" idx="12"/>
          </p:nvPr>
        </p:nvSpPr>
        <p:spPr/>
        <p:txBody>
          <a:bodyPr/>
          <a:lstStyle>
            <a:lvl1pPr>
              <a:defRPr/>
            </a:lvl1pPr>
          </a:lstStyle>
          <a:p>
            <a:pPr>
              <a:defRPr/>
            </a:pPr>
            <a:fld id="{E065EE7A-446C-451C-AC64-0A72647C24E2}" type="slidenum">
              <a:rPr lang="en-CA" altLang="en-US"/>
              <a:pPr>
                <a:defRPr/>
              </a:pPr>
              <a:t>‹#›</a:t>
            </a:fld>
            <a:endParaRPr lang="en-CA" altLang="en-US"/>
          </a:p>
        </p:txBody>
      </p:sp>
    </p:spTree>
    <p:extLst>
      <p:ext uri="{BB962C8B-B14F-4D97-AF65-F5344CB8AC3E}">
        <p14:creationId xmlns:p14="http://schemas.microsoft.com/office/powerpoint/2010/main" val="58438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6353ED-E16F-4D2D-8BA7-2230514ED885}"/>
              </a:ext>
            </a:extLst>
          </p:cNvPr>
          <p:cNvSpPr>
            <a:spLocks noGrp="1"/>
          </p:cNvSpPr>
          <p:nvPr>
            <p:ph type="dt" sz="half" idx="10"/>
          </p:nvPr>
        </p:nvSpPr>
        <p:spPr/>
        <p:txBody>
          <a:bodyPr/>
          <a:lstStyle>
            <a:lvl1pPr>
              <a:defRPr/>
            </a:lvl1pPr>
          </a:lstStyle>
          <a:p>
            <a:pPr>
              <a:defRPr/>
            </a:pPr>
            <a:fld id="{2F722C85-68D8-4790-9CA7-D683D37B8699}" type="datetimeFigureOut">
              <a:rPr lang="en-CA"/>
              <a:pPr>
                <a:defRPr/>
              </a:pPr>
              <a:t>2020-02-13</a:t>
            </a:fld>
            <a:endParaRPr lang="en-CA"/>
          </a:p>
        </p:txBody>
      </p:sp>
      <p:sp>
        <p:nvSpPr>
          <p:cNvPr id="5" name="Footer Placeholder 4">
            <a:extLst>
              <a:ext uri="{FF2B5EF4-FFF2-40B4-BE49-F238E27FC236}">
                <a16:creationId xmlns:a16="http://schemas.microsoft.com/office/drawing/2014/main" id="{F39C35C1-B13D-4601-A09B-0CE6BF4AB51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AEF03A8E-CC8F-457D-96A2-719D859B7DD4}"/>
              </a:ext>
            </a:extLst>
          </p:cNvPr>
          <p:cNvSpPr>
            <a:spLocks noGrp="1"/>
          </p:cNvSpPr>
          <p:nvPr>
            <p:ph type="sldNum" sz="quarter" idx="12"/>
          </p:nvPr>
        </p:nvSpPr>
        <p:spPr/>
        <p:txBody>
          <a:bodyPr/>
          <a:lstStyle>
            <a:lvl1pPr>
              <a:defRPr/>
            </a:lvl1pPr>
          </a:lstStyle>
          <a:p>
            <a:pPr>
              <a:defRPr/>
            </a:pPr>
            <a:fld id="{EEA78AB0-09DB-4FFA-B61B-C1E7E1F105E3}" type="slidenum">
              <a:rPr lang="en-CA" altLang="en-US"/>
              <a:pPr>
                <a:defRPr/>
              </a:pPr>
              <a:t>‹#›</a:t>
            </a:fld>
            <a:endParaRPr lang="en-CA" altLang="en-US"/>
          </a:p>
        </p:txBody>
      </p:sp>
    </p:spTree>
    <p:extLst>
      <p:ext uri="{BB962C8B-B14F-4D97-AF65-F5344CB8AC3E}">
        <p14:creationId xmlns:p14="http://schemas.microsoft.com/office/powerpoint/2010/main" val="121371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16664B-EFC3-402A-9904-689ABDC55C0D}"/>
              </a:ext>
            </a:extLst>
          </p:cNvPr>
          <p:cNvSpPr>
            <a:spLocks noGrp="1"/>
          </p:cNvSpPr>
          <p:nvPr>
            <p:ph type="dt" sz="half" idx="10"/>
          </p:nvPr>
        </p:nvSpPr>
        <p:spPr/>
        <p:txBody>
          <a:bodyPr/>
          <a:lstStyle>
            <a:lvl1pPr>
              <a:defRPr/>
            </a:lvl1pPr>
          </a:lstStyle>
          <a:p>
            <a:pPr>
              <a:defRPr/>
            </a:pPr>
            <a:fld id="{1B7D8915-C92B-42C1-81A9-975CDC977C58}" type="datetimeFigureOut">
              <a:rPr lang="en-CA"/>
              <a:pPr>
                <a:defRPr/>
              </a:pPr>
              <a:t>2020-02-13</a:t>
            </a:fld>
            <a:endParaRPr lang="en-CA"/>
          </a:p>
        </p:txBody>
      </p:sp>
      <p:sp>
        <p:nvSpPr>
          <p:cNvPr id="5" name="Footer Placeholder 4">
            <a:extLst>
              <a:ext uri="{FF2B5EF4-FFF2-40B4-BE49-F238E27FC236}">
                <a16:creationId xmlns:a16="http://schemas.microsoft.com/office/drawing/2014/main" id="{D548536D-E5DA-4C72-B1C9-3C750D13CBA7}"/>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D3C7248-FF0A-42F1-B53F-B4E49DF27A59}"/>
              </a:ext>
            </a:extLst>
          </p:cNvPr>
          <p:cNvSpPr>
            <a:spLocks noGrp="1"/>
          </p:cNvSpPr>
          <p:nvPr>
            <p:ph type="sldNum" sz="quarter" idx="12"/>
          </p:nvPr>
        </p:nvSpPr>
        <p:spPr/>
        <p:txBody>
          <a:bodyPr/>
          <a:lstStyle>
            <a:lvl1pPr>
              <a:defRPr/>
            </a:lvl1pPr>
          </a:lstStyle>
          <a:p>
            <a:pPr>
              <a:defRPr/>
            </a:pPr>
            <a:fld id="{83397EB8-32F3-4684-8A41-827DF8DBFB75}" type="slidenum">
              <a:rPr lang="en-CA" altLang="en-US"/>
              <a:pPr>
                <a:defRPr/>
              </a:pPr>
              <a:t>‹#›</a:t>
            </a:fld>
            <a:endParaRPr lang="en-CA" altLang="en-US"/>
          </a:p>
        </p:txBody>
      </p:sp>
    </p:spTree>
    <p:extLst>
      <p:ext uri="{BB962C8B-B14F-4D97-AF65-F5344CB8AC3E}">
        <p14:creationId xmlns:p14="http://schemas.microsoft.com/office/powerpoint/2010/main" val="328137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AB59CA0D-307F-4390-AF7B-031CC21D6BE4}"/>
              </a:ext>
            </a:extLst>
          </p:cNvPr>
          <p:cNvSpPr>
            <a:spLocks noGrp="1"/>
          </p:cNvSpPr>
          <p:nvPr>
            <p:ph type="dt" sz="half" idx="10"/>
          </p:nvPr>
        </p:nvSpPr>
        <p:spPr/>
        <p:txBody>
          <a:bodyPr/>
          <a:lstStyle>
            <a:lvl1pPr>
              <a:defRPr/>
            </a:lvl1pPr>
          </a:lstStyle>
          <a:p>
            <a:pPr>
              <a:defRPr/>
            </a:pPr>
            <a:fld id="{AF05BAB2-385C-4C79-80BB-B32FAD3C14D6}" type="datetimeFigureOut">
              <a:rPr lang="en-CA"/>
              <a:pPr>
                <a:defRPr/>
              </a:pPr>
              <a:t>2020-02-13</a:t>
            </a:fld>
            <a:endParaRPr lang="en-CA"/>
          </a:p>
        </p:txBody>
      </p:sp>
      <p:sp>
        <p:nvSpPr>
          <p:cNvPr id="6" name="Footer Placeholder 4">
            <a:extLst>
              <a:ext uri="{FF2B5EF4-FFF2-40B4-BE49-F238E27FC236}">
                <a16:creationId xmlns:a16="http://schemas.microsoft.com/office/drawing/2014/main" id="{D152ECDB-CF27-4516-A4B9-CD23510BE2DE}"/>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1EDCA4B5-D2BF-484A-97C7-4BEAA35BFEF7}"/>
              </a:ext>
            </a:extLst>
          </p:cNvPr>
          <p:cNvSpPr>
            <a:spLocks noGrp="1"/>
          </p:cNvSpPr>
          <p:nvPr>
            <p:ph type="sldNum" sz="quarter" idx="12"/>
          </p:nvPr>
        </p:nvSpPr>
        <p:spPr/>
        <p:txBody>
          <a:bodyPr/>
          <a:lstStyle>
            <a:lvl1pPr>
              <a:defRPr/>
            </a:lvl1pPr>
          </a:lstStyle>
          <a:p>
            <a:pPr>
              <a:defRPr/>
            </a:pPr>
            <a:fld id="{1D814850-C7A4-4696-AB8E-8E092D2DEABB}" type="slidenum">
              <a:rPr lang="en-CA" altLang="en-US"/>
              <a:pPr>
                <a:defRPr/>
              </a:pPr>
              <a:t>‹#›</a:t>
            </a:fld>
            <a:endParaRPr lang="en-CA" altLang="en-US"/>
          </a:p>
        </p:txBody>
      </p:sp>
    </p:spTree>
    <p:extLst>
      <p:ext uri="{BB962C8B-B14F-4D97-AF65-F5344CB8AC3E}">
        <p14:creationId xmlns:p14="http://schemas.microsoft.com/office/powerpoint/2010/main" val="5773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FC4DF223-ABE4-465A-A39B-51815B9C33AE}"/>
              </a:ext>
            </a:extLst>
          </p:cNvPr>
          <p:cNvSpPr>
            <a:spLocks noGrp="1"/>
          </p:cNvSpPr>
          <p:nvPr>
            <p:ph type="dt" sz="half" idx="10"/>
          </p:nvPr>
        </p:nvSpPr>
        <p:spPr/>
        <p:txBody>
          <a:bodyPr/>
          <a:lstStyle>
            <a:lvl1pPr>
              <a:defRPr/>
            </a:lvl1pPr>
          </a:lstStyle>
          <a:p>
            <a:pPr>
              <a:defRPr/>
            </a:pPr>
            <a:fld id="{3D716971-743B-4E35-ABCB-9F92BA6F0E48}" type="datetimeFigureOut">
              <a:rPr lang="en-CA"/>
              <a:pPr>
                <a:defRPr/>
              </a:pPr>
              <a:t>2020-02-13</a:t>
            </a:fld>
            <a:endParaRPr lang="en-CA"/>
          </a:p>
        </p:txBody>
      </p:sp>
      <p:sp>
        <p:nvSpPr>
          <p:cNvPr id="8" name="Footer Placeholder 4">
            <a:extLst>
              <a:ext uri="{FF2B5EF4-FFF2-40B4-BE49-F238E27FC236}">
                <a16:creationId xmlns:a16="http://schemas.microsoft.com/office/drawing/2014/main" id="{0D27CC82-FB6B-4A96-BF35-F54BFFF62663}"/>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79D9DC2F-38EC-44C0-A162-43895CF9DF07}"/>
              </a:ext>
            </a:extLst>
          </p:cNvPr>
          <p:cNvSpPr>
            <a:spLocks noGrp="1"/>
          </p:cNvSpPr>
          <p:nvPr>
            <p:ph type="sldNum" sz="quarter" idx="12"/>
          </p:nvPr>
        </p:nvSpPr>
        <p:spPr/>
        <p:txBody>
          <a:bodyPr/>
          <a:lstStyle>
            <a:lvl1pPr>
              <a:defRPr/>
            </a:lvl1pPr>
          </a:lstStyle>
          <a:p>
            <a:pPr>
              <a:defRPr/>
            </a:pPr>
            <a:fld id="{E5D33992-6122-4C50-84C5-1DAEC20CDCB6}" type="slidenum">
              <a:rPr lang="en-CA" altLang="en-US"/>
              <a:pPr>
                <a:defRPr/>
              </a:pPr>
              <a:t>‹#›</a:t>
            </a:fld>
            <a:endParaRPr lang="en-CA" altLang="en-US"/>
          </a:p>
        </p:txBody>
      </p:sp>
    </p:spTree>
    <p:extLst>
      <p:ext uri="{BB962C8B-B14F-4D97-AF65-F5344CB8AC3E}">
        <p14:creationId xmlns:p14="http://schemas.microsoft.com/office/powerpoint/2010/main" val="242206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6706C786-0371-4C3A-A1CF-11DD458EFA85}"/>
              </a:ext>
            </a:extLst>
          </p:cNvPr>
          <p:cNvSpPr>
            <a:spLocks noGrp="1"/>
          </p:cNvSpPr>
          <p:nvPr>
            <p:ph type="dt" sz="half" idx="10"/>
          </p:nvPr>
        </p:nvSpPr>
        <p:spPr/>
        <p:txBody>
          <a:bodyPr/>
          <a:lstStyle>
            <a:lvl1pPr>
              <a:defRPr/>
            </a:lvl1pPr>
          </a:lstStyle>
          <a:p>
            <a:pPr>
              <a:defRPr/>
            </a:pPr>
            <a:fld id="{163E86E5-3DBD-44BC-8488-8660F7A2A4AB}" type="datetimeFigureOut">
              <a:rPr lang="en-CA"/>
              <a:pPr>
                <a:defRPr/>
              </a:pPr>
              <a:t>2020-02-13</a:t>
            </a:fld>
            <a:endParaRPr lang="en-CA"/>
          </a:p>
        </p:txBody>
      </p:sp>
      <p:sp>
        <p:nvSpPr>
          <p:cNvPr id="4" name="Footer Placeholder 4">
            <a:extLst>
              <a:ext uri="{FF2B5EF4-FFF2-40B4-BE49-F238E27FC236}">
                <a16:creationId xmlns:a16="http://schemas.microsoft.com/office/drawing/2014/main" id="{85DECCFA-EA17-488B-8AEC-088D4D3DD2A4}"/>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EE9024D0-F682-4622-A428-7F287FC11CD9}"/>
              </a:ext>
            </a:extLst>
          </p:cNvPr>
          <p:cNvSpPr>
            <a:spLocks noGrp="1"/>
          </p:cNvSpPr>
          <p:nvPr>
            <p:ph type="sldNum" sz="quarter" idx="12"/>
          </p:nvPr>
        </p:nvSpPr>
        <p:spPr/>
        <p:txBody>
          <a:bodyPr/>
          <a:lstStyle>
            <a:lvl1pPr>
              <a:defRPr/>
            </a:lvl1pPr>
          </a:lstStyle>
          <a:p>
            <a:pPr>
              <a:defRPr/>
            </a:pPr>
            <a:fld id="{CC6687FF-B7C4-4D16-8D5E-4EBFA4581A07}" type="slidenum">
              <a:rPr lang="en-CA" altLang="en-US"/>
              <a:pPr>
                <a:defRPr/>
              </a:pPr>
              <a:t>‹#›</a:t>
            </a:fld>
            <a:endParaRPr lang="en-CA" altLang="en-US"/>
          </a:p>
        </p:txBody>
      </p:sp>
    </p:spTree>
    <p:extLst>
      <p:ext uri="{BB962C8B-B14F-4D97-AF65-F5344CB8AC3E}">
        <p14:creationId xmlns:p14="http://schemas.microsoft.com/office/powerpoint/2010/main" val="182020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BB2405D-C809-4D74-B0F7-61B0720BB148}"/>
              </a:ext>
            </a:extLst>
          </p:cNvPr>
          <p:cNvSpPr>
            <a:spLocks noGrp="1"/>
          </p:cNvSpPr>
          <p:nvPr>
            <p:ph type="dt" sz="half" idx="10"/>
          </p:nvPr>
        </p:nvSpPr>
        <p:spPr/>
        <p:txBody>
          <a:bodyPr/>
          <a:lstStyle>
            <a:lvl1pPr>
              <a:defRPr/>
            </a:lvl1pPr>
          </a:lstStyle>
          <a:p>
            <a:pPr>
              <a:defRPr/>
            </a:pPr>
            <a:fld id="{AFCC370D-6D2B-4715-8989-AC6B60CADE4B}" type="datetimeFigureOut">
              <a:rPr lang="en-CA"/>
              <a:pPr>
                <a:defRPr/>
              </a:pPr>
              <a:t>2020-02-13</a:t>
            </a:fld>
            <a:endParaRPr lang="en-CA"/>
          </a:p>
        </p:txBody>
      </p:sp>
      <p:sp>
        <p:nvSpPr>
          <p:cNvPr id="3" name="Footer Placeholder 4">
            <a:extLst>
              <a:ext uri="{FF2B5EF4-FFF2-40B4-BE49-F238E27FC236}">
                <a16:creationId xmlns:a16="http://schemas.microsoft.com/office/drawing/2014/main" id="{D1C45D1C-DBEB-49F1-B4CF-45F9A576CCD6}"/>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A380AE0F-4A28-4756-AB4E-AD0BD8FF2A77}"/>
              </a:ext>
            </a:extLst>
          </p:cNvPr>
          <p:cNvSpPr>
            <a:spLocks noGrp="1"/>
          </p:cNvSpPr>
          <p:nvPr>
            <p:ph type="sldNum" sz="quarter" idx="12"/>
          </p:nvPr>
        </p:nvSpPr>
        <p:spPr/>
        <p:txBody>
          <a:bodyPr/>
          <a:lstStyle>
            <a:lvl1pPr>
              <a:defRPr/>
            </a:lvl1pPr>
          </a:lstStyle>
          <a:p>
            <a:pPr>
              <a:defRPr/>
            </a:pPr>
            <a:fld id="{4997F2D0-F3B2-4F02-8C3E-CDB66EADFBDF}" type="slidenum">
              <a:rPr lang="en-CA" altLang="en-US"/>
              <a:pPr>
                <a:defRPr/>
              </a:pPr>
              <a:t>‹#›</a:t>
            </a:fld>
            <a:endParaRPr lang="en-CA" altLang="en-US"/>
          </a:p>
        </p:txBody>
      </p:sp>
    </p:spTree>
    <p:extLst>
      <p:ext uri="{BB962C8B-B14F-4D97-AF65-F5344CB8AC3E}">
        <p14:creationId xmlns:p14="http://schemas.microsoft.com/office/powerpoint/2010/main" val="222889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8624DF-DF17-455A-B9DA-D94801E30F87}"/>
              </a:ext>
            </a:extLst>
          </p:cNvPr>
          <p:cNvSpPr>
            <a:spLocks noGrp="1"/>
          </p:cNvSpPr>
          <p:nvPr>
            <p:ph type="dt" sz="half" idx="10"/>
          </p:nvPr>
        </p:nvSpPr>
        <p:spPr/>
        <p:txBody>
          <a:bodyPr/>
          <a:lstStyle>
            <a:lvl1pPr>
              <a:defRPr/>
            </a:lvl1pPr>
          </a:lstStyle>
          <a:p>
            <a:pPr>
              <a:defRPr/>
            </a:pPr>
            <a:fld id="{1265211C-5B3D-4EFA-9D5A-DF872444CD5A}" type="datetimeFigureOut">
              <a:rPr lang="en-CA"/>
              <a:pPr>
                <a:defRPr/>
              </a:pPr>
              <a:t>2020-02-13</a:t>
            </a:fld>
            <a:endParaRPr lang="en-CA"/>
          </a:p>
        </p:txBody>
      </p:sp>
      <p:sp>
        <p:nvSpPr>
          <p:cNvPr id="6" name="Footer Placeholder 4">
            <a:extLst>
              <a:ext uri="{FF2B5EF4-FFF2-40B4-BE49-F238E27FC236}">
                <a16:creationId xmlns:a16="http://schemas.microsoft.com/office/drawing/2014/main" id="{12D17ABA-EDD4-49D2-B39C-549D44AAB643}"/>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CAAB8F01-59DF-40D0-BC62-0143E9ED6A12}"/>
              </a:ext>
            </a:extLst>
          </p:cNvPr>
          <p:cNvSpPr>
            <a:spLocks noGrp="1"/>
          </p:cNvSpPr>
          <p:nvPr>
            <p:ph type="sldNum" sz="quarter" idx="12"/>
          </p:nvPr>
        </p:nvSpPr>
        <p:spPr/>
        <p:txBody>
          <a:bodyPr/>
          <a:lstStyle>
            <a:lvl1pPr>
              <a:defRPr/>
            </a:lvl1pPr>
          </a:lstStyle>
          <a:p>
            <a:pPr>
              <a:defRPr/>
            </a:pPr>
            <a:fld id="{ED5BD574-DDB7-4F0B-A1B6-42D7D654E34E}" type="slidenum">
              <a:rPr lang="en-CA" altLang="en-US"/>
              <a:pPr>
                <a:defRPr/>
              </a:pPr>
              <a:t>‹#›</a:t>
            </a:fld>
            <a:endParaRPr lang="en-CA" altLang="en-US"/>
          </a:p>
        </p:txBody>
      </p:sp>
    </p:spTree>
    <p:extLst>
      <p:ext uri="{BB962C8B-B14F-4D97-AF65-F5344CB8AC3E}">
        <p14:creationId xmlns:p14="http://schemas.microsoft.com/office/powerpoint/2010/main" val="130552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22A115-121F-44C4-A9D6-C02424271F81}"/>
              </a:ext>
            </a:extLst>
          </p:cNvPr>
          <p:cNvSpPr>
            <a:spLocks noGrp="1"/>
          </p:cNvSpPr>
          <p:nvPr>
            <p:ph type="dt" sz="half" idx="10"/>
          </p:nvPr>
        </p:nvSpPr>
        <p:spPr/>
        <p:txBody>
          <a:bodyPr/>
          <a:lstStyle>
            <a:lvl1pPr>
              <a:defRPr/>
            </a:lvl1pPr>
          </a:lstStyle>
          <a:p>
            <a:pPr>
              <a:defRPr/>
            </a:pPr>
            <a:fld id="{CE65AA40-4A9C-4E78-B4F9-2556253FB0D5}" type="datetimeFigureOut">
              <a:rPr lang="en-CA"/>
              <a:pPr>
                <a:defRPr/>
              </a:pPr>
              <a:t>2020-02-13</a:t>
            </a:fld>
            <a:endParaRPr lang="en-CA"/>
          </a:p>
        </p:txBody>
      </p:sp>
      <p:sp>
        <p:nvSpPr>
          <p:cNvPr id="6" name="Footer Placeholder 4">
            <a:extLst>
              <a:ext uri="{FF2B5EF4-FFF2-40B4-BE49-F238E27FC236}">
                <a16:creationId xmlns:a16="http://schemas.microsoft.com/office/drawing/2014/main" id="{3D10DEAD-BDDE-4D25-9776-CC396305AEC5}"/>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454B3728-4E26-4096-BBAA-7EE15603E2A1}"/>
              </a:ext>
            </a:extLst>
          </p:cNvPr>
          <p:cNvSpPr>
            <a:spLocks noGrp="1"/>
          </p:cNvSpPr>
          <p:nvPr>
            <p:ph type="sldNum" sz="quarter" idx="12"/>
          </p:nvPr>
        </p:nvSpPr>
        <p:spPr/>
        <p:txBody>
          <a:bodyPr/>
          <a:lstStyle>
            <a:lvl1pPr>
              <a:defRPr/>
            </a:lvl1pPr>
          </a:lstStyle>
          <a:p>
            <a:pPr>
              <a:defRPr/>
            </a:pPr>
            <a:fld id="{7388252C-24F5-4F96-B0B3-992ED97F784E}" type="slidenum">
              <a:rPr lang="en-CA" altLang="en-US"/>
              <a:pPr>
                <a:defRPr/>
              </a:pPr>
              <a:t>‹#›</a:t>
            </a:fld>
            <a:endParaRPr lang="en-CA" altLang="en-US"/>
          </a:p>
        </p:txBody>
      </p:sp>
    </p:spTree>
    <p:extLst>
      <p:ext uri="{BB962C8B-B14F-4D97-AF65-F5344CB8AC3E}">
        <p14:creationId xmlns:p14="http://schemas.microsoft.com/office/powerpoint/2010/main" val="11204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8C664E-58F8-4640-B18D-6313D8475B1F}"/>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1027" name="Text Placeholder 2">
            <a:extLst>
              <a:ext uri="{FF2B5EF4-FFF2-40B4-BE49-F238E27FC236}">
                <a16:creationId xmlns:a16="http://schemas.microsoft.com/office/drawing/2014/main" id="{8ED7BE3E-1B78-4427-B951-4054B6D84C0B}"/>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06760094-A15D-4F3E-A006-77F1263E6CB3}"/>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9258BE3-2D5E-4D0C-8B99-6A7A44DABBEB}" type="datetimeFigureOut">
              <a:rPr lang="en-CA"/>
              <a:pPr>
                <a:defRPr/>
              </a:pPr>
              <a:t>2020-02-13</a:t>
            </a:fld>
            <a:endParaRPr lang="en-CA"/>
          </a:p>
        </p:txBody>
      </p:sp>
      <p:sp>
        <p:nvSpPr>
          <p:cNvPr id="5" name="Footer Placeholder 4">
            <a:extLst>
              <a:ext uri="{FF2B5EF4-FFF2-40B4-BE49-F238E27FC236}">
                <a16:creationId xmlns:a16="http://schemas.microsoft.com/office/drawing/2014/main" id="{0A17AE5A-D3F0-44C9-BE3F-34D3E1E1A2FD}"/>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a:extLst>
              <a:ext uri="{FF2B5EF4-FFF2-40B4-BE49-F238E27FC236}">
                <a16:creationId xmlns:a16="http://schemas.microsoft.com/office/drawing/2014/main" id="{CF84AA84-CB3D-4054-8E75-2F36FECA04C6}"/>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2B46333-60A5-460F-AC28-CC22145FAF20}" type="slidenum">
              <a:rPr lang="en-CA" altLang="en-US"/>
              <a:pPr>
                <a:defRPr/>
              </a:pPr>
              <a:t>‹#›</a:t>
            </a:fld>
            <a:endParaRPr lang="en-CA" altLang="en-US"/>
          </a:p>
        </p:txBody>
      </p:sp>
      <p:sp>
        <p:nvSpPr>
          <p:cNvPr id="2" name="Rectangle 1"/>
          <p:cNvSpPr/>
          <p:nvPr userDrawn="1"/>
        </p:nvSpPr>
        <p:spPr>
          <a:xfrm>
            <a:off x="0" y="0"/>
            <a:ext cx="9144000" cy="48351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8">
            <a:extLst>
              <a:ext uri="{FF2B5EF4-FFF2-40B4-BE49-F238E27FC236}">
                <a16:creationId xmlns:a16="http://schemas.microsoft.com/office/drawing/2014/main" id="{F62C1F7B-6676-449A-89EE-47BA9B540062}"/>
              </a:ext>
            </a:extLst>
          </p:cNvPr>
          <p:cNvSpPr>
            <a:spLocks noChangeArrowheads="1"/>
          </p:cNvSpPr>
          <p:nvPr userDrawn="1"/>
        </p:nvSpPr>
        <p:spPr bwMode="auto">
          <a:xfrm>
            <a:off x="3660775" y="-35405"/>
            <a:ext cx="5400675" cy="590931"/>
          </a:xfrm>
          <a:prstGeom prst="rect">
            <a:avLst/>
          </a:prstGeom>
          <a:noFill/>
          <a:ln>
            <a:noFill/>
          </a:ln>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90000"/>
              </a:lnSpc>
              <a:defRPr/>
            </a:pPr>
            <a:r>
              <a:rPr lang="en-US" altLang="en-US" dirty="0">
                <a:solidFill>
                  <a:schemeClr val="bg1"/>
                </a:solidFill>
                <a:latin typeface="+mj-lt"/>
              </a:rPr>
              <a:t>National Dam Safety Program Technical Seminar</a:t>
            </a:r>
          </a:p>
          <a:p>
            <a:pPr algn="r" eaLnBrk="1" hangingPunct="1">
              <a:lnSpc>
                <a:spcPct val="90000"/>
              </a:lnSpc>
              <a:defRPr/>
            </a:pPr>
            <a:r>
              <a:rPr lang="en-US" altLang="en-US" dirty="0">
                <a:solidFill>
                  <a:schemeClr val="bg1"/>
                </a:solidFill>
                <a:latin typeface="+mj-lt"/>
              </a:rPr>
              <a:t>19-20 February, 2020</a:t>
            </a:r>
          </a:p>
        </p:txBody>
      </p:sp>
      <p:pic>
        <p:nvPicPr>
          <p:cNvPr id="9" name="Picture 8"/>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57200" y="10608"/>
            <a:ext cx="442392" cy="4423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lang="en-CA" altLang="en-US" sz="3000" b="1" kern="1200" dirty="0">
          <a:solidFill>
            <a:srgbClr val="06263F"/>
          </a:solidFill>
          <a:effectLst>
            <a:outerShdw blurRad="38100" dist="38100" dir="2700000" algn="tl">
              <a:srgbClr val="000000">
                <a:alpha val="43137"/>
              </a:srgbClr>
            </a:outerShdw>
          </a:effectLst>
          <a:latin typeface="+mj-lt"/>
          <a:ea typeface="+mn-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mjawdy@tva.go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7">
            <a:extLst>
              <a:ext uri="{FF2B5EF4-FFF2-40B4-BE49-F238E27FC236}">
                <a16:creationId xmlns:a16="http://schemas.microsoft.com/office/drawing/2014/main" id="{79F72E80-12A8-4CDC-A713-A75F82B3FBD4}"/>
              </a:ext>
            </a:extLst>
          </p:cNvPr>
          <p:cNvSpPr txBox="1">
            <a:spLocks noChangeArrowheads="1"/>
          </p:cNvSpPr>
          <p:nvPr/>
        </p:nvSpPr>
        <p:spPr>
          <a:xfrm>
            <a:off x="1746867" y="399281"/>
            <a:ext cx="6423025" cy="576263"/>
          </a:xfrm>
          <a:prstGeom prst="rect">
            <a:avLst/>
          </a:prstGeom>
        </p:spPr>
        <p:txBody>
          <a:bodyPr/>
          <a:lstStyle>
            <a:lvl1pPr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5pPr>
            <a:lvl6pPr marL="457200"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6pPr>
            <a:lvl7pPr marL="914400"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7pPr>
            <a:lvl8pPr marL="1371600"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8pPr>
            <a:lvl9pPr marL="1828800"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9pPr>
          </a:lstStyle>
          <a:p>
            <a:pPr eaLnBrk="1" hangingPunct="1">
              <a:defRPr/>
            </a:pPr>
            <a:r>
              <a:rPr lang="en-US" sz="3200" dirty="0">
                <a:effectLst>
                  <a:outerShdw blurRad="38100" dist="38100" dir="2700000" algn="tl">
                    <a:srgbClr val="000000">
                      <a:alpha val="43137"/>
                    </a:srgbClr>
                  </a:outerShdw>
                </a:effectLst>
                <a:cs typeface="Arial" panose="020B0604020202020204" pitchFamily="34" charset="0"/>
              </a:rPr>
              <a:t>TVA Water Risk Management:</a:t>
            </a:r>
          </a:p>
          <a:p>
            <a:pPr eaLnBrk="1" hangingPunct="1">
              <a:defRPr/>
            </a:pPr>
            <a:r>
              <a:rPr lang="en-US" sz="3200" dirty="0">
                <a:effectLst>
                  <a:outerShdw blurRad="38100" dist="38100" dir="2700000" algn="tl">
                    <a:srgbClr val="000000">
                      <a:alpha val="43137"/>
                    </a:srgbClr>
                  </a:outerShdw>
                </a:effectLst>
                <a:cs typeface="Arial" panose="020B0604020202020204" pitchFamily="34" charset="0"/>
              </a:rPr>
              <a:t>Past, Present and Future</a:t>
            </a:r>
          </a:p>
        </p:txBody>
      </p:sp>
      <p:sp>
        <p:nvSpPr>
          <p:cNvPr id="3080" name="TextBox 8">
            <a:extLst>
              <a:ext uri="{FF2B5EF4-FFF2-40B4-BE49-F238E27FC236}">
                <a16:creationId xmlns:a16="http://schemas.microsoft.com/office/drawing/2014/main" id="{CA980C82-C91E-46AA-A1B5-1206EF04D8D9}"/>
              </a:ext>
            </a:extLst>
          </p:cNvPr>
          <p:cNvSpPr txBox="1">
            <a:spLocks noChangeArrowheads="1"/>
          </p:cNvSpPr>
          <p:nvPr/>
        </p:nvSpPr>
        <p:spPr bwMode="auto">
          <a:xfrm>
            <a:off x="3418618" y="4434397"/>
            <a:ext cx="3457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dirty="0">
                <a:solidFill>
                  <a:schemeClr val="tx2"/>
                </a:solidFill>
                <a:ea typeface="Malgun Gothic" panose="020B0503020000020004" pitchFamily="34" charset="-127"/>
                <a:cs typeface="Calibri Light" panose="020F0302020204030204" pitchFamily="34" charset="0"/>
              </a:rPr>
              <a:t>Curt Jawdy-TVA</a:t>
            </a:r>
          </a:p>
          <a:p>
            <a:r>
              <a:rPr lang="en-US" altLang="en-US" sz="2000" dirty="0">
                <a:solidFill>
                  <a:schemeClr val="tx2"/>
                </a:solidFill>
                <a:ea typeface="Malgun Gothic" panose="020B0503020000020004" pitchFamily="34" charset="-127"/>
                <a:cs typeface="Calibri Light" panose="020F0302020204030204" pitchFamily="34" charset="0"/>
                <a:hlinkClick r:id="rId3"/>
              </a:rPr>
              <a:t>cmjawdy@tva.gov</a:t>
            </a:r>
            <a:endParaRPr lang="en-US" altLang="en-US" sz="2000" dirty="0">
              <a:solidFill>
                <a:schemeClr val="tx2"/>
              </a:solidFill>
              <a:ea typeface="Malgun Gothic" panose="020B0503020000020004" pitchFamily="34" charset="-127"/>
              <a:cs typeface="Calibri Light" panose="020F0302020204030204" pitchFamily="34" charset="0"/>
            </a:endParaRPr>
          </a:p>
        </p:txBody>
      </p:sp>
      <p:pic>
        <p:nvPicPr>
          <p:cNvPr id="4" name="Content Placeholder 7" descr="old time photo of the flood from Lookout Mountain ">
            <a:extLst>
              <a:ext uri="{FF2B5EF4-FFF2-40B4-BE49-F238E27FC236}">
                <a16:creationId xmlns:a16="http://schemas.microsoft.com/office/drawing/2014/main" id="{1759982D-F176-A64A-8448-61FF611B6BF5}"/>
              </a:ext>
            </a:extLst>
          </p:cNvPr>
          <p:cNvPicPr>
            <a:picLocks noChangeAspect="1"/>
          </p:cNvPicPr>
          <p:nvPr/>
        </p:nvPicPr>
        <p:blipFill>
          <a:blip r:embed="rId4"/>
          <a:stretch>
            <a:fillRect/>
          </a:stretch>
        </p:blipFill>
        <p:spPr>
          <a:xfrm>
            <a:off x="467544" y="1393851"/>
            <a:ext cx="7702348" cy="302234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BFC9C9D-8283-4B89-9C32-BBF29AF08607}"/>
              </a:ext>
            </a:extLst>
          </p:cNvPr>
          <p:cNvSpPr txBox="1"/>
          <p:nvPr/>
        </p:nvSpPr>
        <p:spPr>
          <a:xfrm>
            <a:off x="735747" y="3460978"/>
            <a:ext cx="3225522" cy="1631216"/>
          </a:xfrm>
          <a:prstGeom prst="rect">
            <a:avLst/>
          </a:prstGeom>
          <a:noFill/>
        </p:spPr>
        <p:txBody>
          <a:bodyPr wrap="square" rtlCol="0">
            <a:spAutoFit/>
          </a:bodyPr>
          <a:lstStyle/>
          <a:p>
            <a:pPr marL="285750" indent="-285750" eaLnBrk="1" hangingPunct="1">
              <a:buFont typeface="Arial" panose="020B0604020202020204" pitchFamily="34" charset="0"/>
              <a:buChar char="•"/>
              <a:defRPr/>
            </a:pPr>
            <a:r>
              <a:rPr lang="en-US" sz="2000" dirty="0">
                <a:solidFill>
                  <a:srgbClr val="06263F"/>
                </a:solidFill>
                <a:latin typeface="+mj-lt"/>
              </a:rPr>
              <a:t>Temporal patterns</a:t>
            </a:r>
          </a:p>
          <a:p>
            <a:pPr marL="285750" indent="-285750" eaLnBrk="1" hangingPunct="1">
              <a:buFont typeface="Arial" panose="020B0604020202020204" pitchFamily="34" charset="0"/>
              <a:buChar char="•"/>
              <a:defRPr/>
            </a:pPr>
            <a:r>
              <a:rPr lang="en-US" sz="2000" dirty="0">
                <a:solidFill>
                  <a:srgbClr val="06263F"/>
                </a:solidFill>
                <a:latin typeface="+mj-lt"/>
              </a:rPr>
              <a:t>Storm seasonality</a:t>
            </a:r>
          </a:p>
          <a:p>
            <a:pPr marL="285750" indent="-285750" eaLnBrk="1" hangingPunct="1">
              <a:buFont typeface="Arial" panose="020B0604020202020204" pitchFamily="34" charset="0"/>
              <a:buChar char="•"/>
              <a:defRPr/>
            </a:pPr>
            <a:r>
              <a:rPr lang="en-US" sz="2000" dirty="0">
                <a:solidFill>
                  <a:srgbClr val="06263F"/>
                </a:solidFill>
                <a:latin typeface="+mj-lt"/>
              </a:rPr>
              <a:t>Spatial relationships in distributed precipitation</a:t>
            </a:r>
          </a:p>
          <a:p>
            <a:pPr marL="285750" indent="-285750" eaLnBrk="1" hangingPunct="1">
              <a:buFont typeface="Arial" panose="020B0604020202020204" pitchFamily="34" charset="0"/>
              <a:buChar char="•"/>
              <a:defRPr/>
            </a:pPr>
            <a:r>
              <a:rPr lang="en-US" sz="2000" dirty="0">
                <a:solidFill>
                  <a:srgbClr val="06263F"/>
                </a:solidFill>
                <a:latin typeface="+mj-lt"/>
              </a:rPr>
              <a:t>Long-term trends</a:t>
            </a:r>
          </a:p>
        </p:txBody>
      </p:sp>
      <p:grpSp>
        <p:nvGrpSpPr>
          <p:cNvPr id="7" name="Group 6" descr="storm event depth in inches">
            <a:extLst>
              <a:ext uri="{FF2B5EF4-FFF2-40B4-BE49-F238E27FC236}">
                <a16:creationId xmlns:a16="http://schemas.microsoft.com/office/drawing/2014/main" id="{055EBCD5-0D7B-4F9E-A33E-7BB7EDFEE8CD}"/>
              </a:ext>
            </a:extLst>
          </p:cNvPr>
          <p:cNvGrpSpPr/>
          <p:nvPr/>
        </p:nvGrpSpPr>
        <p:grpSpPr>
          <a:xfrm>
            <a:off x="5182733" y="1733162"/>
            <a:ext cx="3681679" cy="2510153"/>
            <a:chOff x="3090932" y="3380401"/>
            <a:chExt cx="6029367" cy="3914189"/>
          </a:xfrm>
        </p:grpSpPr>
        <p:pic>
          <p:nvPicPr>
            <p:cNvPr id="8" name="Picture 7" descr="storm event depth in inches">
              <a:extLst>
                <a:ext uri="{FF2B5EF4-FFF2-40B4-BE49-F238E27FC236}">
                  <a16:creationId xmlns:a16="http://schemas.microsoft.com/office/drawing/2014/main" id="{F26D0067-2E42-4559-A639-E7C9A1DED7DC}"/>
                </a:ext>
              </a:extLst>
            </p:cNvPr>
            <p:cNvPicPr>
              <a:picLocks noChangeAspect="1"/>
            </p:cNvPicPr>
            <p:nvPr/>
          </p:nvPicPr>
          <p:blipFill rotWithShape="1">
            <a:blip r:embed="rId3"/>
            <a:srcRect l="9564" t="2039" b="7392"/>
            <a:stretch/>
          </p:blipFill>
          <p:spPr>
            <a:xfrm>
              <a:off x="3090932" y="3902051"/>
              <a:ext cx="6029367" cy="3392539"/>
            </a:xfrm>
            <a:prstGeom prst="rect">
              <a:avLst/>
            </a:prstGeom>
          </p:spPr>
        </p:pic>
        <p:sp>
          <p:nvSpPr>
            <p:cNvPr id="9" name="TextBox 8">
              <a:extLst>
                <a:ext uri="{FF2B5EF4-FFF2-40B4-BE49-F238E27FC236}">
                  <a16:creationId xmlns:a16="http://schemas.microsoft.com/office/drawing/2014/main" id="{1D9CE3EB-0DF4-41D0-B43C-2C136A1D6F36}"/>
                </a:ext>
              </a:extLst>
            </p:cNvPr>
            <p:cNvSpPr txBox="1"/>
            <p:nvPr/>
          </p:nvSpPr>
          <p:spPr>
            <a:xfrm>
              <a:off x="4402995" y="3380401"/>
              <a:ext cx="3806729" cy="575915"/>
            </a:xfrm>
            <a:prstGeom prst="rect">
              <a:avLst/>
            </a:prstGeom>
            <a:noFill/>
          </p:spPr>
          <p:txBody>
            <a:bodyPr wrap="none" rtlCol="0">
              <a:spAutoFit/>
            </a:bodyPr>
            <a:lstStyle/>
            <a:p>
              <a:r>
                <a:rPr lang="en-US" dirty="0"/>
                <a:t>Storm Event Depth [in]</a:t>
              </a:r>
            </a:p>
          </p:txBody>
        </p:sp>
      </p:grpSp>
      <p:sp>
        <p:nvSpPr>
          <p:cNvPr id="3" name="Rectangle 2">
            <a:extLst>
              <a:ext uri="{FF2B5EF4-FFF2-40B4-BE49-F238E27FC236}">
                <a16:creationId xmlns:a16="http://schemas.microsoft.com/office/drawing/2014/main" id="{53CF5EA2-745F-4DAD-84F4-8FD8DD2F0942}"/>
              </a:ext>
            </a:extLst>
          </p:cNvPr>
          <p:cNvSpPr/>
          <p:nvPr/>
        </p:nvSpPr>
        <p:spPr>
          <a:xfrm>
            <a:off x="380223" y="1183711"/>
            <a:ext cx="4429401" cy="1323439"/>
          </a:xfrm>
          <a:prstGeom prst="rect">
            <a:avLst/>
          </a:prstGeom>
        </p:spPr>
        <p:txBody>
          <a:bodyPr wrap="square">
            <a:spAutoFit/>
          </a:bodyPr>
          <a:lstStyle/>
          <a:p>
            <a:r>
              <a:rPr lang="en-US" sz="2000" dirty="0">
                <a:solidFill>
                  <a:srgbClr val="06263F"/>
                </a:solidFill>
                <a:latin typeface="+mj-lt"/>
              </a:rPr>
              <a:t>Goal: Develop an extended synthetic precipitation time series (1000 years) with greater diversity of events than observed </a:t>
            </a:r>
          </a:p>
        </p:txBody>
      </p:sp>
      <p:sp>
        <p:nvSpPr>
          <p:cNvPr id="11" name="Rectangle 10">
            <a:extLst>
              <a:ext uri="{FF2B5EF4-FFF2-40B4-BE49-F238E27FC236}">
                <a16:creationId xmlns:a16="http://schemas.microsoft.com/office/drawing/2014/main" id="{3CBBF4A2-D83E-43CD-AD7E-7448732E583C}"/>
              </a:ext>
            </a:extLst>
          </p:cNvPr>
          <p:cNvSpPr/>
          <p:nvPr/>
        </p:nvSpPr>
        <p:spPr>
          <a:xfrm>
            <a:off x="386237" y="2766532"/>
            <a:ext cx="4429401" cy="707886"/>
          </a:xfrm>
          <a:prstGeom prst="rect">
            <a:avLst/>
          </a:prstGeom>
        </p:spPr>
        <p:txBody>
          <a:bodyPr wrap="square">
            <a:spAutoFit/>
          </a:bodyPr>
          <a:lstStyle/>
          <a:p>
            <a:pPr eaLnBrk="1" hangingPunct="1">
              <a:defRPr/>
            </a:pPr>
            <a:r>
              <a:rPr lang="en-US" sz="2000" b="1" dirty="0">
                <a:solidFill>
                  <a:srgbClr val="06263F"/>
                </a:solidFill>
                <a:latin typeface="+mj-lt"/>
              </a:rPr>
              <a:t>Maintain the statistical properties of the historical precipitation</a:t>
            </a:r>
          </a:p>
        </p:txBody>
      </p:sp>
      <p:sp>
        <p:nvSpPr>
          <p:cNvPr id="2" name="Title 1">
            <a:extLst>
              <a:ext uri="{FF2B5EF4-FFF2-40B4-BE49-F238E27FC236}">
                <a16:creationId xmlns:a16="http://schemas.microsoft.com/office/drawing/2014/main" id="{3863A7C7-0ACF-4A94-9B70-23A026D640C2}"/>
              </a:ext>
            </a:extLst>
          </p:cNvPr>
          <p:cNvSpPr>
            <a:spLocks noGrp="1"/>
          </p:cNvSpPr>
          <p:nvPr>
            <p:ph type="title"/>
          </p:nvPr>
        </p:nvSpPr>
        <p:spPr>
          <a:xfrm>
            <a:off x="531905" y="681269"/>
            <a:ext cx="8229600" cy="857250"/>
          </a:xfrm>
        </p:spPr>
        <p:txBody>
          <a:bodyPr/>
          <a:lstStyle/>
          <a:p>
            <a:r>
              <a:rPr lang="en-US" dirty="0"/>
              <a:t>Extended Synthetic Time Series Generation</a:t>
            </a:r>
            <a:br>
              <a:rPr lang="en-CA" dirty="0"/>
            </a:br>
            <a:endParaRPr lang="en-US" dirty="0"/>
          </a:p>
        </p:txBody>
      </p:sp>
    </p:spTree>
    <p:extLst>
      <p:ext uri="{BB962C8B-B14F-4D97-AF65-F5344CB8AC3E}">
        <p14:creationId xmlns:p14="http://schemas.microsoft.com/office/powerpoint/2010/main" val="29158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ternating Renewal Method – Mining&#10;">
            <a:extLst>
              <a:ext uri="{FF2B5EF4-FFF2-40B4-BE49-F238E27FC236}">
                <a16:creationId xmlns:a16="http://schemas.microsoft.com/office/drawing/2014/main" id="{C264E16E-B8CE-43C2-BAD6-FE13A867BC88}"/>
              </a:ext>
            </a:extLst>
          </p:cNvPr>
          <p:cNvPicPr>
            <a:picLocks noChangeAspect="1"/>
          </p:cNvPicPr>
          <p:nvPr/>
        </p:nvPicPr>
        <p:blipFill rotWithShape="1">
          <a:blip r:embed="rId3"/>
          <a:srcRect l="8596" t="10526" r="4298" b="21053"/>
          <a:stretch/>
        </p:blipFill>
        <p:spPr>
          <a:xfrm>
            <a:off x="3347864" y="1768339"/>
            <a:ext cx="3519238" cy="1382179"/>
          </a:xfrm>
          <a:prstGeom prst="rect">
            <a:avLst/>
          </a:prstGeom>
        </p:spPr>
      </p:pic>
      <p:pic>
        <p:nvPicPr>
          <p:cNvPr id="14" name="Picture 13">
            <a:extLst>
              <a:ext uri="{FF2B5EF4-FFF2-40B4-BE49-F238E27FC236}">
                <a16:creationId xmlns:a16="http://schemas.microsoft.com/office/drawing/2014/main" id="{D1997786-B5AB-4768-B86E-166A0CD5DB15}"/>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duotone>
              <a:schemeClr val="bg2">
                <a:shade val="45000"/>
                <a:satMod val="135000"/>
              </a:schemeClr>
              <a:prstClr val="white"/>
            </a:duotone>
          </a:blip>
          <a:srcRect l="11945" t="16165" r="10323" b="25639"/>
          <a:stretch/>
        </p:blipFill>
        <p:spPr>
          <a:xfrm rot="10800000">
            <a:off x="4678858" y="3150519"/>
            <a:ext cx="857252" cy="691159"/>
          </a:xfrm>
          <a:prstGeom prst="rect">
            <a:avLst/>
          </a:prstGeom>
        </p:spPr>
      </p:pic>
      <p:sp>
        <p:nvSpPr>
          <p:cNvPr id="57" name="Oval 56">
            <a:extLst>
              <a:ext uri="{FF2B5EF4-FFF2-40B4-BE49-F238E27FC236}">
                <a16:creationId xmlns:a16="http://schemas.microsoft.com/office/drawing/2014/main" id="{0D9EFEE7-709C-4420-B43C-C35E665D70AD}"/>
              </a:ext>
            </a:extLst>
          </p:cNvPr>
          <p:cNvSpPr/>
          <p:nvPr/>
        </p:nvSpPr>
        <p:spPr>
          <a:xfrm>
            <a:off x="1444977" y="2108411"/>
            <a:ext cx="1786688" cy="48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Step 1</a:t>
            </a:r>
          </a:p>
        </p:txBody>
      </p:sp>
      <p:sp>
        <p:nvSpPr>
          <p:cNvPr id="19" name="TextBox 18">
            <a:extLst>
              <a:ext uri="{FF2B5EF4-FFF2-40B4-BE49-F238E27FC236}">
                <a16:creationId xmlns:a16="http://schemas.microsoft.com/office/drawing/2014/main" id="{B4280D09-DB28-4EF9-B6E1-7C52DFD8707D}"/>
              </a:ext>
            </a:extLst>
          </p:cNvPr>
          <p:cNvSpPr txBox="1"/>
          <p:nvPr/>
        </p:nvSpPr>
        <p:spPr>
          <a:xfrm>
            <a:off x="4037265" y="1300231"/>
            <a:ext cx="1894558" cy="400110"/>
          </a:xfrm>
          <a:prstGeom prst="rect">
            <a:avLst/>
          </a:prstGeom>
          <a:noFill/>
        </p:spPr>
        <p:txBody>
          <a:bodyPr wrap="none" rtlCol="0">
            <a:spAutoFit/>
          </a:bodyPr>
          <a:lstStyle/>
          <a:p>
            <a:r>
              <a:rPr lang="en-US" sz="2000" dirty="0"/>
              <a:t>Historical record</a:t>
            </a:r>
          </a:p>
        </p:txBody>
      </p:sp>
      <p:sp>
        <p:nvSpPr>
          <p:cNvPr id="18" name="Flowchart: Magnetic Disk 17" descr="dry periods">
            <a:extLst>
              <a:ext uri="{FF2B5EF4-FFF2-40B4-BE49-F238E27FC236}">
                <a16:creationId xmlns:a16="http://schemas.microsoft.com/office/drawing/2014/main" id="{7673B4BE-561F-4282-B995-98EAE577FB92}"/>
              </a:ext>
            </a:extLst>
          </p:cNvPr>
          <p:cNvSpPr/>
          <p:nvPr/>
        </p:nvSpPr>
        <p:spPr>
          <a:xfrm>
            <a:off x="3901469" y="3892003"/>
            <a:ext cx="956510" cy="1100890"/>
          </a:xfrm>
          <a:prstGeom prst="flowChartMagneticDisk">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D833580-9BD7-4F5E-A777-FB9B9DE54E86}"/>
              </a:ext>
            </a:extLst>
          </p:cNvPr>
          <p:cNvSpPr txBox="1"/>
          <p:nvPr/>
        </p:nvSpPr>
        <p:spPr>
          <a:xfrm>
            <a:off x="3820089" y="4258960"/>
            <a:ext cx="1088859" cy="646331"/>
          </a:xfrm>
          <a:prstGeom prst="rect">
            <a:avLst/>
          </a:prstGeom>
          <a:noFill/>
        </p:spPr>
        <p:txBody>
          <a:bodyPr wrap="square" rtlCol="0">
            <a:spAutoFit/>
          </a:bodyPr>
          <a:lstStyle/>
          <a:p>
            <a:pPr algn="ctr"/>
            <a:r>
              <a:rPr lang="en-US" dirty="0">
                <a:solidFill>
                  <a:schemeClr val="bg1">
                    <a:lumMod val="95000"/>
                  </a:schemeClr>
                </a:solidFill>
              </a:rPr>
              <a:t>DRY PERIODS</a:t>
            </a:r>
          </a:p>
        </p:txBody>
      </p:sp>
      <p:sp>
        <p:nvSpPr>
          <p:cNvPr id="21" name="Oval 20">
            <a:extLst>
              <a:ext uri="{FF2B5EF4-FFF2-40B4-BE49-F238E27FC236}">
                <a16:creationId xmlns:a16="http://schemas.microsoft.com/office/drawing/2014/main" id="{DC94AB0E-F227-4D0E-A49A-65D043998F2B}"/>
              </a:ext>
              <a:ext uri="{C183D7F6-B498-43B3-948B-1728B52AA6E4}">
                <adec:decorative xmlns:adec="http://schemas.microsoft.com/office/drawing/2017/decorative" val="1"/>
              </a:ext>
            </a:extLst>
          </p:cNvPr>
          <p:cNvSpPr/>
          <p:nvPr/>
        </p:nvSpPr>
        <p:spPr>
          <a:xfrm>
            <a:off x="3901470" y="3892005"/>
            <a:ext cx="947487" cy="36997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descr="wet periods">
            <a:extLst>
              <a:ext uri="{FF2B5EF4-FFF2-40B4-BE49-F238E27FC236}">
                <a16:creationId xmlns:a16="http://schemas.microsoft.com/office/drawing/2014/main" id="{E4054656-1634-4988-A47E-365BE05EB01D}"/>
              </a:ext>
            </a:extLst>
          </p:cNvPr>
          <p:cNvSpPr/>
          <p:nvPr/>
        </p:nvSpPr>
        <p:spPr>
          <a:xfrm>
            <a:off x="5405416" y="3888996"/>
            <a:ext cx="956510" cy="1100890"/>
          </a:xfrm>
          <a:prstGeom prst="flowChartMagneticDisk">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3E61FD5-C118-4327-B56F-9E6D1A999834}"/>
              </a:ext>
            </a:extLst>
          </p:cNvPr>
          <p:cNvSpPr txBox="1"/>
          <p:nvPr/>
        </p:nvSpPr>
        <p:spPr>
          <a:xfrm>
            <a:off x="5351210" y="4258960"/>
            <a:ext cx="1049883" cy="646331"/>
          </a:xfrm>
          <a:prstGeom prst="rect">
            <a:avLst/>
          </a:prstGeom>
          <a:noFill/>
        </p:spPr>
        <p:txBody>
          <a:bodyPr wrap="square" rtlCol="0">
            <a:spAutoFit/>
          </a:bodyPr>
          <a:lstStyle/>
          <a:p>
            <a:pPr algn="ctr"/>
            <a:r>
              <a:rPr lang="en-US" dirty="0">
                <a:solidFill>
                  <a:schemeClr val="bg1">
                    <a:lumMod val="95000"/>
                  </a:schemeClr>
                </a:solidFill>
              </a:rPr>
              <a:t>WET PERIODS</a:t>
            </a:r>
          </a:p>
        </p:txBody>
      </p:sp>
      <p:sp>
        <p:nvSpPr>
          <p:cNvPr id="26" name="Oval 25">
            <a:extLst>
              <a:ext uri="{FF2B5EF4-FFF2-40B4-BE49-F238E27FC236}">
                <a16:creationId xmlns:a16="http://schemas.microsoft.com/office/drawing/2014/main" id="{D4D87D01-DA56-4E72-9C82-A986A02E655F}"/>
              </a:ext>
              <a:ext uri="{C183D7F6-B498-43B3-948B-1728B52AA6E4}">
                <adec:decorative xmlns:adec="http://schemas.microsoft.com/office/drawing/2017/decorative" val="1"/>
              </a:ext>
            </a:extLst>
          </p:cNvPr>
          <p:cNvSpPr/>
          <p:nvPr/>
        </p:nvSpPr>
        <p:spPr>
          <a:xfrm>
            <a:off x="5405417" y="3888997"/>
            <a:ext cx="941471" cy="3699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2BF9F-90AE-460E-B544-C08F6E5C0688}"/>
              </a:ext>
            </a:extLst>
          </p:cNvPr>
          <p:cNvSpPr>
            <a:spLocks noGrp="1"/>
          </p:cNvSpPr>
          <p:nvPr>
            <p:ph type="title"/>
          </p:nvPr>
        </p:nvSpPr>
        <p:spPr>
          <a:xfrm>
            <a:off x="457200" y="784004"/>
            <a:ext cx="8229600" cy="857250"/>
          </a:xfrm>
        </p:spPr>
        <p:txBody>
          <a:bodyPr/>
          <a:lstStyle/>
          <a:p>
            <a:r>
              <a:rPr lang="en-US" dirty="0"/>
              <a:t>Alternating Renewal Method – Mining</a:t>
            </a:r>
            <a:br>
              <a:rPr lang="en-CA" dirty="0"/>
            </a:br>
            <a:endParaRPr lang="en-US" dirty="0"/>
          </a:p>
        </p:txBody>
      </p:sp>
    </p:spTree>
    <p:extLst>
      <p:ext uri="{BB962C8B-B14F-4D97-AF65-F5344CB8AC3E}">
        <p14:creationId xmlns:p14="http://schemas.microsoft.com/office/powerpoint/2010/main" val="403481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lternating Renewal Method – Basic Approach&#10;">
            <a:extLst>
              <a:ext uri="{FF2B5EF4-FFF2-40B4-BE49-F238E27FC236}">
                <a16:creationId xmlns:a16="http://schemas.microsoft.com/office/drawing/2014/main" id="{298AA59A-CACD-4D94-98A5-7CFC0163FF5D}"/>
              </a:ext>
            </a:extLst>
          </p:cNvPr>
          <p:cNvPicPr>
            <a:picLocks noChangeAspect="1"/>
          </p:cNvPicPr>
          <p:nvPr/>
        </p:nvPicPr>
        <p:blipFill>
          <a:blip r:embed="rId3"/>
          <a:stretch>
            <a:fillRect/>
          </a:stretch>
        </p:blipFill>
        <p:spPr>
          <a:xfrm>
            <a:off x="2250737" y="2751758"/>
            <a:ext cx="3176336" cy="2187367"/>
          </a:xfrm>
          <a:prstGeom prst="rect">
            <a:avLst/>
          </a:prstGeom>
          <a:ln>
            <a:solidFill>
              <a:schemeClr val="bg1">
                <a:lumMod val="85000"/>
              </a:schemeClr>
            </a:solidFill>
          </a:ln>
        </p:spPr>
      </p:pic>
      <p:grpSp>
        <p:nvGrpSpPr>
          <p:cNvPr id="3" name="Group 2" descr="thumbs up = simple. thumbs down = ">
            <a:extLst>
              <a:ext uri="{FF2B5EF4-FFF2-40B4-BE49-F238E27FC236}">
                <a16:creationId xmlns:a16="http://schemas.microsoft.com/office/drawing/2014/main" id="{EBDE7FC5-7631-4810-9115-009AADE12DF0}"/>
              </a:ext>
            </a:extLst>
          </p:cNvPr>
          <p:cNvGrpSpPr/>
          <p:nvPr/>
        </p:nvGrpSpPr>
        <p:grpSpPr>
          <a:xfrm>
            <a:off x="6118888" y="2371288"/>
            <a:ext cx="3206840" cy="1861096"/>
            <a:chOff x="967100" y="3151597"/>
            <a:chExt cx="4275787" cy="2481461"/>
          </a:xfrm>
        </p:grpSpPr>
        <p:sp>
          <p:nvSpPr>
            <p:cNvPr id="14" name="TextBox 13">
              <a:extLst>
                <a:ext uri="{FF2B5EF4-FFF2-40B4-BE49-F238E27FC236}">
                  <a16:creationId xmlns:a16="http://schemas.microsoft.com/office/drawing/2014/main" id="{DF239EB9-79A8-4BE0-B41D-E2B06F77A288}"/>
                </a:ext>
              </a:extLst>
            </p:cNvPr>
            <p:cNvSpPr txBox="1"/>
            <p:nvPr/>
          </p:nvSpPr>
          <p:spPr>
            <a:xfrm>
              <a:off x="2022435" y="3355512"/>
              <a:ext cx="3220452" cy="2277546"/>
            </a:xfrm>
            <a:prstGeom prst="rect">
              <a:avLst/>
            </a:prstGeom>
            <a:noFill/>
          </p:spPr>
          <p:txBody>
            <a:bodyPr wrap="square" rtlCol="0">
              <a:spAutoFit/>
            </a:bodyPr>
            <a:lstStyle/>
            <a:p>
              <a:r>
                <a:rPr lang="en-US" sz="2100" dirty="0"/>
                <a:t>Simple</a:t>
              </a:r>
            </a:p>
            <a:p>
              <a:endParaRPr lang="en-US" sz="2100" dirty="0"/>
            </a:p>
            <a:p>
              <a:r>
                <a:rPr lang="en-US" sz="2100" dirty="0"/>
                <a:t>Limited to set of events in the observed record</a:t>
              </a:r>
            </a:p>
          </p:txBody>
        </p:sp>
        <p:pic>
          <p:nvPicPr>
            <p:cNvPr id="19" name="Picture 18" descr="thumbs down">
              <a:extLst>
                <a:ext uri="{FF2B5EF4-FFF2-40B4-BE49-F238E27FC236}">
                  <a16:creationId xmlns:a16="http://schemas.microsoft.com/office/drawing/2014/main" id="{D84F3D19-AD8D-4754-876E-7A668CB8BE28}"/>
                </a:ext>
              </a:extLst>
            </p:cNvPr>
            <p:cNvPicPr>
              <a:picLocks noChangeAspect="1"/>
            </p:cNvPicPr>
            <p:nvPr/>
          </p:nvPicPr>
          <p:blipFill rotWithShape="1">
            <a:blip r:embed="rId4">
              <a:clrChange>
                <a:clrFrom>
                  <a:srgbClr val="FFFFFF"/>
                </a:clrFrom>
                <a:clrTo>
                  <a:srgbClr val="FFFFFF">
                    <a:alpha val="0"/>
                  </a:srgbClr>
                </a:clrTo>
              </a:clrChange>
            </a:blip>
            <a:srcRect l="49640" t="17692" r="-920" b="10799"/>
            <a:stretch/>
          </p:blipFill>
          <p:spPr>
            <a:xfrm>
              <a:off x="967100" y="4272058"/>
              <a:ext cx="734095" cy="798489"/>
            </a:xfrm>
            <a:prstGeom prst="rect">
              <a:avLst/>
            </a:prstGeom>
          </p:spPr>
        </p:pic>
        <p:pic>
          <p:nvPicPr>
            <p:cNvPr id="20" name="Picture 19" descr="thumbs up">
              <a:extLst>
                <a:ext uri="{FF2B5EF4-FFF2-40B4-BE49-F238E27FC236}">
                  <a16:creationId xmlns:a16="http://schemas.microsoft.com/office/drawing/2014/main" id="{DFE609B5-69F1-4EC3-AA6B-1F52183C6D5F}"/>
                </a:ext>
              </a:extLst>
            </p:cNvPr>
            <p:cNvPicPr>
              <a:picLocks noChangeAspect="1"/>
            </p:cNvPicPr>
            <p:nvPr/>
          </p:nvPicPr>
          <p:blipFill rotWithShape="1">
            <a:blip r:embed="rId4">
              <a:clrChange>
                <a:clrFrom>
                  <a:srgbClr val="FFFFFF"/>
                </a:clrFrom>
                <a:clrTo>
                  <a:srgbClr val="FFFFFF">
                    <a:alpha val="0"/>
                  </a:srgbClr>
                </a:clrTo>
              </a:clrChange>
            </a:blip>
            <a:srcRect l="-591" t="-1723" r="49311" b="10799"/>
            <a:stretch/>
          </p:blipFill>
          <p:spPr>
            <a:xfrm>
              <a:off x="1031495" y="3151597"/>
              <a:ext cx="734095" cy="1015283"/>
            </a:xfrm>
            <a:prstGeom prst="rect">
              <a:avLst/>
            </a:prstGeom>
          </p:spPr>
        </p:pic>
      </p:grpSp>
      <p:sp>
        <p:nvSpPr>
          <p:cNvPr id="25" name="Oval 24">
            <a:extLst>
              <a:ext uri="{FF2B5EF4-FFF2-40B4-BE49-F238E27FC236}">
                <a16:creationId xmlns:a16="http://schemas.microsoft.com/office/drawing/2014/main" id="{A6E457F0-12E8-49D3-909E-CCE89B312DDD}"/>
              </a:ext>
            </a:extLst>
          </p:cNvPr>
          <p:cNvSpPr/>
          <p:nvPr/>
        </p:nvSpPr>
        <p:spPr>
          <a:xfrm>
            <a:off x="743366" y="1681148"/>
            <a:ext cx="1786688" cy="48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Step 2</a:t>
            </a:r>
          </a:p>
        </p:txBody>
      </p:sp>
      <p:sp>
        <p:nvSpPr>
          <p:cNvPr id="26" name="Flowchart: Magnetic Disk 25" descr="dry periods">
            <a:extLst>
              <a:ext uri="{FF2B5EF4-FFF2-40B4-BE49-F238E27FC236}">
                <a16:creationId xmlns:a16="http://schemas.microsoft.com/office/drawing/2014/main" id="{78D41CBF-4F06-4E7D-96DD-AC138CBB809B}"/>
              </a:ext>
            </a:extLst>
          </p:cNvPr>
          <p:cNvSpPr/>
          <p:nvPr/>
        </p:nvSpPr>
        <p:spPr>
          <a:xfrm>
            <a:off x="2584610" y="1278634"/>
            <a:ext cx="956510" cy="1100890"/>
          </a:xfrm>
          <a:prstGeom prst="flowChartMagneticDisk">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A81FF9A-B94B-400B-B773-0C8F540575D9}"/>
              </a:ext>
            </a:extLst>
          </p:cNvPr>
          <p:cNvSpPr txBox="1"/>
          <p:nvPr/>
        </p:nvSpPr>
        <p:spPr>
          <a:xfrm>
            <a:off x="2503230" y="1645591"/>
            <a:ext cx="1088859" cy="646331"/>
          </a:xfrm>
          <a:prstGeom prst="rect">
            <a:avLst/>
          </a:prstGeom>
          <a:noFill/>
        </p:spPr>
        <p:txBody>
          <a:bodyPr wrap="square" rtlCol="0">
            <a:spAutoFit/>
          </a:bodyPr>
          <a:lstStyle/>
          <a:p>
            <a:pPr algn="ctr"/>
            <a:r>
              <a:rPr lang="en-US" dirty="0">
                <a:solidFill>
                  <a:schemeClr val="bg1">
                    <a:lumMod val="95000"/>
                  </a:schemeClr>
                </a:solidFill>
              </a:rPr>
              <a:t>DRY PERIODS</a:t>
            </a:r>
          </a:p>
        </p:txBody>
      </p:sp>
      <p:sp>
        <p:nvSpPr>
          <p:cNvPr id="28" name="Oval 27">
            <a:extLst>
              <a:ext uri="{FF2B5EF4-FFF2-40B4-BE49-F238E27FC236}">
                <a16:creationId xmlns:a16="http://schemas.microsoft.com/office/drawing/2014/main" id="{611AD01D-CAA3-4211-B51A-D610335C204B}"/>
              </a:ext>
              <a:ext uri="{C183D7F6-B498-43B3-948B-1728B52AA6E4}">
                <adec:decorative xmlns:adec="http://schemas.microsoft.com/office/drawing/2017/decorative" val="1"/>
              </a:ext>
            </a:extLst>
          </p:cNvPr>
          <p:cNvSpPr/>
          <p:nvPr/>
        </p:nvSpPr>
        <p:spPr>
          <a:xfrm>
            <a:off x="2584611" y="1278636"/>
            <a:ext cx="947487" cy="36997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descr="wet periods">
            <a:extLst>
              <a:ext uri="{FF2B5EF4-FFF2-40B4-BE49-F238E27FC236}">
                <a16:creationId xmlns:a16="http://schemas.microsoft.com/office/drawing/2014/main" id="{471316F9-4CEE-48F6-A83F-E71C57E94D6D}"/>
              </a:ext>
            </a:extLst>
          </p:cNvPr>
          <p:cNvSpPr/>
          <p:nvPr/>
        </p:nvSpPr>
        <p:spPr>
          <a:xfrm>
            <a:off x="4088557" y="1275627"/>
            <a:ext cx="956510" cy="1100890"/>
          </a:xfrm>
          <a:prstGeom prst="flowChartMagneticDisk">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D9BD501-8376-46B1-9CE1-B41ECE3C5B23}"/>
              </a:ext>
            </a:extLst>
          </p:cNvPr>
          <p:cNvSpPr txBox="1"/>
          <p:nvPr/>
        </p:nvSpPr>
        <p:spPr>
          <a:xfrm>
            <a:off x="4034351" y="1645591"/>
            <a:ext cx="1049883" cy="646331"/>
          </a:xfrm>
          <a:prstGeom prst="rect">
            <a:avLst/>
          </a:prstGeom>
          <a:noFill/>
        </p:spPr>
        <p:txBody>
          <a:bodyPr wrap="square" rtlCol="0">
            <a:spAutoFit/>
          </a:bodyPr>
          <a:lstStyle/>
          <a:p>
            <a:pPr algn="ctr"/>
            <a:r>
              <a:rPr lang="en-US" dirty="0">
                <a:solidFill>
                  <a:schemeClr val="bg1">
                    <a:lumMod val="95000"/>
                  </a:schemeClr>
                </a:solidFill>
              </a:rPr>
              <a:t>WET PERIODS</a:t>
            </a:r>
          </a:p>
        </p:txBody>
      </p:sp>
      <p:sp>
        <p:nvSpPr>
          <p:cNvPr id="31" name="Oval 30">
            <a:extLst>
              <a:ext uri="{FF2B5EF4-FFF2-40B4-BE49-F238E27FC236}">
                <a16:creationId xmlns:a16="http://schemas.microsoft.com/office/drawing/2014/main" id="{9DD6DE68-B6A0-47A4-BC5D-E98E5F4E1D62}"/>
              </a:ext>
              <a:ext uri="{C183D7F6-B498-43B3-948B-1728B52AA6E4}">
                <adec:decorative xmlns:adec="http://schemas.microsoft.com/office/drawing/2017/decorative" val="1"/>
              </a:ext>
            </a:extLst>
          </p:cNvPr>
          <p:cNvSpPr/>
          <p:nvPr/>
        </p:nvSpPr>
        <p:spPr>
          <a:xfrm>
            <a:off x="4088558" y="1275628"/>
            <a:ext cx="941471" cy="3699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9D4DDE36-7A8F-441A-B0C3-F92AD0225B77}"/>
              </a:ext>
              <a:ext uri="{C183D7F6-B498-43B3-948B-1728B52AA6E4}">
                <adec:decorative xmlns:adec="http://schemas.microsoft.com/office/drawing/2017/decorative" val="1"/>
              </a:ext>
            </a:extLst>
          </p:cNvPr>
          <p:cNvSpPr/>
          <p:nvPr/>
        </p:nvSpPr>
        <p:spPr>
          <a:xfrm>
            <a:off x="2981654" y="2415619"/>
            <a:ext cx="132012" cy="288758"/>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2D69221F-56D8-46EE-A619-BA14C62FD2F1}"/>
              </a:ext>
              <a:ext uri="{C183D7F6-B498-43B3-948B-1728B52AA6E4}">
                <adec:decorative xmlns:adec="http://schemas.microsoft.com/office/drawing/2017/decorative" val="1"/>
              </a:ext>
            </a:extLst>
          </p:cNvPr>
          <p:cNvSpPr/>
          <p:nvPr/>
        </p:nvSpPr>
        <p:spPr>
          <a:xfrm>
            <a:off x="4467553" y="2403588"/>
            <a:ext cx="153403" cy="28875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F9AE1F-6570-4CDE-88C6-A545833B5749}"/>
              </a:ext>
              <a:ext uri="{C183D7F6-B498-43B3-948B-1728B52AA6E4}">
                <adec:decorative xmlns:adec="http://schemas.microsoft.com/office/drawing/2017/decorative" val="1"/>
              </a:ext>
            </a:extLst>
          </p:cNvPr>
          <p:cNvSpPr/>
          <p:nvPr/>
        </p:nvSpPr>
        <p:spPr>
          <a:xfrm>
            <a:off x="2774108" y="4653493"/>
            <a:ext cx="424113" cy="11730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43C8C45-D3E7-4A2E-A4D5-FFE1157F21F3}"/>
              </a:ext>
              <a:ext uri="{C183D7F6-B498-43B3-948B-1728B52AA6E4}">
                <adec:decorative xmlns:adec="http://schemas.microsoft.com/office/drawing/2017/decorative" val="1"/>
              </a:ext>
            </a:extLst>
          </p:cNvPr>
          <p:cNvSpPr/>
          <p:nvPr/>
        </p:nvSpPr>
        <p:spPr>
          <a:xfrm>
            <a:off x="3483971" y="4650484"/>
            <a:ext cx="219577" cy="1203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D156DE-7633-4855-81D2-D2B485FE1719}"/>
              </a:ext>
              <a:ext uri="{C183D7F6-B498-43B3-948B-1728B52AA6E4}">
                <adec:decorative xmlns:adec="http://schemas.microsoft.com/office/drawing/2017/decorative" val="1"/>
              </a:ext>
            </a:extLst>
          </p:cNvPr>
          <p:cNvSpPr/>
          <p:nvPr/>
        </p:nvSpPr>
        <p:spPr>
          <a:xfrm>
            <a:off x="4142700" y="4659509"/>
            <a:ext cx="580523" cy="12031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739BF-ECB5-430D-8A6A-13BBD292165F}"/>
              </a:ext>
              <a:ext uri="{C183D7F6-B498-43B3-948B-1728B52AA6E4}">
                <adec:decorative xmlns:adec="http://schemas.microsoft.com/office/drawing/2017/decorative" val="1"/>
              </a:ext>
            </a:extLst>
          </p:cNvPr>
          <p:cNvSpPr/>
          <p:nvPr/>
        </p:nvSpPr>
        <p:spPr>
          <a:xfrm>
            <a:off x="2467303" y="3841362"/>
            <a:ext cx="297782" cy="794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1A6E4CB-3BF6-47F8-BB1B-48A8E0268E8F}"/>
              </a:ext>
              <a:ext uri="{C183D7F6-B498-43B3-948B-1728B52AA6E4}">
                <adec:decorative xmlns:adec="http://schemas.microsoft.com/office/drawing/2017/decorative" val="1"/>
              </a:ext>
            </a:extLst>
          </p:cNvPr>
          <p:cNvSpPr/>
          <p:nvPr/>
        </p:nvSpPr>
        <p:spPr>
          <a:xfrm>
            <a:off x="3204238" y="2999151"/>
            <a:ext cx="273718" cy="164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97A7646-F5CB-4045-BA69-4E8A13A6E6E7}"/>
              </a:ext>
              <a:ext uri="{C183D7F6-B498-43B3-948B-1728B52AA6E4}">
                <adec:decorative xmlns:adec="http://schemas.microsoft.com/office/drawing/2017/decorative" val="1"/>
              </a:ext>
            </a:extLst>
          </p:cNvPr>
          <p:cNvSpPr/>
          <p:nvPr/>
        </p:nvSpPr>
        <p:spPr>
          <a:xfrm>
            <a:off x="3718588" y="4039882"/>
            <a:ext cx="418097" cy="592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02A1447-665C-4462-9536-DA6995B24E75}"/>
              </a:ext>
              <a:ext uri="{C183D7F6-B498-43B3-948B-1728B52AA6E4}">
                <adec:decorative xmlns:adec="http://schemas.microsoft.com/office/drawing/2017/decorative" val="1"/>
              </a:ext>
            </a:extLst>
          </p:cNvPr>
          <p:cNvSpPr/>
          <p:nvPr/>
        </p:nvSpPr>
        <p:spPr>
          <a:xfrm>
            <a:off x="4738264" y="3426272"/>
            <a:ext cx="120316" cy="1224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8EEBF-B866-43A7-B5AD-D6E0C53EDDE7}"/>
              </a:ext>
            </a:extLst>
          </p:cNvPr>
          <p:cNvSpPr>
            <a:spLocks noGrp="1"/>
          </p:cNvSpPr>
          <p:nvPr>
            <p:ph type="title"/>
          </p:nvPr>
        </p:nvSpPr>
        <p:spPr>
          <a:xfrm>
            <a:off x="743366" y="707721"/>
            <a:ext cx="8229600" cy="857250"/>
          </a:xfrm>
        </p:spPr>
        <p:txBody>
          <a:bodyPr/>
          <a:lstStyle/>
          <a:p>
            <a:r>
              <a:rPr lang="en-US" dirty="0"/>
              <a:t>Alternating Renewal Method – Basic Approach</a:t>
            </a:r>
            <a:br>
              <a:rPr lang="en-CA" dirty="0"/>
            </a:br>
            <a:endParaRPr lang="en-US" dirty="0"/>
          </a:p>
        </p:txBody>
      </p:sp>
    </p:spTree>
    <p:extLst>
      <p:ext uri="{BB962C8B-B14F-4D97-AF65-F5344CB8AC3E}">
        <p14:creationId xmlns:p14="http://schemas.microsoft.com/office/powerpoint/2010/main" val="324341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B95C09-750C-4E77-B7CE-D54E4D0CE10A}"/>
              </a:ext>
            </a:extLst>
          </p:cNvPr>
          <p:cNvSpPr txBox="1"/>
          <p:nvPr/>
        </p:nvSpPr>
        <p:spPr>
          <a:xfrm>
            <a:off x="1237674" y="1117663"/>
            <a:ext cx="4414446" cy="507831"/>
          </a:xfrm>
          <a:prstGeom prst="rect">
            <a:avLst/>
          </a:prstGeom>
          <a:noFill/>
        </p:spPr>
        <p:txBody>
          <a:bodyPr wrap="square" rtlCol="0">
            <a:spAutoFit/>
          </a:bodyPr>
          <a:lstStyle/>
          <a:p>
            <a:r>
              <a:rPr lang="en-US" sz="2000" b="1" dirty="0">
                <a:solidFill>
                  <a:srgbClr val="06263F"/>
                </a:solidFill>
                <a:latin typeface="+mj-lt"/>
              </a:rPr>
              <a:t>Enhanced</a:t>
            </a:r>
            <a:r>
              <a:rPr lang="en-US" sz="2700" b="1" dirty="0"/>
              <a:t> </a:t>
            </a:r>
            <a:r>
              <a:rPr lang="en-US" sz="2000" b="1" dirty="0">
                <a:solidFill>
                  <a:srgbClr val="06263F"/>
                </a:solidFill>
                <a:latin typeface="+mj-lt"/>
              </a:rPr>
              <a:t>Approach</a:t>
            </a:r>
          </a:p>
        </p:txBody>
      </p:sp>
      <p:sp>
        <p:nvSpPr>
          <p:cNvPr id="3" name="TextBox 2">
            <a:extLst>
              <a:ext uri="{FF2B5EF4-FFF2-40B4-BE49-F238E27FC236}">
                <a16:creationId xmlns:a16="http://schemas.microsoft.com/office/drawing/2014/main" id="{A62573EB-BD28-4EE5-BFBB-FF1D5CC04906}"/>
              </a:ext>
            </a:extLst>
          </p:cNvPr>
          <p:cNvSpPr txBox="1"/>
          <p:nvPr/>
        </p:nvSpPr>
        <p:spPr>
          <a:xfrm>
            <a:off x="1250244" y="1656414"/>
            <a:ext cx="4492235" cy="1323439"/>
          </a:xfrm>
          <a:prstGeom prst="rect">
            <a:avLst/>
          </a:prstGeom>
          <a:noFill/>
        </p:spPr>
        <p:txBody>
          <a:bodyPr wrap="square" rtlCol="0">
            <a:spAutoFit/>
          </a:bodyPr>
          <a:lstStyle/>
          <a:p>
            <a:pPr marL="285750" indent="-285750" eaLnBrk="1" hangingPunct="1">
              <a:buFont typeface="Arial" panose="020B0604020202020204" pitchFamily="34" charset="0"/>
              <a:buChar char="•"/>
              <a:defRPr/>
            </a:pPr>
            <a:r>
              <a:rPr lang="en-US" sz="2000" dirty="0">
                <a:solidFill>
                  <a:srgbClr val="06263F"/>
                </a:solidFill>
                <a:latin typeface="+mj-lt"/>
              </a:rPr>
              <a:t>Build histograms of wet period precipitation depths by month</a:t>
            </a:r>
          </a:p>
          <a:p>
            <a:pPr marL="285750" indent="-285750" eaLnBrk="1" hangingPunct="1">
              <a:buFont typeface="Arial" panose="020B0604020202020204" pitchFamily="34" charset="0"/>
              <a:buChar char="•"/>
              <a:defRPr/>
            </a:pPr>
            <a:r>
              <a:rPr lang="en-US" sz="2000" dirty="0">
                <a:solidFill>
                  <a:srgbClr val="06263F"/>
                </a:solidFill>
                <a:latin typeface="+mj-lt"/>
              </a:rPr>
              <a:t>Fit a theoretical distribution to allow sampling from the ‘tail’ (extremes)</a:t>
            </a:r>
          </a:p>
        </p:txBody>
      </p:sp>
      <p:grpSp>
        <p:nvGrpSpPr>
          <p:cNvPr id="34" name="Group 33" descr="chart of ARM – RTI-TVA Enhanced Approach">
            <a:extLst>
              <a:ext uri="{FF2B5EF4-FFF2-40B4-BE49-F238E27FC236}">
                <a16:creationId xmlns:a16="http://schemas.microsoft.com/office/drawing/2014/main" id="{88B8189A-5D35-4BA5-9CCC-916797E2C3A8}"/>
              </a:ext>
            </a:extLst>
          </p:cNvPr>
          <p:cNvGrpSpPr/>
          <p:nvPr/>
        </p:nvGrpSpPr>
        <p:grpSpPr>
          <a:xfrm>
            <a:off x="5821784" y="1995686"/>
            <a:ext cx="3185360" cy="2246897"/>
            <a:chOff x="7960896" y="2201779"/>
            <a:chExt cx="3120188" cy="2304790"/>
          </a:xfrm>
        </p:grpSpPr>
        <p:sp>
          <p:nvSpPr>
            <p:cNvPr id="8" name="Rectangle 7">
              <a:extLst>
                <a:ext uri="{FF2B5EF4-FFF2-40B4-BE49-F238E27FC236}">
                  <a16:creationId xmlns:a16="http://schemas.microsoft.com/office/drawing/2014/main" id="{33E18B80-E185-4D70-B882-BCFCFBCF0DC2}"/>
                </a:ext>
              </a:extLst>
            </p:cNvPr>
            <p:cNvSpPr/>
            <p:nvPr/>
          </p:nvSpPr>
          <p:spPr>
            <a:xfrm>
              <a:off x="8478836" y="2973001"/>
              <a:ext cx="240943" cy="1518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3EF4B6A-91E1-4F02-A231-AB23012A9756}"/>
                </a:ext>
              </a:extLst>
            </p:cNvPr>
            <p:cNvSpPr/>
            <p:nvPr/>
          </p:nvSpPr>
          <p:spPr>
            <a:xfrm>
              <a:off x="8119784" y="3802348"/>
              <a:ext cx="259841" cy="690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2C39B2E-303F-40ED-B59F-FD395A185AB6}"/>
                </a:ext>
              </a:extLst>
            </p:cNvPr>
            <p:cNvSpPr/>
            <p:nvPr/>
          </p:nvSpPr>
          <p:spPr>
            <a:xfrm>
              <a:off x="8828438" y="2279578"/>
              <a:ext cx="245669" cy="220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D4F87A-34DB-4DC8-9DE4-E7FBAD30F3A0}"/>
                </a:ext>
              </a:extLst>
            </p:cNvPr>
            <p:cNvSpPr/>
            <p:nvPr/>
          </p:nvSpPr>
          <p:spPr>
            <a:xfrm>
              <a:off x="9182767" y="2631468"/>
              <a:ext cx="245668" cy="1861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6228817-10F8-4A82-9368-8354ED63639D}"/>
                </a:ext>
              </a:extLst>
            </p:cNvPr>
            <p:cNvCxnSpPr>
              <a:cxnSpLocks/>
            </p:cNvCxnSpPr>
            <p:nvPr/>
          </p:nvCxnSpPr>
          <p:spPr>
            <a:xfrm>
              <a:off x="7964907" y="4498548"/>
              <a:ext cx="2990449"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892D4BB-1216-4BE6-8109-4DFC9881F73E}"/>
                </a:ext>
              </a:extLst>
            </p:cNvPr>
            <p:cNvSpPr/>
            <p:nvPr/>
          </p:nvSpPr>
          <p:spPr>
            <a:xfrm>
              <a:off x="9574890" y="3777270"/>
              <a:ext cx="236219" cy="717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A1C07C3-13C9-4B65-97C6-7BFBC22E8CE0}"/>
                </a:ext>
              </a:extLst>
            </p:cNvPr>
            <p:cNvSpPr/>
            <p:nvPr/>
          </p:nvSpPr>
          <p:spPr>
            <a:xfrm>
              <a:off x="9910323" y="4435255"/>
              <a:ext cx="226771" cy="63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742E8997-12EB-48E4-B185-9B6A534DB0D2}"/>
                </a:ext>
              </a:extLst>
            </p:cNvPr>
            <p:cNvCxnSpPr>
              <a:cxnSpLocks/>
            </p:cNvCxnSpPr>
            <p:nvPr/>
          </p:nvCxnSpPr>
          <p:spPr>
            <a:xfrm flipV="1">
              <a:off x="7960896" y="2213811"/>
              <a:ext cx="0" cy="2292758"/>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A61FA4AF-D467-4069-9093-8B08DBCC8888}"/>
                </a:ext>
              </a:extLst>
            </p:cNvPr>
            <p:cNvSpPr/>
            <p:nvPr/>
          </p:nvSpPr>
          <p:spPr>
            <a:xfrm>
              <a:off x="7979203" y="2201779"/>
              <a:ext cx="3101881" cy="2302304"/>
            </a:xfrm>
            <a:custGeom>
              <a:avLst/>
              <a:gdLst>
                <a:gd name="connsiteX0" fmla="*/ 0 w 3104148"/>
                <a:gd name="connsiteY0" fmla="*/ 2145442 h 2193569"/>
                <a:gd name="connsiteX1" fmla="*/ 216569 w 3104148"/>
                <a:gd name="connsiteY1" fmla="*/ 1868716 h 2193569"/>
                <a:gd name="connsiteX2" fmla="*/ 589548 w 3104148"/>
                <a:gd name="connsiteY2" fmla="*/ 533211 h 2193569"/>
                <a:gd name="connsiteX3" fmla="*/ 890337 w 3104148"/>
                <a:gd name="connsiteY3" fmla="*/ 3821 h 2193569"/>
                <a:gd name="connsiteX4" fmla="*/ 1323474 w 3104148"/>
                <a:gd name="connsiteY4" fmla="*/ 352737 h 2193569"/>
                <a:gd name="connsiteX5" fmla="*/ 1684421 w 3104148"/>
                <a:gd name="connsiteY5" fmla="*/ 1375421 h 2193569"/>
                <a:gd name="connsiteX6" fmla="*/ 2177716 w 3104148"/>
                <a:gd name="connsiteY6" fmla="*/ 1989032 h 2193569"/>
                <a:gd name="connsiteX7" fmla="*/ 3104148 w 3104148"/>
                <a:gd name="connsiteY7" fmla="*/ 2193569 h 219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4148" h="2193569">
                  <a:moveTo>
                    <a:pt x="0" y="2145442"/>
                  </a:moveTo>
                  <a:cubicBezTo>
                    <a:pt x="59155" y="2141431"/>
                    <a:pt x="118311" y="2137421"/>
                    <a:pt x="216569" y="1868716"/>
                  </a:cubicBezTo>
                  <a:cubicBezTo>
                    <a:pt x="314827" y="1600011"/>
                    <a:pt x="477253" y="844027"/>
                    <a:pt x="589548" y="533211"/>
                  </a:cubicBezTo>
                  <a:cubicBezTo>
                    <a:pt x="701843" y="222395"/>
                    <a:pt x="768016" y="33900"/>
                    <a:pt x="890337" y="3821"/>
                  </a:cubicBezTo>
                  <a:cubicBezTo>
                    <a:pt x="1012658" y="-26258"/>
                    <a:pt x="1191127" y="124137"/>
                    <a:pt x="1323474" y="352737"/>
                  </a:cubicBezTo>
                  <a:cubicBezTo>
                    <a:pt x="1455821" y="581337"/>
                    <a:pt x="1542047" y="1102705"/>
                    <a:pt x="1684421" y="1375421"/>
                  </a:cubicBezTo>
                  <a:cubicBezTo>
                    <a:pt x="1826795" y="1648137"/>
                    <a:pt x="1941095" y="1852674"/>
                    <a:pt x="2177716" y="1989032"/>
                  </a:cubicBezTo>
                  <a:cubicBezTo>
                    <a:pt x="2414337" y="2125390"/>
                    <a:pt x="2759242" y="2159479"/>
                    <a:pt x="3104148" y="2193569"/>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a:extLst>
              <a:ext uri="{FF2B5EF4-FFF2-40B4-BE49-F238E27FC236}">
                <a16:creationId xmlns:a16="http://schemas.microsoft.com/office/drawing/2014/main" id="{79D3DBBB-3686-4D9A-8780-830020662F49}"/>
              </a:ext>
              <a:ext uri="{C183D7F6-B498-43B3-948B-1728B52AA6E4}">
                <adec:decorative xmlns:adec="http://schemas.microsoft.com/office/drawing/2017/decorative" val="1"/>
              </a:ext>
            </a:extLst>
          </p:cNvPr>
          <p:cNvCxnSpPr/>
          <p:nvPr/>
        </p:nvCxnSpPr>
        <p:spPr>
          <a:xfrm flipV="1">
            <a:off x="8687902" y="4285264"/>
            <a:ext cx="0" cy="6136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7CA5F16-B279-4EED-BB33-006300924EAB}"/>
              </a:ext>
            </a:extLst>
          </p:cNvPr>
          <p:cNvSpPr txBox="1"/>
          <p:nvPr/>
        </p:nvSpPr>
        <p:spPr>
          <a:xfrm>
            <a:off x="6416919" y="4222737"/>
            <a:ext cx="1878335" cy="369332"/>
          </a:xfrm>
          <a:prstGeom prst="rect">
            <a:avLst/>
          </a:prstGeom>
          <a:noFill/>
        </p:spPr>
        <p:txBody>
          <a:bodyPr wrap="none" rtlCol="0">
            <a:spAutoFit/>
          </a:bodyPr>
          <a:lstStyle/>
          <a:p>
            <a:r>
              <a:rPr lang="en-US" dirty="0"/>
              <a:t>Storm total </a:t>
            </a:r>
            <a:r>
              <a:rPr lang="en-US" dirty="0" err="1"/>
              <a:t>precip</a:t>
            </a:r>
            <a:endParaRPr lang="en-US" dirty="0"/>
          </a:p>
        </p:txBody>
      </p:sp>
      <p:sp>
        <p:nvSpPr>
          <p:cNvPr id="27" name="TextBox 26">
            <a:extLst>
              <a:ext uri="{FF2B5EF4-FFF2-40B4-BE49-F238E27FC236}">
                <a16:creationId xmlns:a16="http://schemas.microsoft.com/office/drawing/2014/main" id="{18E75638-0BD2-4175-A173-0A773F4F4C20}"/>
              </a:ext>
            </a:extLst>
          </p:cNvPr>
          <p:cNvSpPr txBox="1"/>
          <p:nvPr/>
        </p:nvSpPr>
        <p:spPr>
          <a:xfrm rot="16200000">
            <a:off x="5109822" y="2936135"/>
            <a:ext cx="1165897" cy="369332"/>
          </a:xfrm>
          <a:prstGeom prst="rect">
            <a:avLst/>
          </a:prstGeom>
          <a:noFill/>
        </p:spPr>
        <p:txBody>
          <a:bodyPr wrap="none" rtlCol="0">
            <a:spAutoFit/>
          </a:bodyPr>
          <a:lstStyle/>
          <a:p>
            <a:r>
              <a:rPr lang="en-US" dirty="0"/>
              <a:t>Frequency</a:t>
            </a:r>
          </a:p>
        </p:txBody>
      </p:sp>
      <p:sp>
        <p:nvSpPr>
          <p:cNvPr id="2" name="Title 1">
            <a:extLst>
              <a:ext uri="{FF2B5EF4-FFF2-40B4-BE49-F238E27FC236}">
                <a16:creationId xmlns:a16="http://schemas.microsoft.com/office/drawing/2014/main" id="{A72961B1-E49F-40C2-8390-D0188BF40C19}"/>
              </a:ext>
            </a:extLst>
          </p:cNvPr>
          <p:cNvSpPr>
            <a:spLocks noGrp="1"/>
          </p:cNvSpPr>
          <p:nvPr>
            <p:ph type="title"/>
          </p:nvPr>
        </p:nvSpPr>
        <p:spPr>
          <a:xfrm>
            <a:off x="457200" y="604727"/>
            <a:ext cx="8229600" cy="857250"/>
          </a:xfrm>
        </p:spPr>
        <p:txBody>
          <a:bodyPr/>
          <a:lstStyle/>
          <a:p>
            <a:r>
              <a:rPr lang="en-US" dirty="0"/>
              <a:t>ARM – RTI-TVA Enhanced Approach</a:t>
            </a:r>
            <a:br>
              <a:rPr lang="en-CA" dirty="0"/>
            </a:br>
            <a:endParaRPr lang="en-US" dirty="0"/>
          </a:p>
        </p:txBody>
      </p:sp>
    </p:spTree>
    <p:extLst>
      <p:ext uri="{BB962C8B-B14F-4D97-AF65-F5344CB8AC3E}">
        <p14:creationId xmlns:p14="http://schemas.microsoft.com/office/powerpoint/2010/main" val="53991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043C902-770F-4849-8A1D-7D7A4FCAB338}"/>
              </a:ext>
            </a:extLst>
          </p:cNvPr>
          <p:cNvSpPr/>
          <p:nvPr/>
        </p:nvSpPr>
        <p:spPr>
          <a:xfrm>
            <a:off x="1331640" y="1167219"/>
            <a:ext cx="5717525" cy="415498"/>
          </a:xfrm>
          <a:prstGeom prst="rect">
            <a:avLst/>
          </a:prstGeom>
        </p:spPr>
        <p:txBody>
          <a:bodyPr wrap="square">
            <a:spAutoFit/>
          </a:bodyPr>
          <a:lstStyle/>
          <a:p>
            <a:r>
              <a:rPr lang="en-US" sz="2100" b="1" dirty="0"/>
              <a:t>Resample alternating wet and dry periods</a:t>
            </a:r>
          </a:p>
        </p:txBody>
      </p:sp>
      <p:cxnSp>
        <p:nvCxnSpPr>
          <p:cNvPr id="65" name="Straight Arrow Connector 64">
            <a:extLst>
              <a:ext uri="{FF2B5EF4-FFF2-40B4-BE49-F238E27FC236}">
                <a16:creationId xmlns:a16="http://schemas.microsoft.com/office/drawing/2014/main" id="{5A124430-DE07-4D81-8A41-B17A2F55E052}"/>
              </a:ext>
              <a:ext uri="{C183D7F6-B498-43B3-948B-1728B52AA6E4}">
                <adec:decorative xmlns:adec="http://schemas.microsoft.com/office/drawing/2017/decorative" val="1"/>
              </a:ext>
            </a:extLst>
          </p:cNvPr>
          <p:cNvCxnSpPr>
            <a:cxnSpLocks/>
          </p:cNvCxnSpPr>
          <p:nvPr/>
        </p:nvCxnSpPr>
        <p:spPr>
          <a:xfrm>
            <a:off x="7474147" y="2498053"/>
            <a:ext cx="9429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A551977C-E896-4D0C-9CF0-FB0E7A23AC1C}"/>
              </a:ext>
              <a:ext uri="{C183D7F6-B498-43B3-948B-1728B52AA6E4}">
                <adec:decorative xmlns:adec="http://schemas.microsoft.com/office/drawing/2017/decorative" val="1"/>
              </a:ext>
            </a:extLst>
          </p:cNvPr>
          <p:cNvSpPr/>
          <p:nvPr/>
        </p:nvSpPr>
        <p:spPr>
          <a:xfrm>
            <a:off x="7050771" y="2439109"/>
            <a:ext cx="368618" cy="14573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75BBB791-D73D-4538-988F-8ED7A0F842B0}"/>
              </a:ext>
              <a:ext uri="{C183D7F6-B498-43B3-948B-1728B52AA6E4}">
                <adec:decorative xmlns:adec="http://schemas.microsoft.com/office/drawing/2017/decorative" val="1"/>
              </a:ext>
            </a:extLst>
          </p:cNvPr>
          <p:cNvCxnSpPr>
            <a:cxnSpLocks/>
          </p:cNvCxnSpPr>
          <p:nvPr/>
        </p:nvCxnSpPr>
        <p:spPr>
          <a:xfrm flipV="1">
            <a:off x="7446967" y="2679405"/>
            <a:ext cx="972879" cy="813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21981D59-829C-4A82-8821-B6A22920ED94}"/>
              </a:ext>
              <a:ext uri="{C183D7F6-B498-43B3-948B-1728B52AA6E4}">
                <adec:decorative xmlns:adec="http://schemas.microsoft.com/office/drawing/2017/decorative" val="1"/>
              </a:ext>
            </a:extLst>
          </p:cNvPr>
          <p:cNvSpPr/>
          <p:nvPr/>
        </p:nvSpPr>
        <p:spPr>
          <a:xfrm>
            <a:off x="8487695" y="2434856"/>
            <a:ext cx="368618" cy="13887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AB8CAC0-CB5E-44E1-99D3-AF826AF027DA}"/>
              </a:ext>
              <a:ext uri="{C183D7F6-B498-43B3-948B-1728B52AA6E4}">
                <adec:decorative xmlns:adec="http://schemas.microsoft.com/office/drawing/2017/decorative" val="1"/>
              </a:ext>
            </a:extLst>
          </p:cNvPr>
          <p:cNvSpPr/>
          <p:nvPr/>
        </p:nvSpPr>
        <p:spPr>
          <a:xfrm>
            <a:off x="8487695" y="2563444"/>
            <a:ext cx="368618" cy="1457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E2F73EF-2EEB-4FB4-AB1C-BF9A9D5477C7}"/>
              </a:ext>
              <a:ext uri="{C183D7F6-B498-43B3-948B-1728B52AA6E4}">
                <adec:decorative xmlns:adec="http://schemas.microsoft.com/office/drawing/2017/decorative" val="1"/>
              </a:ext>
            </a:extLst>
          </p:cNvPr>
          <p:cNvSpPr/>
          <p:nvPr/>
        </p:nvSpPr>
        <p:spPr>
          <a:xfrm>
            <a:off x="8490552" y="2849194"/>
            <a:ext cx="368618" cy="1457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124965C-1DB8-44A3-9A62-E6D5375F7184}"/>
              </a:ext>
              <a:ext uri="{C183D7F6-B498-43B3-948B-1728B52AA6E4}">
                <adec:decorative xmlns:adec="http://schemas.microsoft.com/office/drawing/2017/decorative" val="1"/>
              </a:ext>
            </a:extLst>
          </p:cNvPr>
          <p:cNvSpPr/>
          <p:nvPr/>
        </p:nvSpPr>
        <p:spPr>
          <a:xfrm>
            <a:off x="8490552" y="3132086"/>
            <a:ext cx="368618" cy="1457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10EBAD3-AD11-4AD7-B799-A0017BFED783}"/>
              </a:ext>
              <a:ext uri="{C183D7F6-B498-43B3-948B-1728B52AA6E4}">
                <adec:decorative xmlns:adec="http://schemas.microsoft.com/office/drawing/2017/decorative" val="1"/>
              </a:ext>
            </a:extLst>
          </p:cNvPr>
          <p:cNvSpPr/>
          <p:nvPr/>
        </p:nvSpPr>
        <p:spPr>
          <a:xfrm>
            <a:off x="8490552" y="3414979"/>
            <a:ext cx="368618" cy="1457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720174B-F61B-49BE-A27A-C1BD5D622A65}"/>
              </a:ext>
              <a:ext uri="{C183D7F6-B498-43B3-948B-1728B52AA6E4}">
                <adec:decorative xmlns:adec="http://schemas.microsoft.com/office/drawing/2017/decorative" val="1"/>
              </a:ext>
            </a:extLst>
          </p:cNvPr>
          <p:cNvSpPr/>
          <p:nvPr/>
        </p:nvSpPr>
        <p:spPr>
          <a:xfrm>
            <a:off x="8490552" y="3680726"/>
            <a:ext cx="368618" cy="1457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2BA41F1C-EBCB-4878-95CB-FD43BCFB7BA4}"/>
              </a:ext>
            </a:extLst>
          </p:cNvPr>
          <p:cNvSpPr txBox="1"/>
          <p:nvPr/>
        </p:nvSpPr>
        <p:spPr>
          <a:xfrm rot="5400000">
            <a:off x="8525552" y="3729641"/>
            <a:ext cx="423514" cy="507831"/>
          </a:xfrm>
          <a:prstGeom prst="rect">
            <a:avLst/>
          </a:prstGeom>
          <a:noFill/>
        </p:spPr>
        <p:txBody>
          <a:bodyPr wrap="none" rtlCol="0">
            <a:spAutoFit/>
          </a:bodyPr>
          <a:lstStyle/>
          <a:p>
            <a:r>
              <a:rPr lang="en-US" sz="2700" dirty="0"/>
              <a:t>…</a:t>
            </a:r>
          </a:p>
        </p:txBody>
      </p:sp>
      <p:sp>
        <p:nvSpPr>
          <p:cNvPr id="91" name="Rectangle 90">
            <a:extLst>
              <a:ext uri="{FF2B5EF4-FFF2-40B4-BE49-F238E27FC236}">
                <a16:creationId xmlns:a16="http://schemas.microsoft.com/office/drawing/2014/main" id="{D1A30838-515D-4F4D-B74D-7F0553C36E74}"/>
              </a:ext>
            </a:extLst>
          </p:cNvPr>
          <p:cNvSpPr/>
          <p:nvPr/>
        </p:nvSpPr>
        <p:spPr>
          <a:xfrm>
            <a:off x="1342010" y="2160899"/>
            <a:ext cx="3221665" cy="1384995"/>
          </a:xfrm>
          <a:prstGeom prst="rect">
            <a:avLst/>
          </a:prstGeom>
        </p:spPr>
        <p:txBody>
          <a:bodyPr wrap="square">
            <a:spAutoFit/>
          </a:bodyPr>
          <a:lstStyle/>
          <a:p>
            <a:r>
              <a:rPr lang="en-US" sz="2100" b="1" dirty="0"/>
              <a:t>Creates diversity due to:</a:t>
            </a:r>
          </a:p>
          <a:p>
            <a:pPr marL="342900" indent="-342900">
              <a:buFont typeface="Arial" panose="020B0604020202020204" pitchFamily="34" charset="0"/>
              <a:buChar char="•"/>
            </a:pPr>
            <a:r>
              <a:rPr lang="en-US" sz="2100" dirty="0"/>
              <a:t>Wet periods larger than observed (tails)</a:t>
            </a:r>
          </a:p>
          <a:p>
            <a:pPr marL="342900" indent="-342900">
              <a:buFont typeface="Arial" panose="020B0604020202020204" pitchFamily="34" charset="0"/>
              <a:buChar char="•"/>
            </a:pPr>
            <a:r>
              <a:rPr lang="en-US" sz="2100" dirty="0"/>
              <a:t>New sequence of events</a:t>
            </a:r>
          </a:p>
        </p:txBody>
      </p:sp>
      <p:sp>
        <p:nvSpPr>
          <p:cNvPr id="93" name="Flowchart: Magnetic Disk 92" descr="dry goods">
            <a:extLst>
              <a:ext uri="{FF2B5EF4-FFF2-40B4-BE49-F238E27FC236}">
                <a16:creationId xmlns:a16="http://schemas.microsoft.com/office/drawing/2014/main" id="{40F0C58A-EA21-4450-A012-44D67985CDE4}"/>
              </a:ext>
            </a:extLst>
          </p:cNvPr>
          <p:cNvSpPr/>
          <p:nvPr/>
        </p:nvSpPr>
        <p:spPr>
          <a:xfrm>
            <a:off x="5318137" y="3323315"/>
            <a:ext cx="956510" cy="1100890"/>
          </a:xfrm>
          <a:prstGeom prst="flowChartMagneticDisk">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B846E8F1-02B6-42A5-A425-80C488F9C3DA}"/>
              </a:ext>
            </a:extLst>
          </p:cNvPr>
          <p:cNvSpPr txBox="1"/>
          <p:nvPr/>
        </p:nvSpPr>
        <p:spPr>
          <a:xfrm>
            <a:off x="5220072" y="3693288"/>
            <a:ext cx="1143618" cy="646331"/>
          </a:xfrm>
          <a:prstGeom prst="rect">
            <a:avLst/>
          </a:prstGeom>
          <a:noFill/>
        </p:spPr>
        <p:txBody>
          <a:bodyPr wrap="square" rtlCol="0">
            <a:spAutoFit/>
          </a:bodyPr>
          <a:lstStyle/>
          <a:p>
            <a:pPr algn="ctr"/>
            <a:r>
              <a:rPr lang="en-US" dirty="0">
                <a:solidFill>
                  <a:schemeClr val="bg1">
                    <a:lumMod val="95000"/>
                  </a:schemeClr>
                </a:solidFill>
              </a:rPr>
              <a:t>DRY PERIODS</a:t>
            </a:r>
          </a:p>
        </p:txBody>
      </p:sp>
      <p:sp>
        <p:nvSpPr>
          <p:cNvPr id="95" name="Oval 94">
            <a:extLst>
              <a:ext uri="{FF2B5EF4-FFF2-40B4-BE49-F238E27FC236}">
                <a16:creationId xmlns:a16="http://schemas.microsoft.com/office/drawing/2014/main" id="{B6BD08C2-CD96-4A12-8CBD-95AC9597D595}"/>
              </a:ext>
              <a:ext uri="{C183D7F6-B498-43B3-948B-1728B52AA6E4}">
                <adec:decorative xmlns:adec="http://schemas.microsoft.com/office/drawing/2017/decorative" val="1"/>
              </a:ext>
            </a:extLst>
          </p:cNvPr>
          <p:cNvSpPr/>
          <p:nvPr/>
        </p:nvSpPr>
        <p:spPr>
          <a:xfrm>
            <a:off x="5318138" y="3323317"/>
            <a:ext cx="947487" cy="36997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agnetic Disk 95" descr="wet periods">
            <a:extLst>
              <a:ext uri="{FF2B5EF4-FFF2-40B4-BE49-F238E27FC236}">
                <a16:creationId xmlns:a16="http://schemas.microsoft.com/office/drawing/2014/main" id="{500A0317-C62D-4222-A9CF-4BC0F026189C}"/>
              </a:ext>
            </a:extLst>
          </p:cNvPr>
          <p:cNvSpPr/>
          <p:nvPr/>
        </p:nvSpPr>
        <p:spPr>
          <a:xfrm>
            <a:off x="5338842" y="2012503"/>
            <a:ext cx="956510" cy="1100890"/>
          </a:xfrm>
          <a:prstGeom prst="flowChartMagneticDisk">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961C6272-834A-4BDC-9013-55899C98841B}"/>
              </a:ext>
            </a:extLst>
          </p:cNvPr>
          <p:cNvSpPr txBox="1"/>
          <p:nvPr/>
        </p:nvSpPr>
        <p:spPr>
          <a:xfrm>
            <a:off x="5294802" y="2382476"/>
            <a:ext cx="1050905" cy="646331"/>
          </a:xfrm>
          <a:prstGeom prst="rect">
            <a:avLst/>
          </a:prstGeom>
          <a:noFill/>
        </p:spPr>
        <p:txBody>
          <a:bodyPr wrap="square" rtlCol="0">
            <a:spAutoFit/>
          </a:bodyPr>
          <a:lstStyle/>
          <a:p>
            <a:pPr algn="ctr"/>
            <a:r>
              <a:rPr lang="en-US" dirty="0">
                <a:solidFill>
                  <a:schemeClr val="bg1">
                    <a:lumMod val="95000"/>
                  </a:schemeClr>
                </a:solidFill>
              </a:rPr>
              <a:t>WET PERIODS</a:t>
            </a:r>
          </a:p>
        </p:txBody>
      </p:sp>
      <p:sp>
        <p:nvSpPr>
          <p:cNvPr id="98" name="Oval 97">
            <a:extLst>
              <a:ext uri="{FF2B5EF4-FFF2-40B4-BE49-F238E27FC236}">
                <a16:creationId xmlns:a16="http://schemas.microsoft.com/office/drawing/2014/main" id="{38AEDD0C-2193-45C7-918C-2108365D7921}"/>
              </a:ext>
              <a:ext uri="{C183D7F6-B498-43B3-948B-1728B52AA6E4}">
                <adec:decorative xmlns:adec="http://schemas.microsoft.com/office/drawing/2017/decorative" val="1"/>
              </a:ext>
            </a:extLst>
          </p:cNvPr>
          <p:cNvSpPr/>
          <p:nvPr/>
        </p:nvSpPr>
        <p:spPr>
          <a:xfrm>
            <a:off x="5346912" y="2012505"/>
            <a:ext cx="941471" cy="3699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9545C52-F7AC-479E-B0BD-8BA03FD27A1A}"/>
              </a:ext>
              <a:ext uri="{C183D7F6-B498-43B3-948B-1728B52AA6E4}">
                <adec:decorative xmlns:adec="http://schemas.microsoft.com/office/drawing/2017/decorative" val="1"/>
              </a:ext>
            </a:extLst>
          </p:cNvPr>
          <p:cNvSpPr/>
          <p:nvPr/>
        </p:nvSpPr>
        <p:spPr>
          <a:xfrm>
            <a:off x="7037480" y="3526288"/>
            <a:ext cx="368618" cy="145733"/>
          </a:xfrm>
          <a:prstGeom prst="rect">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79EF8-0BC6-40D9-8389-423755BCF515}"/>
              </a:ext>
            </a:extLst>
          </p:cNvPr>
          <p:cNvSpPr>
            <a:spLocks noGrp="1"/>
          </p:cNvSpPr>
          <p:nvPr>
            <p:ph type="title"/>
          </p:nvPr>
        </p:nvSpPr>
        <p:spPr>
          <a:xfrm>
            <a:off x="603481" y="647919"/>
            <a:ext cx="8229600" cy="857250"/>
          </a:xfrm>
        </p:spPr>
        <p:txBody>
          <a:bodyPr/>
          <a:lstStyle/>
          <a:p>
            <a:r>
              <a:rPr lang="en-US" dirty="0"/>
              <a:t>Sample and Loop to Generate Synthetic Series</a:t>
            </a:r>
            <a:br>
              <a:rPr lang="en-CA" dirty="0"/>
            </a:br>
            <a:endParaRPr lang="en-US" dirty="0"/>
          </a:p>
        </p:txBody>
      </p:sp>
    </p:spTree>
    <p:extLst>
      <p:ext uri="{BB962C8B-B14F-4D97-AF65-F5344CB8AC3E}">
        <p14:creationId xmlns:p14="http://schemas.microsoft.com/office/powerpoint/2010/main" val="340449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January Wet Periods Fitted Distribution&#10;">
            <a:extLst>
              <a:ext uri="{FF2B5EF4-FFF2-40B4-BE49-F238E27FC236}">
                <a16:creationId xmlns:a16="http://schemas.microsoft.com/office/drawing/2014/main" id="{E3B3C93B-44DF-4878-82F3-B1C5DEB5C47C}"/>
              </a:ext>
            </a:extLst>
          </p:cNvPr>
          <p:cNvPicPr/>
          <p:nvPr/>
        </p:nvPicPr>
        <p:blipFill rotWithShape="1">
          <a:blip r:embed="rId3">
            <a:extLst>
              <a:ext uri="{28A0092B-C50C-407E-A947-70E740481C1C}">
                <a14:useLocalDpi xmlns:a14="http://schemas.microsoft.com/office/drawing/2010/main" val="0"/>
              </a:ext>
            </a:extLst>
          </a:blip>
          <a:srcRect t="1" b="2331"/>
          <a:stretch/>
        </p:blipFill>
        <p:spPr bwMode="auto">
          <a:xfrm>
            <a:off x="2242500" y="1241160"/>
            <a:ext cx="2681363" cy="1749794"/>
          </a:xfrm>
          <a:prstGeom prst="rect">
            <a:avLst/>
          </a:prstGeom>
          <a:noFill/>
          <a:ln>
            <a:noFill/>
          </a:ln>
          <a:extLst>
            <a:ext uri="{53640926-AAD7-44D8-BBD7-CCE9431645EC}">
              <a14:shadowObscured xmlns:a14="http://schemas.microsoft.com/office/drawing/2010/main"/>
            </a:ext>
          </a:extLst>
        </p:spPr>
      </p:pic>
      <p:grpSp>
        <p:nvGrpSpPr>
          <p:cNvPr id="75" name="Group 74" descr="Repeat 1000’s of times until full time series is generated&#10;">
            <a:extLst>
              <a:ext uri="{FF2B5EF4-FFF2-40B4-BE49-F238E27FC236}">
                <a16:creationId xmlns:a16="http://schemas.microsoft.com/office/drawing/2014/main" id="{BA85818B-12C2-4CAD-ACEF-F6B56C1BC203}"/>
              </a:ext>
            </a:extLst>
          </p:cNvPr>
          <p:cNvGrpSpPr/>
          <p:nvPr/>
        </p:nvGrpSpPr>
        <p:grpSpPr>
          <a:xfrm>
            <a:off x="4561544" y="1620293"/>
            <a:ext cx="2553706" cy="1854473"/>
            <a:chOff x="4740441" y="2099371"/>
            <a:chExt cx="3404941" cy="2472630"/>
          </a:xfrm>
        </p:grpSpPr>
        <p:cxnSp>
          <p:nvCxnSpPr>
            <p:cNvPr id="48" name="Connector: Curved 47">
              <a:extLst>
                <a:ext uri="{FF2B5EF4-FFF2-40B4-BE49-F238E27FC236}">
                  <a16:creationId xmlns:a16="http://schemas.microsoft.com/office/drawing/2014/main" id="{7F667B1B-383A-444D-B830-D3981DCD1DD3}"/>
                </a:ext>
              </a:extLst>
            </p:cNvPr>
            <p:cNvCxnSpPr>
              <a:cxnSpLocks/>
            </p:cNvCxnSpPr>
            <p:nvPr/>
          </p:nvCxnSpPr>
          <p:spPr bwMode="auto">
            <a:xfrm flipV="1">
              <a:off x="4740441" y="2851484"/>
              <a:ext cx="3404941" cy="1720517"/>
            </a:xfrm>
            <a:prstGeom prst="curvedConnector3">
              <a:avLst>
                <a:gd name="adj1" fmla="val 40459"/>
              </a:avLst>
            </a:prstGeom>
            <a:noFill/>
            <a:ln w="19050" cap="flat" cmpd="sng" algn="ctr">
              <a:solidFill>
                <a:schemeClr val="tx1"/>
              </a:solidFill>
              <a:prstDash val="solid"/>
              <a:round/>
              <a:headEnd type="triangle" w="med" len="med"/>
              <a:tailEnd type="none"/>
            </a:ln>
            <a:effectLst/>
          </p:spPr>
        </p:cxnSp>
        <p:sp>
          <p:nvSpPr>
            <p:cNvPr id="49" name="TextBox 48" descr="Repeat 1000’s of times until full time series is generated&#10;">
              <a:extLst>
                <a:ext uri="{FF2B5EF4-FFF2-40B4-BE49-F238E27FC236}">
                  <a16:creationId xmlns:a16="http://schemas.microsoft.com/office/drawing/2014/main" id="{B110AA5B-119F-432F-A47C-0EE1D97E299B}"/>
                </a:ext>
              </a:extLst>
            </p:cNvPr>
            <p:cNvSpPr txBox="1"/>
            <p:nvPr/>
          </p:nvSpPr>
          <p:spPr>
            <a:xfrm rot="20281760">
              <a:off x="5573372" y="2099371"/>
              <a:ext cx="2283252" cy="1046440"/>
            </a:xfrm>
            <a:prstGeom prst="rect">
              <a:avLst/>
            </a:prstGeom>
            <a:noFill/>
          </p:spPr>
          <p:txBody>
            <a:bodyPr wrap="square" rtlCol="0">
              <a:spAutoFit/>
            </a:bodyPr>
            <a:lstStyle/>
            <a:p>
              <a:r>
                <a:rPr lang="en-US" sz="1500" i="1" dirty="0"/>
                <a:t>Repeat 1000’s of times until full time series is generated</a:t>
              </a:r>
            </a:p>
          </p:txBody>
        </p:sp>
      </p:grpSp>
      <p:sp>
        <p:nvSpPr>
          <p:cNvPr id="7" name="TextBox 6" descr="January Wet Periods Fitted Distribution&#10;">
            <a:extLst>
              <a:ext uri="{FF2B5EF4-FFF2-40B4-BE49-F238E27FC236}">
                <a16:creationId xmlns:a16="http://schemas.microsoft.com/office/drawing/2014/main" id="{CDF14A70-8D72-45EC-8AA6-6EC6391B5714}"/>
              </a:ext>
            </a:extLst>
          </p:cNvPr>
          <p:cNvSpPr txBox="1"/>
          <p:nvPr/>
        </p:nvSpPr>
        <p:spPr>
          <a:xfrm>
            <a:off x="2203206" y="1080179"/>
            <a:ext cx="3858107" cy="369332"/>
          </a:xfrm>
          <a:prstGeom prst="rect">
            <a:avLst/>
          </a:prstGeom>
          <a:solidFill>
            <a:schemeClr val="bg1"/>
          </a:solidFill>
        </p:spPr>
        <p:txBody>
          <a:bodyPr wrap="none" rtlCol="0">
            <a:spAutoFit/>
          </a:bodyPr>
          <a:lstStyle/>
          <a:p>
            <a:r>
              <a:rPr lang="en-US" dirty="0"/>
              <a:t>January Wet Periods Fitted Distribution</a:t>
            </a:r>
          </a:p>
        </p:txBody>
      </p:sp>
      <p:sp>
        <p:nvSpPr>
          <p:cNvPr id="58" name="Flowchart: Magnetic Disk 57" descr="wet periods">
            <a:extLst>
              <a:ext uri="{FF2B5EF4-FFF2-40B4-BE49-F238E27FC236}">
                <a16:creationId xmlns:a16="http://schemas.microsoft.com/office/drawing/2014/main" id="{CF9BBAD3-E311-4696-A480-7F9ECB16EF4C}"/>
              </a:ext>
            </a:extLst>
          </p:cNvPr>
          <p:cNvSpPr/>
          <p:nvPr/>
        </p:nvSpPr>
        <p:spPr>
          <a:xfrm>
            <a:off x="1220186" y="1615041"/>
            <a:ext cx="956510" cy="1100890"/>
          </a:xfrm>
          <a:prstGeom prst="flowChartMagneticDisk">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81AE64B-82D7-44A4-B006-7AEBE51CAAED}"/>
              </a:ext>
            </a:extLst>
          </p:cNvPr>
          <p:cNvSpPr txBox="1"/>
          <p:nvPr/>
        </p:nvSpPr>
        <p:spPr>
          <a:xfrm>
            <a:off x="1095188" y="1968015"/>
            <a:ext cx="1185956" cy="646331"/>
          </a:xfrm>
          <a:prstGeom prst="rect">
            <a:avLst/>
          </a:prstGeom>
          <a:noFill/>
        </p:spPr>
        <p:txBody>
          <a:bodyPr wrap="square" rtlCol="0">
            <a:spAutoFit/>
          </a:bodyPr>
          <a:lstStyle/>
          <a:p>
            <a:pPr algn="ctr"/>
            <a:r>
              <a:rPr lang="en-US" dirty="0">
                <a:solidFill>
                  <a:schemeClr val="bg1">
                    <a:lumMod val="95000"/>
                  </a:schemeClr>
                </a:solidFill>
              </a:rPr>
              <a:t>WET PERIODS</a:t>
            </a:r>
          </a:p>
        </p:txBody>
      </p:sp>
      <p:sp>
        <p:nvSpPr>
          <p:cNvPr id="60" name="Oval 59">
            <a:extLst>
              <a:ext uri="{FF2B5EF4-FFF2-40B4-BE49-F238E27FC236}">
                <a16:creationId xmlns:a16="http://schemas.microsoft.com/office/drawing/2014/main" id="{4CD4116A-3FA1-4F99-818A-407E65EC2B2F}"/>
              </a:ext>
              <a:ext uri="{C183D7F6-B498-43B3-948B-1728B52AA6E4}">
                <adec:decorative xmlns:adec="http://schemas.microsoft.com/office/drawing/2017/decorative" val="1"/>
              </a:ext>
            </a:extLst>
          </p:cNvPr>
          <p:cNvSpPr/>
          <p:nvPr/>
        </p:nvSpPr>
        <p:spPr>
          <a:xfrm>
            <a:off x="1220187" y="1615042"/>
            <a:ext cx="941471" cy="3699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gnetic Disk 60" descr="dry periods">
            <a:extLst>
              <a:ext uri="{FF2B5EF4-FFF2-40B4-BE49-F238E27FC236}">
                <a16:creationId xmlns:a16="http://schemas.microsoft.com/office/drawing/2014/main" id="{2194B817-B5C7-4601-8FF6-14579FB73FB0}"/>
              </a:ext>
            </a:extLst>
          </p:cNvPr>
          <p:cNvSpPr/>
          <p:nvPr/>
        </p:nvSpPr>
        <p:spPr>
          <a:xfrm>
            <a:off x="8104940" y="1470860"/>
            <a:ext cx="956510" cy="1100890"/>
          </a:xfrm>
          <a:prstGeom prst="flowChartMagneticDisk">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E7E6FF7-9154-4614-B50B-369D873C04EE}"/>
              </a:ext>
            </a:extLst>
          </p:cNvPr>
          <p:cNvSpPr txBox="1"/>
          <p:nvPr/>
        </p:nvSpPr>
        <p:spPr>
          <a:xfrm>
            <a:off x="7997292" y="1831679"/>
            <a:ext cx="1162783" cy="646331"/>
          </a:xfrm>
          <a:prstGeom prst="rect">
            <a:avLst/>
          </a:prstGeom>
          <a:noFill/>
        </p:spPr>
        <p:txBody>
          <a:bodyPr wrap="square" rtlCol="0">
            <a:spAutoFit/>
          </a:bodyPr>
          <a:lstStyle/>
          <a:p>
            <a:pPr algn="ctr"/>
            <a:r>
              <a:rPr lang="en-US" dirty="0">
                <a:solidFill>
                  <a:schemeClr val="bg1">
                    <a:lumMod val="95000"/>
                  </a:schemeClr>
                </a:solidFill>
              </a:rPr>
              <a:t>DRY PERIODS</a:t>
            </a:r>
          </a:p>
        </p:txBody>
      </p:sp>
      <p:sp>
        <p:nvSpPr>
          <p:cNvPr id="63" name="Oval 62">
            <a:extLst>
              <a:ext uri="{FF2B5EF4-FFF2-40B4-BE49-F238E27FC236}">
                <a16:creationId xmlns:a16="http://schemas.microsoft.com/office/drawing/2014/main" id="{F9B840EC-8B37-485B-AA79-98FF0C2198FF}"/>
              </a:ext>
              <a:ext uri="{C183D7F6-B498-43B3-948B-1728B52AA6E4}">
                <adec:decorative xmlns:adec="http://schemas.microsoft.com/office/drawing/2017/decorative" val="1"/>
              </a:ext>
            </a:extLst>
          </p:cNvPr>
          <p:cNvSpPr/>
          <p:nvPr/>
        </p:nvSpPr>
        <p:spPr>
          <a:xfrm>
            <a:off x="8104941" y="1470862"/>
            <a:ext cx="947487" cy="36997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descr="select dry period">
            <a:extLst>
              <a:ext uri="{FF2B5EF4-FFF2-40B4-BE49-F238E27FC236}">
                <a16:creationId xmlns:a16="http://schemas.microsoft.com/office/drawing/2014/main" id="{75174D4C-0D5B-4FB5-9371-820E88DF7179}"/>
              </a:ext>
            </a:extLst>
          </p:cNvPr>
          <p:cNvGrpSpPr/>
          <p:nvPr/>
        </p:nvGrpSpPr>
        <p:grpSpPr>
          <a:xfrm>
            <a:off x="6898934" y="1731436"/>
            <a:ext cx="1162784" cy="1604329"/>
            <a:chOff x="8423802" y="2310065"/>
            <a:chExt cx="1550378" cy="2139105"/>
          </a:xfrm>
        </p:grpSpPr>
        <p:grpSp>
          <p:nvGrpSpPr>
            <p:cNvPr id="43" name="Group 42">
              <a:extLst>
                <a:ext uri="{FF2B5EF4-FFF2-40B4-BE49-F238E27FC236}">
                  <a16:creationId xmlns:a16="http://schemas.microsoft.com/office/drawing/2014/main" id="{39631D90-9BA4-4555-8F68-48ACE289B5CC}"/>
                </a:ext>
              </a:extLst>
            </p:cNvPr>
            <p:cNvGrpSpPr/>
            <p:nvPr/>
          </p:nvGrpSpPr>
          <p:grpSpPr>
            <a:xfrm>
              <a:off x="8423802" y="2310065"/>
              <a:ext cx="1550378" cy="1299409"/>
              <a:chOff x="522884" y="199497"/>
              <a:chExt cx="1117366" cy="1031125"/>
            </a:xfrm>
          </p:grpSpPr>
          <p:sp>
            <p:nvSpPr>
              <p:cNvPr id="44" name="Rectangle: Rounded Corners 43">
                <a:extLst>
                  <a:ext uri="{FF2B5EF4-FFF2-40B4-BE49-F238E27FC236}">
                    <a16:creationId xmlns:a16="http://schemas.microsoft.com/office/drawing/2014/main" id="{F0D3F366-339D-4BA0-82D3-51D38A3D37F6}"/>
                  </a:ext>
                </a:extLst>
              </p:cNvPr>
              <p:cNvSpPr/>
              <p:nvPr/>
            </p:nvSpPr>
            <p:spPr>
              <a:xfrm>
                <a:off x="522884" y="199497"/>
                <a:ext cx="1117366" cy="1031125"/>
              </a:xfrm>
              <a:prstGeom prst="roundRect">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ctangle: Rounded Corners 4">
                <a:extLst>
                  <a:ext uri="{FF2B5EF4-FFF2-40B4-BE49-F238E27FC236}">
                    <a16:creationId xmlns:a16="http://schemas.microsoft.com/office/drawing/2014/main" id="{92C403FC-7FF4-472B-9E0B-F3AE0882F841}"/>
                  </a:ext>
                </a:extLst>
              </p:cNvPr>
              <p:cNvSpPr txBox="1"/>
              <p:nvPr/>
            </p:nvSpPr>
            <p:spPr>
              <a:xfrm>
                <a:off x="532375" y="480727"/>
                <a:ext cx="1096265" cy="512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algn="ctr" defTabSz="333375">
                  <a:lnSpc>
                    <a:spcPct val="90000"/>
                  </a:lnSpc>
                  <a:spcAft>
                    <a:spcPct val="35000"/>
                  </a:spcAft>
                </a:pPr>
                <a:r>
                  <a:rPr lang="en-US" dirty="0"/>
                  <a:t>Select dry period</a:t>
                </a:r>
              </a:p>
            </p:txBody>
          </p:sp>
        </p:grpSp>
        <p:cxnSp>
          <p:nvCxnSpPr>
            <p:cNvPr id="64" name="Straight Arrow Connector 63">
              <a:extLst>
                <a:ext uri="{FF2B5EF4-FFF2-40B4-BE49-F238E27FC236}">
                  <a16:creationId xmlns:a16="http://schemas.microsoft.com/office/drawing/2014/main" id="{EB5F5D95-8430-4697-8AAE-6F17B78CAF74}"/>
                </a:ext>
              </a:extLst>
            </p:cNvPr>
            <p:cNvCxnSpPr>
              <a:cxnSpLocks/>
            </p:cNvCxnSpPr>
            <p:nvPr/>
          </p:nvCxnSpPr>
          <p:spPr bwMode="auto">
            <a:xfrm flipV="1">
              <a:off x="8679976" y="3589362"/>
              <a:ext cx="286603" cy="859808"/>
            </a:xfrm>
            <a:prstGeom prst="straightConnector1">
              <a:avLst/>
            </a:prstGeom>
            <a:noFill/>
            <a:ln w="19050" cap="flat" cmpd="sng" algn="ctr">
              <a:solidFill>
                <a:schemeClr val="tx1"/>
              </a:solidFill>
              <a:prstDash val="solid"/>
              <a:round/>
              <a:headEnd type="none" w="med" len="med"/>
              <a:tailEnd type="triangle"/>
            </a:ln>
            <a:effectLst/>
          </p:spPr>
        </p:cxnSp>
      </p:grpSp>
      <p:sp>
        <p:nvSpPr>
          <p:cNvPr id="3" name="TextBox 2">
            <a:extLst>
              <a:ext uri="{FF2B5EF4-FFF2-40B4-BE49-F238E27FC236}">
                <a16:creationId xmlns:a16="http://schemas.microsoft.com/office/drawing/2014/main" id="{2FDFF441-761B-47EB-AD1F-AC0EFA26B44D}"/>
              </a:ext>
            </a:extLst>
          </p:cNvPr>
          <p:cNvSpPr txBox="1"/>
          <p:nvPr/>
        </p:nvSpPr>
        <p:spPr>
          <a:xfrm>
            <a:off x="2505404" y="2860735"/>
            <a:ext cx="2344480" cy="369332"/>
          </a:xfrm>
          <a:prstGeom prst="rect">
            <a:avLst/>
          </a:prstGeom>
          <a:solidFill>
            <a:schemeClr val="bg1"/>
          </a:solidFill>
        </p:spPr>
        <p:txBody>
          <a:bodyPr wrap="square" rtlCol="0">
            <a:spAutoFit/>
          </a:bodyPr>
          <a:lstStyle/>
          <a:p>
            <a:pPr algn="ctr"/>
            <a:r>
              <a:rPr lang="en-US" dirty="0"/>
              <a:t>Storm depth</a:t>
            </a:r>
          </a:p>
        </p:txBody>
      </p:sp>
      <p:grpSp>
        <p:nvGrpSpPr>
          <p:cNvPr id="6" name="Group 5" descr="first box from left: start e.g. Jan 1. middle box: select we even (depth) from fitted distribution. right box: ">
            <a:extLst>
              <a:ext uri="{FF2B5EF4-FFF2-40B4-BE49-F238E27FC236}">
                <a16:creationId xmlns:a16="http://schemas.microsoft.com/office/drawing/2014/main" id="{990BE5C0-4911-4638-B4EF-0EFC5C801AC4}"/>
              </a:ext>
            </a:extLst>
          </p:cNvPr>
          <p:cNvGrpSpPr/>
          <p:nvPr/>
        </p:nvGrpSpPr>
        <p:grpSpPr>
          <a:xfrm>
            <a:off x="1440978" y="3147814"/>
            <a:ext cx="6167341" cy="1642849"/>
            <a:chOff x="579686" y="4136065"/>
            <a:chExt cx="8223121" cy="2190465"/>
          </a:xfrm>
        </p:grpSpPr>
        <p:grpSp>
          <p:nvGrpSpPr>
            <p:cNvPr id="73" name="Group 72">
              <a:extLst>
                <a:ext uri="{FF2B5EF4-FFF2-40B4-BE49-F238E27FC236}">
                  <a16:creationId xmlns:a16="http://schemas.microsoft.com/office/drawing/2014/main" id="{9EFD744F-746F-4E69-9B09-9048F7D3EB9E}"/>
                </a:ext>
              </a:extLst>
            </p:cNvPr>
            <p:cNvGrpSpPr/>
            <p:nvPr/>
          </p:nvGrpSpPr>
          <p:grpSpPr>
            <a:xfrm>
              <a:off x="4892183" y="4446837"/>
              <a:ext cx="3910624" cy="1732546"/>
              <a:chOff x="7471609" y="4487780"/>
              <a:chExt cx="2767265" cy="1732546"/>
            </a:xfrm>
          </p:grpSpPr>
          <p:sp>
            <p:nvSpPr>
              <p:cNvPr id="40" name="Rectangle: Rounded Corners 39">
                <a:extLst>
                  <a:ext uri="{FF2B5EF4-FFF2-40B4-BE49-F238E27FC236}">
                    <a16:creationId xmlns:a16="http://schemas.microsoft.com/office/drawing/2014/main" id="{410B32EE-932C-4FF8-A490-4341FA53ECA0}"/>
                  </a:ext>
                </a:extLst>
              </p:cNvPr>
              <p:cNvSpPr/>
              <p:nvPr/>
            </p:nvSpPr>
            <p:spPr>
              <a:xfrm>
                <a:off x="8037151" y="4487780"/>
                <a:ext cx="2201723" cy="1732546"/>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Rounded Corners 4">
                <a:extLst>
                  <a:ext uri="{FF2B5EF4-FFF2-40B4-BE49-F238E27FC236}">
                    <a16:creationId xmlns:a16="http://schemas.microsoft.com/office/drawing/2014/main" id="{9A125474-0EFB-4F7E-BA7E-80EF5662301A}"/>
                  </a:ext>
                </a:extLst>
              </p:cNvPr>
              <p:cNvSpPr txBox="1"/>
              <p:nvPr/>
            </p:nvSpPr>
            <p:spPr>
              <a:xfrm>
                <a:off x="8112807" y="4959376"/>
                <a:ext cx="2065908" cy="749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algn="ctr" defTabSz="333375">
                  <a:lnSpc>
                    <a:spcPct val="90000"/>
                  </a:lnSpc>
                  <a:spcAft>
                    <a:spcPct val="35000"/>
                  </a:spcAft>
                </a:pPr>
                <a:r>
                  <a:rPr lang="en-US" dirty="0"/>
                  <a:t>Apply space and time patterns from real events in historical record</a:t>
                </a:r>
              </a:p>
            </p:txBody>
          </p:sp>
          <p:cxnSp>
            <p:nvCxnSpPr>
              <p:cNvPr id="42" name="Straight Arrow Connector 41">
                <a:extLst>
                  <a:ext uri="{FF2B5EF4-FFF2-40B4-BE49-F238E27FC236}">
                    <a16:creationId xmlns:a16="http://schemas.microsoft.com/office/drawing/2014/main" id="{83B4A425-B5BE-4511-AFAF-10DAC2315B91}"/>
                  </a:ext>
                </a:extLst>
              </p:cNvPr>
              <p:cNvCxnSpPr>
                <a:cxnSpLocks/>
              </p:cNvCxnSpPr>
              <p:nvPr/>
            </p:nvCxnSpPr>
            <p:spPr bwMode="auto">
              <a:xfrm flipV="1">
                <a:off x="7471609" y="5372101"/>
                <a:ext cx="577517" cy="6014"/>
              </a:xfrm>
              <a:prstGeom prst="straightConnector1">
                <a:avLst/>
              </a:prstGeom>
              <a:noFill/>
              <a:ln w="19050" cap="flat" cmpd="sng" algn="ctr">
                <a:solidFill>
                  <a:schemeClr val="tx1"/>
                </a:solidFill>
                <a:prstDash val="solid"/>
                <a:round/>
                <a:headEnd type="none" w="med" len="med"/>
                <a:tailEnd type="triangle"/>
              </a:ln>
              <a:effectLst/>
            </p:spPr>
          </p:cxnSp>
        </p:grpSp>
        <p:grpSp>
          <p:nvGrpSpPr>
            <p:cNvPr id="76" name="Group 75">
              <a:extLst>
                <a:ext uri="{FF2B5EF4-FFF2-40B4-BE49-F238E27FC236}">
                  <a16:creationId xmlns:a16="http://schemas.microsoft.com/office/drawing/2014/main" id="{5409C555-D782-4D1B-88E1-E717D56A2970}"/>
                </a:ext>
              </a:extLst>
            </p:cNvPr>
            <p:cNvGrpSpPr/>
            <p:nvPr/>
          </p:nvGrpSpPr>
          <p:grpSpPr>
            <a:xfrm>
              <a:off x="579686" y="4136065"/>
              <a:ext cx="4186218" cy="2190465"/>
              <a:chOff x="590319" y="4136065"/>
              <a:chExt cx="4186218" cy="2190465"/>
            </a:xfrm>
          </p:grpSpPr>
          <p:sp>
            <p:nvSpPr>
              <p:cNvPr id="26" name="Rectangle: Rounded Corners 25">
                <a:extLst>
                  <a:ext uri="{FF2B5EF4-FFF2-40B4-BE49-F238E27FC236}">
                    <a16:creationId xmlns:a16="http://schemas.microsoft.com/office/drawing/2014/main" id="{3B0C42E7-8EB3-45EE-B89E-A60248D56F28}"/>
                  </a:ext>
                </a:extLst>
              </p:cNvPr>
              <p:cNvSpPr/>
              <p:nvPr/>
            </p:nvSpPr>
            <p:spPr>
              <a:xfrm>
                <a:off x="590319" y="5039152"/>
                <a:ext cx="1589007" cy="830489"/>
              </a:xfrm>
              <a:prstGeom prst="roundRect">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556B2B9A-3B2F-4EC3-A6CE-AC32B3D17ABC}"/>
                  </a:ext>
                </a:extLst>
              </p:cNvPr>
              <p:cNvSpPr txBox="1"/>
              <p:nvPr/>
            </p:nvSpPr>
            <p:spPr>
              <a:xfrm>
                <a:off x="628706" y="5091725"/>
                <a:ext cx="1488168" cy="74940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algn="ctr" defTabSz="333375">
                  <a:lnSpc>
                    <a:spcPct val="90000"/>
                  </a:lnSpc>
                </a:pPr>
                <a:r>
                  <a:rPr lang="en-US" dirty="0"/>
                  <a:t>Start</a:t>
                </a:r>
              </a:p>
              <a:p>
                <a:pPr algn="ctr" defTabSz="333375">
                  <a:lnSpc>
                    <a:spcPct val="90000"/>
                  </a:lnSpc>
                </a:pPr>
                <a:r>
                  <a:rPr lang="en-US" dirty="0"/>
                  <a:t>e.g. Jan 1</a:t>
                </a:r>
              </a:p>
            </p:txBody>
          </p:sp>
          <p:grpSp>
            <p:nvGrpSpPr>
              <p:cNvPr id="28" name="Group 27">
                <a:extLst>
                  <a:ext uri="{FF2B5EF4-FFF2-40B4-BE49-F238E27FC236}">
                    <a16:creationId xmlns:a16="http://schemas.microsoft.com/office/drawing/2014/main" id="{FCF493AF-C5BB-405C-897A-5F7A3F2FCA6D}"/>
                  </a:ext>
                </a:extLst>
              </p:cNvPr>
              <p:cNvGrpSpPr/>
              <p:nvPr/>
            </p:nvGrpSpPr>
            <p:grpSpPr>
              <a:xfrm>
                <a:off x="2694183" y="4499810"/>
                <a:ext cx="2082354" cy="1742809"/>
                <a:chOff x="562564" y="671117"/>
                <a:chExt cx="873429" cy="567729"/>
              </a:xfrm>
            </p:grpSpPr>
            <p:sp>
              <p:nvSpPr>
                <p:cNvPr id="29" name="Rectangle: Rounded Corners 28">
                  <a:extLst>
                    <a:ext uri="{FF2B5EF4-FFF2-40B4-BE49-F238E27FC236}">
                      <a16:creationId xmlns:a16="http://schemas.microsoft.com/office/drawing/2014/main" id="{C34B5737-890E-4712-BEAE-EB4F4C1BD73F}"/>
                    </a:ext>
                  </a:extLst>
                </p:cNvPr>
                <p:cNvSpPr/>
                <p:nvPr/>
              </p:nvSpPr>
              <p:spPr>
                <a:xfrm>
                  <a:off x="562564" y="671117"/>
                  <a:ext cx="873429" cy="567729"/>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3F91CE41-1D03-474B-B531-7DEA47FAAE44}"/>
                    </a:ext>
                  </a:extLst>
                </p:cNvPr>
                <p:cNvSpPr txBox="1"/>
                <p:nvPr/>
              </p:nvSpPr>
              <p:spPr>
                <a:xfrm>
                  <a:off x="590278" y="698831"/>
                  <a:ext cx="818001" cy="512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algn="ctr" defTabSz="333375">
                    <a:lnSpc>
                      <a:spcPct val="90000"/>
                    </a:lnSpc>
                    <a:spcAft>
                      <a:spcPct val="35000"/>
                    </a:spcAft>
                  </a:pPr>
                  <a:r>
                    <a:rPr lang="en-US" dirty="0"/>
                    <a:t>Select wet event (depth) from fitted distribution</a:t>
                  </a:r>
                </a:p>
              </p:txBody>
            </p:sp>
          </p:grpSp>
          <p:cxnSp>
            <p:nvCxnSpPr>
              <p:cNvPr id="31" name="Straight Arrow Connector 30">
                <a:extLst>
                  <a:ext uri="{FF2B5EF4-FFF2-40B4-BE49-F238E27FC236}">
                    <a16:creationId xmlns:a16="http://schemas.microsoft.com/office/drawing/2014/main" id="{0F512E0E-1A4B-4480-8AC4-FE9174033F6F}"/>
                  </a:ext>
                </a:extLst>
              </p:cNvPr>
              <p:cNvCxnSpPr>
                <a:cxnSpLocks/>
              </p:cNvCxnSpPr>
              <p:nvPr/>
            </p:nvCxnSpPr>
            <p:spPr bwMode="auto">
              <a:xfrm>
                <a:off x="2179326" y="5502524"/>
                <a:ext cx="491684" cy="0"/>
              </a:xfrm>
              <a:prstGeom prst="straightConnector1">
                <a:avLst/>
              </a:prstGeom>
              <a:noFill/>
              <a:ln w="1905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485FEB07-A885-4CF2-97CA-7557BB8AE56A}"/>
                  </a:ext>
                </a:extLst>
              </p:cNvPr>
              <p:cNvCxnSpPr>
                <a:stCxn id="29" idx="0"/>
              </p:cNvCxnSpPr>
              <p:nvPr/>
            </p:nvCxnSpPr>
            <p:spPr bwMode="auto">
              <a:xfrm>
                <a:off x="3735360" y="4499810"/>
                <a:ext cx="667726" cy="1826720"/>
              </a:xfrm>
              <a:prstGeom prst="straightConnector1">
                <a:avLst/>
              </a:prstGeom>
              <a:noFill/>
              <a:ln w="9525" cap="flat" cmpd="sng" algn="ctr">
                <a:no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8C585C0C-DC3E-4756-B587-30CCC738BCBE}"/>
                  </a:ext>
                </a:extLst>
              </p:cNvPr>
              <p:cNvCxnSpPr>
                <a:cxnSpLocks/>
              </p:cNvCxnSpPr>
              <p:nvPr/>
            </p:nvCxnSpPr>
            <p:spPr bwMode="auto">
              <a:xfrm flipV="1">
                <a:off x="3723328" y="4136065"/>
                <a:ext cx="0" cy="376631"/>
              </a:xfrm>
              <a:prstGeom prst="straightConnector1">
                <a:avLst/>
              </a:prstGeom>
              <a:noFill/>
              <a:ln w="19050" cap="flat" cmpd="sng" algn="ctr">
                <a:solidFill>
                  <a:schemeClr val="tx1"/>
                </a:solidFill>
                <a:prstDash val="solid"/>
                <a:round/>
                <a:headEnd type="none" w="med" len="med"/>
                <a:tailEnd type="triangle"/>
              </a:ln>
              <a:effectLst/>
            </p:spPr>
          </p:cxnSp>
        </p:grpSp>
      </p:grpSp>
      <p:sp>
        <p:nvSpPr>
          <p:cNvPr id="2" name="Title 1">
            <a:extLst>
              <a:ext uri="{FF2B5EF4-FFF2-40B4-BE49-F238E27FC236}">
                <a16:creationId xmlns:a16="http://schemas.microsoft.com/office/drawing/2014/main" id="{964E08D6-DFB8-461C-966C-60E252C99098}"/>
              </a:ext>
            </a:extLst>
          </p:cNvPr>
          <p:cNvSpPr>
            <a:spLocks noGrp="1"/>
          </p:cNvSpPr>
          <p:nvPr>
            <p:ph type="title"/>
          </p:nvPr>
        </p:nvSpPr>
        <p:spPr>
          <a:xfrm>
            <a:off x="735084" y="710739"/>
            <a:ext cx="8229600" cy="857250"/>
          </a:xfrm>
        </p:spPr>
        <p:txBody>
          <a:bodyPr/>
          <a:lstStyle/>
          <a:p>
            <a:r>
              <a:rPr lang="en-US" dirty="0"/>
              <a:t>Sample and Loop to Generate Synthetic Series</a:t>
            </a:r>
            <a:br>
              <a:rPr lang="en-CA" dirty="0"/>
            </a:br>
            <a:endParaRPr lang="en-US" dirty="0"/>
          </a:p>
        </p:txBody>
      </p:sp>
    </p:spTree>
    <p:extLst>
      <p:ext uri="{BB962C8B-B14F-4D97-AF65-F5344CB8AC3E}">
        <p14:creationId xmlns:p14="http://schemas.microsoft.com/office/powerpoint/2010/main" val="290749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1C543EFA-52F4-4509-92EE-0A97F2EB3A4E}"/>
              </a:ext>
            </a:extLst>
          </p:cNvPr>
          <p:cNvSpPr txBox="1"/>
          <p:nvPr/>
        </p:nvSpPr>
        <p:spPr>
          <a:xfrm>
            <a:off x="1115616" y="1206661"/>
            <a:ext cx="2394920" cy="461665"/>
          </a:xfrm>
          <a:prstGeom prst="rect">
            <a:avLst/>
          </a:prstGeom>
          <a:noFill/>
        </p:spPr>
        <p:txBody>
          <a:bodyPr wrap="square" rtlCol="0">
            <a:spAutoFit/>
          </a:bodyPr>
          <a:lstStyle/>
          <a:p>
            <a:r>
              <a:rPr lang="en-US" sz="2400" dirty="0"/>
              <a:t>Diagnostic Tests</a:t>
            </a:r>
          </a:p>
        </p:txBody>
      </p:sp>
      <p:pic>
        <p:nvPicPr>
          <p:cNvPr id="51" name="Picture 50" descr="C:\Users\pmicheletty\AppData\Local\Microsoft\Windows\INetCache\Content.MSO\BBB998F3.tmp">
            <a:extLst>
              <a:ext uri="{FF2B5EF4-FFF2-40B4-BE49-F238E27FC236}">
                <a16:creationId xmlns:a16="http://schemas.microsoft.com/office/drawing/2014/main" id="{5DD46767-EBF4-4A9F-93DA-CC1EFB0EF5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11301" y="1383023"/>
            <a:ext cx="4950149" cy="3356037"/>
          </a:xfrm>
          <a:prstGeom prst="rect">
            <a:avLst/>
          </a:prstGeom>
          <a:noFill/>
          <a:ln>
            <a:noFill/>
          </a:ln>
        </p:spPr>
      </p:pic>
      <p:sp>
        <p:nvSpPr>
          <p:cNvPr id="52" name="TextBox 51">
            <a:extLst>
              <a:ext uri="{FF2B5EF4-FFF2-40B4-BE49-F238E27FC236}">
                <a16:creationId xmlns:a16="http://schemas.microsoft.com/office/drawing/2014/main" id="{7E56B275-1382-4EF8-AC23-6571227750C6}"/>
              </a:ext>
            </a:extLst>
          </p:cNvPr>
          <p:cNvSpPr txBox="1"/>
          <p:nvPr/>
        </p:nvSpPr>
        <p:spPr>
          <a:xfrm>
            <a:off x="1835696" y="1919759"/>
            <a:ext cx="2448272" cy="3231654"/>
          </a:xfrm>
          <a:prstGeom prst="rect">
            <a:avLst/>
          </a:prstGeom>
          <a:noFill/>
        </p:spPr>
        <p:txBody>
          <a:bodyPr wrap="square" rtlCol="0">
            <a:spAutoFit/>
          </a:bodyPr>
          <a:lstStyle/>
          <a:p>
            <a:pPr>
              <a:spcAft>
                <a:spcPts val="1800"/>
              </a:spcAft>
            </a:pPr>
            <a:r>
              <a:rPr lang="en-US" sz="2100" dirty="0"/>
              <a:t>Statistical properties and distribution maintained</a:t>
            </a:r>
          </a:p>
          <a:p>
            <a:r>
              <a:rPr lang="en-US" sz="2100" dirty="0"/>
              <a:t>Larger events achieved</a:t>
            </a:r>
          </a:p>
          <a:p>
            <a:endParaRPr lang="en-US" sz="2100" dirty="0"/>
          </a:p>
          <a:p>
            <a:r>
              <a:rPr lang="en-US" sz="2100" b="1" dirty="0"/>
              <a:t>Adjust distributions for climate impact studies</a:t>
            </a:r>
          </a:p>
        </p:txBody>
      </p:sp>
      <p:pic>
        <p:nvPicPr>
          <p:cNvPr id="53" name="Picture 52">
            <a:extLst>
              <a:ext uri="{FF2B5EF4-FFF2-40B4-BE49-F238E27FC236}">
                <a16:creationId xmlns:a16="http://schemas.microsoft.com/office/drawing/2014/main" id="{D66F3725-F787-4515-B3C3-2B9DD4AE3A51}"/>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l="-591" t="-1723" r="49311" b="10799"/>
          <a:stretch/>
        </p:blipFill>
        <p:spPr>
          <a:xfrm>
            <a:off x="1214963" y="1957204"/>
            <a:ext cx="550571" cy="761462"/>
          </a:xfrm>
          <a:prstGeom prst="rect">
            <a:avLst/>
          </a:prstGeom>
        </p:spPr>
      </p:pic>
      <p:pic>
        <p:nvPicPr>
          <p:cNvPr id="54" name="Picture 53">
            <a:extLst>
              <a:ext uri="{FF2B5EF4-FFF2-40B4-BE49-F238E27FC236}">
                <a16:creationId xmlns:a16="http://schemas.microsoft.com/office/drawing/2014/main" id="{4BBDD1A8-DE40-423F-AD1C-ED1252503446}"/>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l="-591" t="-1723" r="49311" b="10799"/>
          <a:stretch/>
        </p:blipFill>
        <p:spPr>
          <a:xfrm>
            <a:off x="1222376" y="3034370"/>
            <a:ext cx="550571" cy="761462"/>
          </a:xfrm>
          <a:prstGeom prst="rect">
            <a:avLst/>
          </a:prstGeom>
        </p:spPr>
      </p:pic>
      <p:sp>
        <p:nvSpPr>
          <p:cNvPr id="2" name="Title 1">
            <a:extLst>
              <a:ext uri="{FF2B5EF4-FFF2-40B4-BE49-F238E27FC236}">
                <a16:creationId xmlns:a16="http://schemas.microsoft.com/office/drawing/2014/main" id="{D78CCC78-795E-41DB-A5EF-41398481AE81}"/>
              </a:ext>
            </a:extLst>
          </p:cNvPr>
          <p:cNvSpPr>
            <a:spLocks noGrp="1"/>
          </p:cNvSpPr>
          <p:nvPr>
            <p:ph type="title"/>
          </p:nvPr>
        </p:nvSpPr>
        <p:spPr>
          <a:xfrm>
            <a:off x="539552" y="854571"/>
            <a:ext cx="8229600" cy="857250"/>
          </a:xfrm>
        </p:spPr>
        <p:txBody>
          <a:bodyPr/>
          <a:lstStyle/>
          <a:p>
            <a:r>
              <a:rPr lang="en-US" dirty="0"/>
              <a:t>ARM – RTI Enhanced Approach</a:t>
            </a:r>
            <a:br>
              <a:rPr lang="en-CA" dirty="0"/>
            </a:br>
            <a:endParaRPr lang="en-US" dirty="0"/>
          </a:p>
        </p:txBody>
      </p:sp>
    </p:spTree>
    <p:extLst>
      <p:ext uri="{BB962C8B-B14F-4D97-AF65-F5344CB8AC3E}">
        <p14:creationId xmlns:p14="http://schemas.microsoft.com/office/powerpoint/2010/main" val="403527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descr="SEFM: Generate thousands of realistic storms from these starting conditions&#10;">
            <a:extLst>
              <a:ext uri="{FF2B5EF4-FFF2-40B4-BE49-F238E27FC236}">
                <a16:creationId xmlns:a16="http://schemas.microsoft.com/office/drawing/2014/main" id="{ACE2FC49-007D-474A-84EE-3D6B17928425}"/>
              </a:ext>
            </a:extLst>
          </p:cNvPr>
          <p:cNvSpPr txBox="1"/>
          <p:nvPr/>
        </p:nvSpPr>
        <p:spPr>
          <a:xfrm>
            <a:off x="395536" y="1250442"/>
            <a:ext cx="7835350" cy="1015663"/>
          </a:xfrm>
          <a:prstGeom prst="rect">
            <a:avLst/>
          </a:prstGeom>
          <a:noFill/>
        </p:spPr>
        <p:txBody>
          <a:bodyPr wrap="none" rtlCol="0">
            <a:spAutoFit/>
          </a:bodyPr>
          <a:lstStyle/>
          <a:p>
            <a:pPr marL="385763" indent="-385763">
              <a:buFont typeface="Arial" panose="020B0604020202020204" pitchFamily="34" charset="0"/>
              <a:buChar char="•"/>
            </a:pPr>
            <a:r>
              <a:rPr lang="en-US" sz="2000" dirty="0"/>
              <a:t>Generate thousands of realistic storms from these </a:t>
            </a:r>
            <a:r>
              <a:rPr lang="en-US" sz="2000" b="1" dirty="0"/>
              <a:t>starting conditions</a:t>
            </a:r>
          </a:p>
          <a:p>
            <a:pPr marL="385763" indent="-385763">
              <a:buFont typeface="Arial" panose="020B0604020202020204" pitchFamily="34" charset="0"/>
              <a:buChar char="•"/>
            </a:pPr>
            <a:r>
              <a:rPr lang="en-US" sz="2000" dirty="0"/>
              <a:t>Simulate hydrologic and system response to storms</a:t>
            </a:r>
          </a:p>
          <a:p>
            <a:pPr marL="385763" indent="-385763">
              <a:buFont typeface="Arial" panose="020B0604020202020204" pitchFamily="34" charset="0"/>
              <a:buChar char="•"/>
            </a:pPr>
            <a:r>
              <a:rPr lang="en-US" sz="2000" dirty="0"/>
              <a:t>Aggregate statistics from each storm to make hazard curves</a:t>
            </a:r>
          </a:p>
        </p:txBody>
      </p:sp>
      <p:pic>
        <p:nvPicPr>
          <p:cNvPr id="12" name="Picture 11" descr="SEFM: Generate thousands of realistic storms from these starting conditions">
            <a:extLst>
              <a:ext uri="{FF2B5EF4-FFF2-40B4-BE49-F238E27FC236}">
                <a16:creationId xmlns:a16="http://schemas.microsoft.com/office/drawing/2014/main" id="{0749E568-61BB-4359-8DE5-985C0EFD3684}"/>
              </a:ext>
            </a:extLst>
          </p:cNvPr>
          <p:cNvPicPr>
            <a:picLocks noChangeAspect="1"/>
          </p:cNvPicPr>
          <p:nvPr/>
        </p:nvPicPr>
        <p:blipFill>
          <a:blip r:embed="rId3"/>
          <a:stretch>
            <a:fillRect/>
          </a:stretch>
        </p:blipFill>
        <p:spPr>
          <a:xfrm>
            <a:off x="265554" y="2557581"/>
            <a:ext cx="2652137" cy="1687997"/>
          </a:xfrm>
          <a:prstGeom prst="rect">
            <a:avLst/>
          </a:prstGeom>
          <a:ln>
            <a:solidFill>
              <a:schemeClr val="accent1"/>
            </a:solidFill>
          </a:ln>
        </p:spPr>
      </p:pic>
      <p:pic>
        <p:nvPicPr>
          <p:cNvPr id="14" name="Picture 13" descr="SEFM: Generate thousands of realistic storms from these starting conditions">
            <a:extLst>
              <a:ext uri="{FF2B5EF4-FFF2-40B4-BE49-F238E27FC236}">
                <a16:creationId xmlns:a16="http://schemas.microsoft.com/office/drawing/2014/main" id="{E0077BFB-AAD1-4249-9B37-3B340AB2D9B9}"/>
              </a:ext>
            </a:extLst>
          </p:cNvPr>
          <p:cNvPicPr>
            <a:picLocks noChangeAspect="1"/>
          </p:cNvPicPr>
          <p:nvPr/>
        </p:nvPicPr>
        <p:blipFill>
          <a:blip r:embed="rId4"/>
          <a:stretch>
            <a:fillRect/>
          </a:stretch>
        </p:blipFill>
        <p:spPr>
          <a:xfrm>
            <a:off x="508059" y="2806252"/>
            <a:ext cx="2652136" cy="1676399"/>
          </a:xfrm>
          <a:prstGeom prst="rect">
            <a:avLst/>
          </a:prstGeom>
          <a:ln>
            <a:solidFill>
              <a:schemeClr val="accent1"/>
            </a:solidFill>
          </a:ln>
        </p:spPr>
      </p:pic>
      <p:pic>
        <p:nvPicPr>
          <p:cNvPr id="18" name="Picture 17" descr="SEFM: Generate thousands of realistic storms from these starting conditions">
            <a:extLst>
              <a:ext uri="{FF2B5EF4-FFF2-40B4-BE49-F238E27FC236}">
                <a16:creationId xmlns:a16="http://schemas.microsoft.com/office/drawing/2014/main" id="{7F728E39-166F-48CB-AEF3-6E2D3609AD39}"/>
              </a:ext>
            </a:extLst>
          </p:cNvPr>
          <p:cNvPicPr>
            <a:picLocks noChangeAspect="1"/>
          </p:cNvPicPr>
          <p:nvPr/>
        </p:nvPicPr>
        <p:blipFill>
          <a:blip r:embed="rId5"/>
          <a:stretch>
            <a:fillRect/>
          </a:stretch>
        </p:blipFill>
        <p:spPr>
          <a:xfrm>
            <a:off x="755576" y="3075806"/>
            <a:ext cx="2652136" cy="1661885"/>
          </a:xfrm>
          <a:prstGeom prst="rect">
            <a:avLst/>
          </a:prstGeom>
          <a:ln>
            <a:solidFill>
              <a:schemeClr val="accent1"/>
            </a:solidFill>
          </a:ln>
        </p:spPr>
      </p:pic>
      <p:pic>
        <p:nvPicPr>
          <p:cNvPr id="19" name="Picture 18" descr="SEFM: Generate thousands of realistic storms from these starting conditions">
            <a:extLst>
              <a:ext uri="{FF2B5EF4-FFF2-40B4-BE49-F238E27FC236}">
                <a16:creationId xmlns:a16="http://schemas.microsoft.com/office/drawing/2014/main" id="{D5CCCA66-BEBE-43C0-8F10-895BCDB850CC}"/>
              </a:ext>
            </a:extLst>
          </p:cNvPr>
          <p:cNvPicPr>
            <a:picLocks noChangeAspect="1"/>
          </p:cNvPicPr>
          <p:nvPr/>
        </p:nvPicPr>
        <p:blipFill>
          <a:blip r:embed="rId6"/>
          <a:stretch>
            <a:fillRect/>
          </a:stretch>
        </p:blipFill>
        <p:spPr>
          <a:xfrm>
            <a:off x="1043608" y="3363838"/>
            <a:ext cx="2652137" cy="1661885"/>
          </a:xfrm>
          <a:prstGeom prst="rect">
            <a:avLst/>
          </a:prstGeom>
          <a:ln>
            <a:solidFill>
              <a:schemeClr val="accent1"/>
            </a:solidFill>
          </a:ln>
        </p:spPr>
      </p:pic>
      <p:sp>
        <p:nvSpPr>
          <p:cNvPr id="21" name="Right Brace 20">
            <a:extLst>
              <a:ext uri="{FF2B5EF4-FFF2-40B4-BE49-F238E27FC236}">
                <a16:creationId xmlns:a16="http://schemas.microsoft.com/office/drawing/2014/main" id="{E14AF90B-212A-4434-83A1-BEBE3FC88983}"/>
              </a:ext>
              <a:ext uri="{C183D7F6-B498-43B3-948B-1728B52AA6E4}">
                <adec:decorative xmlns:adec="http://schemas.microsoft.com/office/drawing/2017/decorative" val="1"/>
              </a:ext>
            </a:extLst>
          </p:cNvPr>
          <p:cNvSpPr/>
          <p:nvPr/>
        </p:nvSpPr>
        <p:spPr>
          <a:xfrm>
            <a:off x="4028091" y="2772836"/>
            <a:ext cx="450761" cy="18545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ggregate statistics from each storm to make hazard curves&#10;"/>
          <p:cNvPicPr/>
          <p:nvPr/>
        </p:nvPicPr>
        <p:blipFill>
          <a:blip r:embed="rId7">
            <a:extLst>
              <a:ext uri="{28A0092B-C50C-407E-A947-70E740481C1C}">
                <a14:useLocalDpi xmlns:a14="http://schemas.microsoft.com/office/drawing/2010/main" val="0"/>
              </a:ext>
            </a:extLst>
          </a:blip>
          <a:srcRect/>
          <a:stretch>
            <a:fillRect/>
          </a:stretch>
        </p:blipFill>
        <p:spPr bwMode="auto">
          <a:xfrm>
            <a:off x="4478852" y="2507293"/>
            <a:ext cx="4383074" cy="2518429"/>
          </a:xfrm>
          <a:prstGeom prst="rect">
            <a:avLst/>
          </a:prstGeom>
          <a:noFill/>
        </p:spPr>
      </p:pic>
      <p:sp>
        <p:nvSpPr>
          <p:cNvPr id="2" name="Title 1">
            <a:extLst>
              <a:ext uri="{FF2B5EF4-FFF2-40B4-BE49-F238E27FC236}">
                <a16:creationId xmlns:a16="http://schemas.microsoft.com/office/drawing/2014/main" id="{9A5767AD-9EF1-4AB7-A658-4EA5571F5253}"/>
              </a:ext>
            </a:extLst>
          </p:cNvPr>
          <p:cNvSpPr>
            <a:spLocks noGrp="1"/>
          </p:cNvSpPr>
          <p:nvPr>
            <p:ph type="title"/>
          </p:nvPr>
        </p:nvSpPr>
        <p:spPr>
          <a:xfrm>
            <a:off x="598790" y="743711"/>
            <a:ext cx="8229600" cy="857250"/>
          </a:xfrm>
        </p:spPr>
        <p:txBody>
          <a:bodyPr/>
          <a:lstStyle/>
          <a:p>
            <a:r>
              <a:rPr lang="en-CA" dirty="0"/>
              <a:t>Now Back to SEFM</a:t>
            </a:r>
            <a:br>
              <a:rPr lang="en-CA" dirty="0"/>
            </a:br>
            <a:endParaRPr lang="en-US" dirty="0"/>
          </a:p>
        </p:txBody>
      </p:sp>
    </p:spTree>
    <p:extLst>
      <p:ext uri="{BB962C8B-B14F-4D97-AF65-F5344CB8AC3E}">
        <p14:creationId xmlns:p14="http://schemas.microsoft.com/office/powerpoint/2010/main" val="60601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179512" y="1131590"/>
            <a:ext cx="4104456" cy="35862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PFHA extended the observed record</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The impact of reservoir operation is clear</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Overtopping risk was found to be minimal</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Risk workshop determined that morning glory clogging may be a risk driver</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Subsequent work showed that clogging would be ~50%, and would not shift the curve significantly</a:t>
            </a:r>
          </a:p>
        </p:txBody>
      </p:sp>
      <p:graphicFrame>
        <p:nvGraphicFramePr>
          <p:cNvPr id="23" name="Chart 22" descr="The final datasets:&#10;Maintain long-term trends, as identified by relationships to PNA and to dendro data&#10;Maintain temperature autocorrelation&#10;Maintain monthly statistical characteristics of precipitation events (magnitude) and dry periods (length)&#10;Maintain inter-event spatial/temporal variability&#10;">
            <a:extLst>
              <a:ext uri="{FF2B5EF4-FFF2-40B4-BE49-F238E27FC236}">
                <a16:creationId xmlns:a16="http://schemas.microsoft.com/office/drawing/2014/main" id="{18AB4869-03C2-493A-BEEE-3F49000EAF6A}"/>
              </a:ext>
            </a:extLst>
          </p:cNvPr>
          <p:cNvGraphicFramePr/>
          <p:nvPr>
            <p:extLst>
              <p:ext uri="{D42A27DB-BD31-4B8C-83A1-F6EECF244321}">
                <p14:modId xmlns:p14="http://schemas.microsoft.com/office/powerpoint/2010/main" val="542838019"/>
              </p:ext>
            </p:extLst>
          </p:nvPr>
        </p:nvGraphicFramePr>
        <p:xfrm>
          <a:off x="4363318" y="1127646"/>
          <a:ext cx="4800600" cy="3466530"/>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a:extLst>
              <a:ext uri="{C183D7F6-B498-43B3-948B-1728B52AA6E4}">
                <adec:decorative xmlns:adec="http://schemas.microsoft.com/office/drawing/2017/decorative" val="1"/>
              </a:ext>
            </a:extLst>
          </p:cNvPr>
          <p:cNvCxnSpPr/>
          <p:nvPr/>
        </p:nvCxnSpPr>
        <p:spPr>
          <a:xfrm>
            <a:off x="5148064" y="1635646"/>
            <a:ext cx="3613350"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9" name="Straight Connector 28">
            <a:extLst>
              <a:ext uri="{C183D7F6-B498-43B3-948B-1728B52AA6E4}">
                <adec:decorative xmlns:adec="http://schemas.microsoft.com/office/drawing/2017/decorative" val="1"/>
              </a:ext>
            </a:extLst>
          </p:cNvPr>
          <p:cNvCxnSpPr/>
          <p:nvPr/>
        </p:nvCxnSpPr>
        <p:spPr>
          <a:xfrm>
            <a:off x="5148064" y="1851670"/>
            <a:ext cx="3613350"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0" name="Straight Connector 29">
            <a:extLst>
              <a:ext uri="{C183D7F6-B498-43B3-948B-1728B52AA6E4}">
                <adec:decorative xmlns:adec="http://schemas.microsoft.com/office/drawing/2017/decorative" val="1"/>
              </a:ext>
            </a:extLst>
          </p:cNvPr>
          <p:cNvCxnSpPr/>
          <p:nvPr/>
        </p:nvCxnSpPr>
        <p:spPr>
          <a:xfrm>
            <a:off x="5148064" y="2798791"/>
            <a:ext cx="3613350"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1" name="TextBox 1"/>
          <p:cNvSpPr txBox="1"/>
          <p:nvPr/>
        </p:nvSpPr>
        <p:spPr>
          <a:xfrm>
            <a:off x="6276504" y="1826740"/>
            <a:ext cx="108585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34289" tIns="34289" rIns="34289" bIns="3428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latinLnBrk="1" hangingPunct="0"/>
            <a:r>
              <a:rPr lang="en-US" sz="1350" dirty="0">
                <a:solidFill>
                  <a:srgbClr val="000000"/>
                </a:solidFill>
                <a:latin typeface="Calibri"/>
                <a:ea typeface="Calibri"/>
                <a:cs typeface="Calibri"/>
                <a:sym typeface="Calibri"/>
              </a:rPr>
              <a:t>Overtop 2012’</a:t>
            </a:r>
          </a:p>
        </p:txBody>
      </p:sp>
      <p:sp>
        <p:nvSpPr>
          <p:cNvPr id="32" name="TextBox 1"/>
          <p:cNvSpPr txBox="1"/>
          <p:nvPr/>
        </p:nvSpPr>
        <p:spPr>
          <a:xfrm>
            <a:off x="5219229" y="2504323"/>
            <a:ext cx="160020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34289" tIns="34289" rIns="34289" bIns="3428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latinLnBrk="1" hangingPunct="0"/>
            <a:r>
              <a:rPr lang="en-US" sz="1350" dirty="0">
                <a:solidFill>
                  <a:srgbClr val="000000"/>
                </a:solidFill>
                <a:latin typeface="Calibri"/>
                <a:ea typeface="Calibri"/>
                <a:cs typeface="Calibri"/>
                <a:sym typeface="Calibri"/>
              </a:rPr>
              <a:t>Morning Glory 1975’</a:t>
            </a:r>
          </a:p>
        </p:txBody>
      </p:sp>
      <p:sp>
        <p:nvSpPr>
          <p:cNvPr id="2" name="Title 1">
            <a:extLst>
              <a:ext uri="{FF2B5EF4-FFF2-40B4-BE49-F238E27FC236}">
                <a16:creationId xmlns:a16="http://schemas.microsoft.com/office/drawing/2014/main" id="{6E17D30D-6EC7-4DA4-8E51-D4E7D7385FE3}"/>
              </a:ext>
            </a:extLst>
          </p:cNvPr>
          <p:cNvSpPr>
            <a:spLocks noGrp="1"/>
          </p:cNvSpPr>
          <p:nvPr>
            <p:ph type="title"/>
          </p:nvPr>
        </p:nvSpPr>
        <p:spPr>
          <a:xfrm>
            <a:off x="266747" y="668094"/>
            <a:ext cx="8229600" cy="857250"/>
          </a:xfrm>
        </p:spPr>
        <p:txBody>
          <a:bodyPr/>
          <a:lstStyle/>
          <a:p>
            <a:r>
              <a:rPr lang="en-US" dirty="0"/>
              <a:t>Back to Our Example</a:t>
            </a:r>
            <a:br>
              <a:rPr lang="en-CA" dirty="0"/>
            </a:br>
            <a:endParaRPr lang="en-US" dirty="0"/>
          </a:p>
        </p:txBody>
      </p:sp>
    </p:spTree>
    <p:extLst>
      <p:ext uri="{BB962C8B-B14F-4D97-AF65-F5344CB8AC3E}">
        <p14:creationId xmlns:p14="http://schemas.microsoft.com/office/powerpoint/2010/main" val="272067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14" y="483518"/>
            <a:ext cx="8229600" cy="857250"/>
          </a:xfrm>
        </p:spPr>
        <p:txBody>
          <a:bodyPr/>
          <a:lstStyle/>
          <a:p>
            <a:r>
              <a:rPr lang="en-US" dirty="0"/>
              <a:t>How much can we trust these results?</a:t>
            </a:r>
          </a:p>
        </p:txBody>
      </p:sp>
      <p:pic>
        <p:nvPicPr>
          <p:cNvPr id="1026" name="Picture 2" descr="Image result for t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54" y="1563638"/>
            <a:ext cx="6480720" cy="300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93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78965C-4A89-43C6-99EF-7A748FBF5E33}"/>
              </a:ext>
            </a:extLst>
          </p:cNvPr>
          <p:cNvSpPr/>
          <p:nvPr/>
        </p:nvSpPr>
        <p:spPr>
          <a:xfrm>
            <a:off x="347712" y="1359392"/>
            <a:ext cx="3313063" cy="2246769"/>
          </a:xfrm>
          <a:prstGeom prst="rect">
            <a:avLst/>
          </a:prstGeom>
        </p:spPr>
        <p:txBody>
          <a:bodyPr wrap="square">
            <a:spAutoFit/>
          </a:bodyPr>
          <a:lstStyle/>
          <a:p>
            <a:pPr eaLnBrk="1" hangingPunct="1">
              <a:defRPr/>
            </a:pPr>
            <a:r>
              <a:rPr lang="en-CA" sz="2000" b="1" dirty="0">
                <a:solidFill>
                  <a:srgbClr val="06263F"/>
                </a:solidFill>
                <a:latin typeface="+mj-lt"/>
              </a:rPr>
              <a:t>Objectives</a:t>
            </a:r>
          </a:p>
          <a:p>
            <a:pPr marL="285750" indent="-285750" eaLnBrk="1" hangingPunct="1">
              <a:buFont typeface="Arial" panose="020B0604020202020204" pitchFamily="34" charset="0"/>
              <a:buChar char="•"/>
              <a:defRPr/>
            </a:pPr>
            <a:r>
              <a:rPr lang="en-CA" sz="2000" dirty="0">
                <a:solidFill>
                  <a:srgbClr val="06263F"/>
                </a:solidFill>
                <a:latin typeface="+mj-lt"/>
              </a:rPr>
              <a:t>Flood Reduction</a:t>
            </a:r>
          </a:p>
          <a:p>
            <a:pPr marL="285750" indent="-285750" eaLnBrk="1" hangingPunct="1">
              <a:buFont typeface="Arial" panose="020B0604020202020204" pitchFamily="34" charset="0"/>
              <a:buChar char="•"/>
              <a:defRPr/>
            </a:pPr>
            <a:r>
              <a:rPr lang="en-CA" sz="2000" dirty="0">
                <a:solidFill>
                  <a:srgbClr val="06263F"/>
                </a:solidFill>
                <a:latin typeface="+mj-lt"/>
              </a:rPr>
              <a:t>Navigation</a:t>
            </a:r>
          </a:p>
          <a:p>
            <a:pPr marL="285750" indent="-285750" eaLnBrk="1" hangingPunct="1">
              <a:buFont typeface="Arial" panose="020B0604020202020204" pitchFamily="34" charset="0"/>
              <a:buChar char="•"/>
              <a:defRPr/>
            </a:pPr>
            <a:r>
              <a:rPr lang="en-CA" sz="2000" dirty="0">
                <a:solidFill>
                  <a:srgbClr val="06263F"/>
                </a:solidFill>
                <a:latin typeface="+mj-lt"/>
              </a:rPr>
              <a:t>Hydropower</a:t>
            </a:r>
          </a:p>
          <a:p>
            <a:pPr marL="285750" indent="-285750" eaLnBrk="1" hangingPunct="1">
              <a:buFont typeface="Arial" panose="020B0604020202020204" pitchFamily="34" charset="0"/>
              <a:buChar char="•"/>
              <a:defRPr/>
            </a:pPr>
            <a:r>
              <a:rPr lang="en-CA" sz="2000" dirty="0">
                <a:solidFill>
                  <a:srgbClr val="06263F"/>
                </a:solidFill>
                <a:latin typeface="+mj-lt"/>
              </a:rPr>
              <a:t>Water Supply</a:t>
            </a:r>
          </a:p>
          <a:p>
            <a:pPr marL="285750" indent="-285750" eaLnBrk="1" hangingPunct="1">
              <a:buFont typeface="Arial" panose="020B0604020202020204" pitchFamily="34" charset="0"/>
              <a:buChar char="•"/>
              <a:defRPr/>
            </a:pPr>
            <a:r>
              <a:rPr lang="en-CA" sz="2000" dirty="0">
                <a:solidFill>
                  <a:srgbClr val="06263F"/>
                </a:solidFill>
                <a:latin typeface="+mj-lt"/>
              </a:rPr>
              <a:t>Water Quality</a:t>
            </a:r>
          </a:p>
          <a:p>
            <a:pPr marL="285750" indent="-285750" eaLnBrk="1" hangingPunct="1">
              <a:buFont typeface="Arial" panose="020B0604020202020204" pitchFamily="34" charset="0"/>
              <a:buChar char="•"/>
              <a:defRPr/>
            </a:pPr>
            <a:r>
              <a:rPr lang="en-CA" sz="2000" dirty="0">
                <a:solidFill>
                  <a:srgbClr val="06263F"/>
                </a:solidFill>
                <a:latin typeface="+mj-lt"/>
              </a:rPr>
              <a:t>Recreation</a:t>
            </a:r>
          </a:p>
        </p:txBody>
      </p:sp>
      <p:sp>
        <p:nvSpPr>
          <p:cNvPr id="8" name="Rectangle 4">
            <a:extLst>
              <a:ext uri="{FF2B5EF4-FFF2-40B4-BE49-F238E27FC236}">
                <a16:creationId xmlns:a16="http://schemas.microsoft.com/office/drawing/2014/main" id="{5D611330-AD33-4F64-A8C5-826FC070147E}"/>
              </a:ext>
            </a:extLst>
          </p:cNvPr>
          <p:cNvSpPr>
            <a:spLocks noChangeArrowheads="1"/>
          </p:cNvSpPr>
          <p:nvPr/>
        </p:nvSpPr>
        <p:spPr bwMode="auto">
          <a:xfrm>
            <a:off x="347712" y="3813790"/>
            <a:ext cx="7284616" cy="1323439"/>
          </a:xfrm>
          <a:prstGeom prst="rect">
            <a:avLst/>
          </a:prstGeom>
          <a:no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CA" altLang="en-US" sz="2000" b="1" dirty="0">
                <a:solidFill>
                  <a:srgbClr val="06263F"/>
                </a:solidFill>
                <a:latin typeface="+mj-lt"/>
                <a:cs typeface="Arial" charset="0"/>
              </a:rPr>
              <a:t>What do you keep hydrologists around for?</a:t>
            </a:r>
          </a:p>
          <a:p>
            <a:pPr marL="342900" indent="-342900" eaLnBrk="1" hangingPunct="1">
              <a:spcBef>
                <a:spcPct val="0"/>
              </a:spcBef>
              <a:defRPr/>
            </a:pPr>
            <a:r>
              <a:rPr lang="en-CA" altLang="en-US" sz="2000" dirty="0">
                <a:solidFill>
                  <a:srgbClr val="06263F"/>
                </a:solidFill>
                <a:latin typeface="+mj-lt"/>
              </a:rPr>
              <a:t>Improving operational decisions</a:t>
            </a:r>
          </a:p>
          <a:p>
            <a:pPr marL="342900" indent="-342900" eaLnBrk="1" hangingPunct="1">
              <a:spcBef>
                <a:spcPct val="0"/>
              </a:spcBef>
              <a:defRPr/>
            </a:pPr>
            <a:r>
              <a:rPr lang="en-CA" altLang="en-US" sz="2000" dirty="0">
                <a:solidFill>
                  <a:srgbClr val="06263F"/>
                </a:solidFill>
              </a:rPr>
              <a:t>Taking the long view</a:t>
            </a:r>
            <a:endParaRPr lang="en-CA" altLang="en-US" sz="2000" dirty="0">
              <a:solidFill>
                <a:srgbClr val="06263F"/>
              </a:solidFill>
              <a:latin typeface="+mj-lt"/>
            </a:endParaRPr>
          </a:p>
          <a:p>
            <a:pPr marL="342900" indent="-342900" eaLnBrk="1" hangingPunct="1">
              <a:spcBef>
                <a:spcPct val="0"/>
              </a:spcBef>
              <a:defRPr/>
            </a:pPr>
            <a:r>
              <a:rPr lang="en-CA" altLang="en-US" sz="2000" dirty="0">
                <a:solidFill>
                  <a:srgbClr val="06263F"/>
                </a:solidFill>
                <a:latin typeface="+mj-lt"/>
              </a:rPr>
              <a:t>Preparing for the extremes</a:t>
            </a:r>
          </a:p>
        </p:txBody>
      </p:sp>
      <p:grpSp>
        <p:nvGrpSpPr>
          <p:cNvPr id="6" name="Group 5" descr="Example map for TVA’s Integrated Watershed Management">
            <a:extLst>
              <a:ext uri="{FF2B5EF4-FFF2-40B4-BE49-F238E27FC236}">
                <a16:creationId xmlns:a16="http://schemas.microsoft.com/office/drawing/2014/main" id="{63CA5C06-D5B0-4FF9-A617-FEE47D6100C0}"/>
              </a:ext>
            </a:extLst>
          </p:cNvPr>
          <p:cNvGrpSpPr/>
          <p:nvPr/>
        </p:nvGrpSpPr>
        <p:grpSpPr>
          <a:xfrm>
            <a:off x="3627724" y="1259175"/>
            <a:ext cx="4856904" cy="2474571"/>
            <a:chOff x="5984183" y="2157414"/>
            <a:chExt cx="4760017" cy="2543795"/>
          </a:xfrm>
          <a:effectLst>
            <a:outerShdw blurRad="50800" dist="38100" dir="5400000" algn="t" rotWithShape="0">
              <a:prstClr val="black">
                <a:alpha val="40000"/>
              </a:prstClr>
            </a:outerShdw>
          </a:effectLst>
        </p:grpSpPr>
        <p:pic>
          <p:nvPicPr>
            <p:cNvPr id="9" name="Picture 8" descr="Example map for TVA’s Integrated Watershed Management">
              <a:extLst>
                <a:ext uri="{FF2B5EF4-FFF2-40B4-BE49-F238E27FC236}">
                  <a16:creationId xmlns:a16="http://schemas.microsoft.com/office/drawing/2014/main" id="{60AE3A93-C85F-4246-A3A5-96BC02364C13}"/>
                </a:ext>
              </a:extLst>
            </p:cNvPr>
            <p:cNvPicPr>
              <a:picLocks noChangeAspect="1"/>
            </p:cNvPicPr>
            <p:nvPr/>
          </p:nvPicPr>
          <p:blipFill rotWithShape="1">
            <a:blip r:embed="rId2"/>
            <a:srcRect r="27314" b="37027"/>
            <a:stretch/>
          </p:blipFill>
          <p:spPr>
            <a:xfrm>
              <a:off x="5984183" y="2157414"/>
              <a:ext cx="4760017" cy="2543094"/>
            </a:xfrm>
            <a:prstGeom prst="rect">
              <a:avLst/>
            </a:prstGeom>
          </p:spPr>
        </p:pic>
        <p:sp>
          <p:nvSpPr>
            <p:cNvPr id="10" name="Rectangle 9">
              <a:extLst>
                <a:ext uri="{FF2B5EF4-FFF2-40B4-BE49-F238E27FC236}">
                  <a16:creationId xmlns:a16="http://schemas.microsoft.com/office/drawing/2014/main" id="{9F34642C-FB2B-4017-B99D-153E828437A0}"/>
                </a:ext>
              </a:extLst>
            </p:cNvPr>
            <p:cNvSpPr/>
            <p:nvPr/>
          </p:nvSpPr>
          <p:spPr>
            <a:xfrm>
              <a:off x="9303025" y="4303645"/>
              <a:ext cx="1441175" cy="397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04C4434-0461-41A8-A1E2-B368318362F5}"/>
              </a:ext>
            </a:extLst>
          </p:cNvPr>
          <p:cNvSpPr>
            <a:spLocks noGrp="1"/>
          </p:cNvSpPr>
          <p:nvPr>
            <p:ph type="ctrTitle"/>
          </p:nvPr>
        </p:nvSpPr>
        <p:spPr>
          <a:xfrm>
            <a:off x="728072" y="600503"/>
            <a:ext cx="7772400" cy="1102519"/>
          </a:xfrm>
        </p:spPr>
        <p:txBody>
          <a:bodyPr/>
          <a:lstStyle/>
          <a:p>
            <a:r>
              <a:rPr lang="en-US" dirty="0"/>
              <a:t>TVA’s Integrated Watershed Management</a:t>
            </a:r>
            <a:br>
              <a:rPr lang="en-CA" dirty="0"/>
            </a:br>
            <a:endParaRPr lang="en-US" dirty="0"/>
          </a:p>
        </p:txBody>
      </p:sp>
    </p:spTree>
    <p:extLst>
      <p:ext uri="{BB962C8B-B14F-4D97-AF65-F5344CB8AC3E}">
        <p14:creationId xmlns:p14="http://schemas.microsoft.com/office/powerpoint/2010/main" val="294544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leoflood Studies: extends the record longer and higher"/>
          <p:cNvSpPr>
            <a:spLocks noGrp="1"/>
          </p:cNvSpPr>
          <p:nvPr>
            <p:ph type="title"/>
          </p:nvPr>
        </p:nvSpPr>
        <p:spPr>
          <a:xfrm>
            <a:off x="-31072" y="634380"/>
            <a:ext cx="2267744" cy="857250"/>
          </a:xfrm>
        </p:spPr>
        <p:txBody>
          <a:bodyPr/>
          <a:lstStyle/>
          <a:p>
            <a:r>
              <a:rPr lang="en-US" dirty="0" err="1"/>
              <a:t>Paleoflood</a:t>
            </a:r>
            <a:br>
              <a:rPr lang="en-US" dirty="0"/>
            </a:br>
            <a:r>
              <a:rPr lang="en-US" dirty="0"/>
              <a:t>Studies</a:t>
            </a:r>
          </a:p>
        </p:txBody>
      </p:sp>
      <p:sp>
        <p:nvSpPr>
          <p:cNvPr id="4" name="Content Placeholder 2"/>
          <p:cNvSpPr txBox="1">
            <a:spLocks/>
          </p:cNvSpPr>
          <p:nvPr/>
        </p:nvSpPr>
        <p:spPr>
          <a:xfrm>
            <a:off x="179512" y="1779662"/>
            <a:ext cx="2057160" cy="29381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Extend the record longer and higher</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Reduce uncertainty</a:t>
            </a:r>
          </a:p>
          <a:p>
            <a:pPr>
              <a:buFont typeface="Arial" panose="020B0604020202020204" pitchFamily="34" charset="0"/>
              <a:buChar char="•"/>
            </a:pPr>
            <a:endParaRPr lang="en-US" sz="2000" dirty="0">
              <a:solidFill>
                <a:srgbClr val="06263F"/>
              </a:solidFill>
              <a:latin typeface="Calibri" panose="020F0502020204030204" pitchFamily="34" charset="0"/>
              <a:ea typeface="+mn-ea"/>
              <a:cs typeface="Arial" panose="020B0604020202020204" pitchFamily="34" charset="0"/>
            </a:endParaRP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Help you sleep at night</a:t>
            </a:r>
          </a:p>
          <a:p>
            <a:pPr marL="0" indent="0">
              <a:buNone/>
            </a:pPr>
            <a:endParaRPr lang="en-US" sz="2000" dirty="0">
              <a:solidFill>
                <a:srgbClr val="06263F"/>
              </a:solidFill>
              <a:latin typeface="Calibri" panose="020F0502020204030204" pitchFamily="34" charset="0"/>
              <a:ea typeface="+mn-ea"/>
              <a:cs typeface="Arial" panose="020B0604020202020204" pitchFamily="34" charset="0"/>
            </a:endParaRPr>
          </a:p>
        </p:txBody>
      </p:sp>
      <p:grpSp>
        <p:nvGrpSpPr>
          <p:cNvPr id="5" name="Group 4" descr="Paleoflood Studies: extends the record longer and higher">
            <a:extLst>
              <a:ext uri="{FF2B5EF4-FFF2-40B4-BE49-F238E27FC236}">
                <a16:creationId xmlns:a16="http://schemas.microsoft.com/office/drawing/2014/main" id="{B8F4E3C3-2F59-5C4F-84CD-7FCCD3F34097}"/>
              </a:ext>
            </a:extLst>
          </p:cNvPr>
          <p:cNvGrpSpPr/>
          <p:nvPr/>
        </p:nvGrpSpPr>
        <p:grpSpPr>
          <a:xfrm>
            <a:off x="2202155" y="1063005"/>
            <a:ext cx="7051629" cy="4011910"/>
            <a:chOff x="126507" y="499729"/>
            <a:chExt cx="8635805" cy="5588775"/>
          </a:xfrm>
        </p:grpSpPr>
        <p:pic>
          <p:nvPicPr>
            <p:cNvPr id="6" name="Picture 5" descr="A picture containing screenshot&#10;&#10;Description automatically generated">
              <a:extLst>
                <a:ext uri="{FF2B5EF4-FFF2-40B4-BE49-F238E27FC236}">
                  <a16:creationId xmlns:a16="http://schemas.microsoft.com/office/drawing/2014/main" id="{BB1E1E4C-2978-4647-9328-1F4747B4F72F}"/>
                </a:ext>
              </a:extLst>
            </p:cNvPr>
            <p:cNvPicPr>
              <a:picLocks noChangeAspect="1"/>
            </p:cNvPicPr>
            <p:nvPr/>
          </p:nvPicPr>
          <p:blipFill>
            <a:blip r:embed="rId2"/>
            <a:stretch>
              <a:fillRect/>
            </a:stretch>
          </p:blipFill>
          <p:spPr>
            <a:xfrm>
              <a:off x="126507" y="499729"/>
              <a:ext cx="8635805" cy="5588775"/>
            </a:xfrm>
            <a:prstGeom prst="rect">
              <a:avLst/>
            </a:prstGeom>
          </p:spPr>
        </p:pic>
        <p:sp>
          <p:nvSpPr>
            <p:cNvPr id="7" name="TextBox 6">
              <a:extLst>
                <a:ext uri="{FF2B5EF4-FFF2-40B4-BE49-F238E27FC236}">
                  <a16:creationId xmlns:a16="http://schemas.microsoft.com/office/drawing/2014/main" id="{8CD87A37-9472-4746-897E-2F9EA8694A98}"/>
                </a:ext>
              </a:extLst>
            </p:cNvPr>
            <p:cNvSpPr txBox="1"/>
            <p:nvPr/>
          </p:nvSpPr>
          <p:spPr>
            <a:xfrm>
              <a:off x="1233354" y="2400859"/>
              <a:ext cx="1082764" cy="400111"/>
            </a:xfrm>
            <a:prstGeom prst="rect">
              <a:avLst/>
            </a:prstGeom>
            <a:noFill/>
          </p:spPr>
          <p:txBody>
            <a:bodyPr wrap="square" rtlCol="0">
              <a:spAutoFit/>
            </a:bodyPr>
            <a:lstStyle/>
            <a:p>
              <a:r>
                <a:rPr lang="en-US" sz="2000" dirty="0">
                  <a:solidFill>
                    <a:srgbClr val="C00000"/>
                  </a:solidFill>
                </a:rPr>
                <a:t>PBJ Site</a:t>
              </a:r>
            </a:p>
          </p:txBody>
        </p:sp>
        <p:sp>
          <p:nvSpPr>
            <p:cNvPr id="8" name="TextBox 7">
              <a:extLst>
                <a:ext uri="{FF2B5EF4-FFF2-40B4-BE49-F238E27FC236}">
                  <a16:creationId xmlns:a16="http://schemas.microsoft.com/office/drawing/2014/main" id="{59150051-0A80-5740-AB37-D9BF765F55DA}"/>
                </a:ext>
              </a:extLst>
            </p:cNvPr>
            <p:cNvSpPr txBox="1"/>
            <p:nvPr/>
          </p:nvSpPr>
          <p:spPr>
            <a:xfrm>
              <a:off x="4463460" y="5262068"/>
              <a:ext cx="1828128" cy="557372"/>
            </a:xfrm>
            <a:prstGeom prst="rect">
              <a:avLst/>
            </a:prstGeom>
            <a:noFill/>
          </p:spPr>
          <p:txBody>
            <a:bodyPr wrap="square" rtlCol="0">
              <a:spAutoFit/>
            </a:bodyPr>
            <a:lstStyle/>
            <a:p>
              <a:r>
                <a:rPr lang="en-US" sz="2000" dirty="0">
                  <a:solidFill>
                    <a:srgbClr val="C00000"/>
                  </a:solidFill>
                </a:rPr>
                <a:t>Big Oak Site</a:t>
              </a:r>
            </a:p>
          </p:txBody>
        </p:sp>
      </p:grpSp>
    </p:spTree>
    <p:extLst>
      <p:ext uri="{BB962C8B-B14F-4D97-AF65-F5344CB8AC3E}">
        <p14:creationId xmlns:p14="http://schemas.microsoft.com/office/powerpoint/2010/main" val="359845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99542"/>
            <a:ext cx="2880320" cy="857250"/>
          </a:xfrm>
        </p:spPr>
        <p:txBody>
          <a:bodyPr/>
          <a:lstStyle/>
          <a:p>
            <a:r>
              <a:rPr lang="en-US" dirty="0"/>
              <a:t>Solving for the Terrace Flowrate</a:t>
            </a:r>
          </a:p>
        </p:txBody>
      </p:sp>
      <p:pic>
        <p:nvPicPr>
          <p:cNvPr id="3" name="Picture 2" descr="hydraulic model of big oak terrace site"/>
          <p:cNvPicPr>
            <a:picLocks noChangeAspect="1"/>
          </p:cNvPicPr>
          <p:nvPr/>
        </p:nvPicPr>
        <p:blipFill>
          <a:blip r:embed="rId2"/>
          <a:stretch>
            <a:fillRect/>
          </a:stretch>
        </p:blipFill>
        <p:spPr>
          <a:xfrm>
            <a:off x="2987824" y="915566"/>
            <a:ext cx="6014541" cy="4028532"/>
          </a:xfrm>
          <a:prstGeom prst="rect">
            <a:avLst/>
          </a:prstGeom>
        </p:spPr>
      </p:pic>
    </p:spTree>
    <p:extLst>
      <p:ext uri="{BB962C8B-B14F-4D97-AF65-F5344CB8AC3E}">
        <p14:creationId xmlns:p14="http://schemas.microsoft.com/office/powerpoint/2010/main" val="3529473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1584176" cy="857250"/>
          </a:xfrm>
        </p:spPr>
        <p:txBody>
          <a:bodyPr/>
          <a:lstStyle/>
          <a:p>
            <a:r>
              <a:rPr lang="en-US" dirty="0"/>
              <a:t>Cave Site</a:t>
            </a:r>
          </a:p>
        </p:txBody>
      </p:sp>
      <p:sp>
        <p:nvSpPr>
          <p:cNvPr id="4" name="Content Placeholder 2" descr="cave site was Three deposits, All larger than more recent floods, All beyond 5,000 years ago&#10;"/>
          <p:cNvSpPr txBox="1">
            <a:spLocks/>
          </p:cNvSpPr>
          <p:nvPr/>
        </p:nvSpPr>
        <p:spPr>
          <a:xfrm>
            <a:off x="179511" y="1491630"/>
            <a:ext cx="2747513" cy="32261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1800" dirty="0">
                <a:solidFill>
                  <a:srgbClr val="06263F"/>
                </a:solidFill>
                <a:latin typeface="Calibri" panose="020F0502020204030204" pitchFamily="34" charset="0"/>
                <a:ea typeface="+mn-ea"/>
                <a:cs typeface="Arial" panose="020B0604020202020204" pitchFamily="34" charset="0"/>
              </a:rPr>
              <a:t>Three deposits</a:t>
            </a:r>
          </a:p>
          <a:p>
            <a:pPr>
              <a:buFont typeface="Arial" panose="020B0604020202020204" pitchFamily="34" charset="0"/>
              <a:buChar char="•"/>
            </a:pPr>
            <a:r>
              <a:rPr lang="en-US" sz="1800" dirty="0">
                <a:solidFill>
                  <a:srgbClr val="06263F"/>
                </a:solidFill>
                <a:latin typeface="Calibri" panose="020F0502020204030204" pitchFamily="34" charset="0"/>
                <a:ea typeface="+mn-ea"/>
                <a:cs typeface="Arial" panose="020B0604020202020204" pitchFamily="34" charset="0"/>
              </a:rPr>
              <a:t>All larger than more recent floods</a:t>
            </a:r>
          </a:p>
          <a:p>
            <a:pPr>
              <a:buFont typeface="Arial" panose="020B0604020202020204" pitchFamily="34" charset="0"/>
              <a:buChar char="•"/>
            </a:pPr>
            <a:r>
              <a:rPr lang="en-US" sz="1800" dirty="0">
                <a:solidFill>
                  <a:srgbClr val="06263F"/>
                </a:solidFill>
                <a:latin typeface="Calibri" panose="020F0502020204030204" pitchFamily="34" charset="0"/>
                <a:ea typeface="+mn-ea"/>
                <a:cs typeface="Arial" panose="020B0604020202020204" pitchFamily="34" charset="0"/>
              </a:rPr>
              <a:t>All beyond 5,000 years ago</a:t>
            </a:r>
          </a:p>
          <a:p>
            <a:pPr marL="0" indent="0">
              <a:buNone/>
            </a:pPr>
            <a:endParaRPr lang="en-US" sz="2000" dirty="0">
              <a:solidFill>
                <a:srgbClr val="06263F"/>
              </a:solidFill>
              <a:latin typeface="Calibri" panose="020F0502020204030204" pitchFamily="34" charset="0"/>
              <a:ea typeface="+mn-ea"/>
              <a:cs typeface="Arial" panose="020B0604020202020204" pitchFamily="34" charset="0"/>
            </a:endParaRPr>
          </a:p>
        </p:txBody>
      </p:sp>
      <p:pic>
        <p:nvPicPr>
          <p:cNvPr id="3" name="Picture 2" descr="cave site was Three deposits, All larger than more recent floods, All beyond 5,000 years ago"/>
          <p:cNvPicPr>
            <a:picLocks noChangeAspect="1"/>
          </p:cNvPicPr>
          <p:nvPr/>
        </p:nvPicPr>
        <p:blipFill>
          <a:blip r:embed="rId2"/>
          <a:stretch>
            <a:fillRect/>
          </a:stretch>
        </p:blipFill>
        <p:spPr>
          <a:xfrm>
            <a:off x="2771800" y="1059582"/>
            <a:ext cx="6289741" cy="3364281"/>
          </a:xfrm>
          <a:prstGeom prst="rect">
            <a:avLst/>
          </a:prstGeom>
        </p:spPr>
      </p:pic>
    </p:spTree>
    <p:extLst>
      <p:ext uri="{BB962C8B-B14F-4D97-AF65-F5344CB8AC3E}">
        <p14:creationId xmlns:p14="http://schemas.microsoft.com/office/powerpoint/2010/main" val="2160220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3240360" cy="576064"/>
          </a:xfrm>
        </p:spPr>
        <p:txBody>
          <a:bodyPr/>
          <a:lstStyle/>
          <a:p>
            <a:r>
              <a:rPr lang="en-US" dirty="0"/>
              <a:t>Building Blocks</a:t>
            </a:r>
          </a:p>
        </p:txBody>
      </p:sp>
      <p:graphicFrame>
        <p:nvGraphicFramePr>
          <p:cNvPr id="5" name="Table 4">
            <a:extLst>
              <a:ext uri="{FF2B5EF4-FFF2-40B4-BE49-F238E27FC236}">
                <a16:creationId xmlns:a16="http://schemas.microsoft.com/office/drawing/2014/main" id="{56AFC159-6B41-42CA-98CB-EBE7EA5000D5}"/>
              </a:ext>
            </a:extLst>
          </p:cNvPr>
          <p:cNvGraphicFramePr>
            <a:graphicFrameLocks noGrp="1"/>
          </p:cNvGraphicFramePr>
          <p:nvPr>
            <p:extLst>
              <p:ext uri="{D42A27DB-BD31-4B8C-83A1-F6EECF244321}">
                <p14:modId xmlns:p14="http://schemas.microsoft.com/office/powerpoint/2010/main" val="1536588046"/>
              </p:ext>
            </p:extLst>
          </p:nvPr>
        </p:nvGraphicFramePr>
        <p:xfrm>
          <a:off x="1187624" y="1347614"/>
          <a:ext cx="5827434" cy="3274695"/>
        </p:xfrm>
        <a:graphic>
          <a:graphicData uri="http://schemas.openxmlformats.org/drawingml/2006/table">
            <a:tbl>
              <a:tblPr firstRow="1"/>
              <a:tblGrid>
                <a:gridCol w="2066925">
                  <a:extLst>
                    <a:ext uri="{9D8B030D-6E8A-4147-A177-3AD203B41FA5}">
                      <a16:colId xmlns:a16="http://schemas.microsoft.com/office/drawing/2014/main" val="563523551"/>
                    </a:ext>
                  </a:extLst>
                </a:gridCol>
                <a:gridCol w="1965523">
                  <a:extLst>
                    <a:ext uri="{9D8B030D-6E8A-4147-A177-3AD203B41FA5}">
                      <a16:colId xmlns:a16="http://schemas.microsoft.com/office/drawing/2014/main" val="3388064183"/>
                    </a:ext>
                  </a:extLst>
                </a:gridCol>
                <a:gridCol w="1004411">
                  <a:extLst>
                    <a:ext uri="{9D8B030D-6E8A-4147-A177-3AD203B41FA5}">
                      <a16:colId xmlns:a16="http://schemas.microsoft.com/office/drawing/2014/main" val="1938052230"/>
                    </a:ext>
                  </a:extLst>
                </a:gridCol>
                <a:gridCol w="114300">
                  <a:extLst>
                    <a:ext uri="{9D8B030D-6E8A-4147-A177-3AD203B41FA5}">
                      <a16:colId xmlns:a16="http://schemas.microsoft.com/office/drawing/2014/main" val="911378817"/>
                    </a:ext>
                  </a:extLst>
                </a:gridCol>
                <a:gridCol w="676275">
                  <a:extLst>
                    <a:ext uri="{9D8B030D-6E8A-4147-A177-3AD203B41FA5}">
                      <a16:colId xmlns:a16="http://schemas.microsoft.com/office/drawing/2014/main" val="669957649"/>
                    </a:ext>
                  </a:extLst>
                </a:gridCol>
              </a:tblGrid>
              <a:tr h="437279">
                <a:tc>
                  <a:txBody>
                    <a:bodyPr/>
                    <a:lstStyle/>
                    <a:p>
                      <a:pPr algn="l" fontAlgn="b"/>
                      <a:r>
                        <a:rPr lang="en-US" sz="1600" b="1" i="0" u="none" strike="noStrike" dirty="0">
                          <a:solidFill>
                            <a:srgbClr val="000000"/>
                          </a:solidFill>
                          <a:effectLst/>
                          <a:latin typeface="Calibri" panose="020F0502020204030204" pitchFamily="34" charset="0"/>
                        </a:rPr>
                        <a:t>Type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Age Range (CE/BCE)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r" fontAlgn="b"/>
                      <a:r>
                        <a:rPr lang="en-US" sz="1600" b="1" i="0" u="none" strike="noStrike" dirty="0">
                          <a:solidFill>
                            <a:srgbClr val="000000"/>
                          </a:solidFill>
                          <a:effectLst/>
                          <a:latin typeface="Calibri" panose="020F0502020204030204" pitchFamily="34" charset="0"/>
                        </a:rPr>
                        <a:t>Discharge Range (</a:t>
                      </a:r>
                      <a:r>
                        <a:rPr lang="en-US" sz="1600" b="1" i="0" u="none" strike="noStrike" dirty="0" err="1">
                          <a:solidFill>
                            <a:srgbClr val="000000"/>
                          </a:solidFill>
                          <a:effectLst/>
                          <a:latin typeface="Calibri" panose="020F0502020204030204" pitchFamily="34" charset="0"/>
                        </a:rPr>
                        <a:t>cfs</a:t>
                      </a:r>
                      <a:r>
                        <a:rPr lang="en-US" sz="1600" b="1" i="0" u="none" strike="noStrike" dirty="0">
                          <a:solidFill>
                            <a:srgbClr val="000000"/>
                          </a:solidFill>
                          <a:effectLst/>
                          <a:latin typeface="Calibri" panose="020F050202020403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8422439"/>
                  </a:ext>
                </a:extLst>
              </a:tr>
              <a:tr h="241591">
                <a:tc>
                  <a:txBody>
                    <a:bodyPr/>
                    <a:lstStyle/>
                    <a:p>
                      <a:pPr algn="l" fontAlgn="b"/>
                      <a:r>
                        <a:rPr lang="en-US" sz="1600" b="0" i="0" u="none" strike="noStrike" dirty="0">
                          <a:solidFill>
                            <a:srgbClr val="000000"/>
                          </a:solidFill>
                          <a:effectLst/>
                          <a:latin typeface="Calibri" panose="020F0502020204030204" pitchFamily="34" charset="0"/>
                        </a:rPr>
                        <a:t>Terrace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1867 CE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450000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l" fontAlgn="b"/>
                      <a:r>
                        <a:rPr lang="en-US" sz="1600" b="0" i="0" u="none" strike="noStrike">
                          <a:solidFill>
                            <a:srgbClr val="000000"/>
                          </a:solidFill>
                          <a:effectLst/>
                          <a:latin typeface="Calibri" panose="020F050202020403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353000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3106155208"/>
                  </a:ext>
                </a:extLst>
              </a:tr>
              <a:tr h="241591">
                <a:tc>
                  <a:txBody>
                    <a:bodyPr/>
                    <a:lstStyle/>
                    <a:p>
                      <a:pPr algn="l" fontAlgn="b"/>
                      <a:r>
                        <a:rPr lang="en-US" sz="1600" b="0" i="0" u="none" strike="noStrike" dirty="0">
                          <a:solidFill>
                            <a:srgbClr val="000000"/>
                          </a:solidFill>
                          <a:effectLst/>
                          <a:latin typeface="Calibri" panose="020F0502020204030204" pitchFamily="34" charset="0"/>
                        </a:rPr>
                        <a:t>Terrace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a:solidFill>
                            <a:srgbClr val="000000"/>
                          </a:solidFill>
                          <a:effectLst/>
                          <a:latin typeface="Calibri" panose="020F0502020204030204" pitchFamily="34" charset="0"/>
                        </a:rPr>
                        <a:t>1610-1690 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422000</a:t>
                      </a:r>
                    </a:p>
                  </a:txBody>
                  <a:tcPr marL="9525" marR="9525" marT="9525" marB="0" anchor="b">
                    <a:lnL>
                      <a:noFill/>
                    </a:lnL>
                    <a:lnR>
                      <a:noFill/>
                    </a:lnR>
                    <a:lnT>
                      <a:noFill/>
                    </a:lnT>
                    <a:lnB>
                      <a:noFill/>
                    </a:lnB>
                    <a:solidFill>
                      <a:schemeClr val="bg2"/>
                    </a:solidFill>
                  </a:tcPr>
                </a:tc>
                <a:tc>
                  <a:txBody>
                    <a:bodyPr/>
                    <a:lstStyle/>
                    <a:p>
                      <a:pPr algn="l" fontAlgn="b"/>
                      <a:r>
                        <a:rPr lang="en-US" sz="16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a:solidFill>
                            <a:srgbClr val="000000"/>
                          </a:solidFill>
                          <a:effectLst/>
                          <a:latin typeface="Calibri" panose="020F0502020204030204" pitchFamily="34" charset="0"/>
                        </a:rPr>
                        <a:t>333000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3269815520"/>
                  </a:ext>
                </a:extLst>
              </a:tr>
              <a:tr h="241591">
                <a:tc>
                  <a:txBody>
                    <a:bodyPr/>
                    <a:lstStyle/>
                    <a:p>
                      <a:pPr algn="l" fontAlgn="b"/>
                      <a:r>
                        <a:rPr lang="en-US" sz="1600" b="0" i="0" u="none" strike="noStrike" dirty="0">
                          <a:solidFill>
                            <a:srgbClr val="000000"/>
                          </a:solidFill>
                          <a:effectLst/>
                          <a:latin typeface="Calibri" panose="020F0502020204030204" pitchFamily="34" charset="0"/>
                        </a:rPr>
                        <a:t>Terrace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1500-1580 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a:solidFill>
                            <a:srgbClr val="000000"/>
                          </a:solidFill>
                          <a:effectLst/>
                          <a:latin typeface="Calibri" panose="020F0502020204030204" pitchFamily="34" charset="0"/>
                        </a:rPr>
                        <a:t>422000</a:t>
                      </a:r>
                    </a:p>
                  </a:txBody>
                  <a:tcPr marL="9525" marR="9525" marT="9525" marB="0" anchor="b">
                    <a:lnL>
                      <a:noFill/>
                    </a:lnL>
                    <a:lnR>
                      <a:noFill/>
                    </a:lnR>
                    <a:lnT>
                      <a:noFill/>
                    </a:lnT>
                    <a:lnB>
                      <a:noFill/>
                    </a:lnB>
                    <a:solidFill>
                      <a:schemeClr val="bg2"/>
                    </a:solidFill>
                  </a:tcPr>
                </a:tc>
                <a:tc>
                  <a:txBody>
                    <a:bodyPr/>
                    <a:lstStyle/>
                    <a:p>
                      <a:pPr algn="l" fontAlgn="b"/>
                      <a:r>
                        <a:rPr lang="en-US" sz="16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333000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974346520"/>
                  </a:ext>
                </a:extLst>
              </a:tr>
              <a:tr h="241591">
                <a:tc>
                  <a:txBody>
                    <a:bodyPr/>
                    <a:lstStyle/>
                    <a:p>
                      <a:pPr algn="l" fontAlgn="b"/>
                      <a:r>
                        <a:rPr lang="en-US" sz="1600" b="0" i="0" u="none" strike="noStrike" dirty="0">
                          <a:solidFill>
                            <a:srgbClr val="000000"/>
                          </a:solidFill>
                          <a:effectLst/>
                          <a:latin typeface="Calibri" panose="020F0502020204030204" pitchFamily="34" charset="0"/>
                        </a:rPr>
                        <a:t>Terrace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730-810 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398000</a:t>
                      </a:r>
                    </a:p>
                  </a:txBody>
                  <a:tcPr marL="9525" marR="9525" marT="9525" marB="0" anchor="b">
                    <a:lnL>
                      <a:noFill/>
                    </a:lnL>
                    <a:lnR>
                      <a:noFill/>
                    </a:lnR>
                    <a:lnT>
                      <a:noFill/>
                    </a:lnT>
                    <a:lnB>
                      <a:noFill/>
                    </a:lnB>
                    <a:solidFill>
                      <a:schemeClr val="bg2"/>
                    </a:solidFill>
                  </a:tcPr>
                </a:tc>
                <a:tc>
                  <a:txBody>
                    <a:bodyPr/>
                    <a:lstStyle/>
                    <a:p>
                      <a:pPr algn="l" fontAlgn="b"/>
                      <a:r>
                        <a:rPr lang="en-US" sz="1600" b="0"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315000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2602325270"/>
                  </a:ext>
                </a:extLst>
              </a:tr>
              <a:tr h="241591">
                <a:tc>
                  <a:txBody>
                    <a:bodyPr/>
                    <a:lstStyle/>
                    <a:p>
                      <a:pPr algn="l" fontAlgn="b"/>
                      <a:r>
                        <a:rPr lang="en-US" sz="1600" b="0" i="0" u="none" strike="noStrike" dirty="0">
                          <a:solidFill>
                            <a:srgbClr val="000000"/>
                          </a:solidFill>
                          <a:effectLst/>
                          <a:latin typeface="Calibri" panose="020F0502020204030204" pitchFamily="34" charset="0"/>
                        </a:rPr>
                        <a:t>Terrace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590-670 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395000</a:t>
                      </a:r>
                    </a:p>
                  </a:txBody>
                  <a:tcPr marL="9525" marR="9525" marT="9525" marB="0" anchor="b">
                    <a:lnL>
                      <a:noFill/>
                    </a:lnL>
                    <a:lnR>
                      <a:noFill/>
                    </a:lnR>
                    <a:lnT>
                      <a:noFill/>
                    </a:lnT>
                    <a:lnB>
                      <a:noFill/>
                    </a:lnB>
                    <a:solidFill>
                      <a:schemeClr val="bg2"/>
                    </a:solidFill>
                  </a:tcPr>
                </a:tc>
                <a:tc>
                  <a:txBody>
                    <a:bodyPr/>
                    <a:lstStyle/>
                    <a:p>
                      <a:pPr algn="l" fontAlgn="b"/>
                      <a:r>
                        <a:rPr lang="en-US" sz="16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313000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197278787"/>
                  </a:ext>
                </a:extLst>
              </a:tr>
              <a:tr h="241591">
                <a:tc>
                  <a:txBody>
                    <a:bodyPr/>
                    <a:lstStyle/>
                    <a:p>
                      <a:pPr algn="l" fontAlgn="b"/>
                      <a:r>
                        <a:rPr lang="en-US" sz="1600" b="0" i="0" u="none" strike="noStrike" dirty="0">
                          <a:solidFill>
                            <a:srgbClr val="000000"/>
                          </a:solidFill>
                          <a:effectLst/>
                          <a:latin typeface="Calibri" panose="020F0502020204030204" pitchFamily="34" charset="0"/>
                        </a:rPr>
                        <a:t>Cave</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3300 - 3200 BCE</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450000</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575000</a:t>
                      </a:r>
                    </a:p>
                  </a:txBody>
                  <a:tcPr marL="9525" marR="9525" marT="9525" marB="0" anchor="b">
                    <a:lnL>
                      <a:noFill/>
                    </a:lnL>
                    <a:lnR>
                      <a:noFill/>
                    </a:lnR>
                    <a:lnT>
                      <a:noFill/>
                    </a:lnT>
                    <a:lnB>
                      <a:noFill/>
                    </a:lnB>
                  </a:tcPr>
                </a:tc>
                <a:extLst>
                  <a:ext uri="{0D108BD9-81ED-4DB2-BD59-A6C34878D82A}">
                    <a16:rowId xmlns:a16="http://schemas.microsoft.com/office/drawing/2014/main" val="898108322"/>
                  </a:ext>
                </a:extLst>
              </a:tr>
              <a:tr h="241591">
                <a:tc>
                  <a:txBody>
                    <a:bodyPr/>
                    <a:lstStyle/>
                    <a:p>
                      <a:pPr algn="l" fontAlgn="b"/>
                      <a:r>
                        <a:rPr lang="en-US" sz="1600" b="0" i="0" u="none" strike="noStrike" dirty="0">
                          <a:solidFill>
                            <a:srgbClr val="000000"/>
                          </a:solidFill>
                          <a:effectLst/>
                          <a:latin typeface="Calibri" panose="020F0502020204030204" pitchFamily="34" charset="0"/>
                        </a:rPr>
                        <a:t>Cave</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3600 - 3500 BCE</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450000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575000</a:t>
                      </a:r>
                    </a:p>
                  </a:txBody>
                  <a:tcPr marL="9525" marR="9525" marT="9525" marB="0" anchor="b">
                    <a:lnL>
                      <a:noFill/>
                    </a:lnL>
                    <a:lnR>
                      <a:noFill/>
                    </a:lnR>
                    <a:lnT>
                      <a:noFill/>
                    </a:lnT>
                    <a:lnB>
                      <a:noFill/>
                    </a:lnB>
                  </a:tcPr>
                </a:tc>
                <a:extLst>
                  <a:ext uri="{0D108BD9-81ED-4DB2-BD59-A6C34878D82A}">
                    <a16:rowId xmlns:a16="http://schemas.microsoft.com/office/drawing/2014/main" val="1362297831"/>
                  </a:ext>
                </a:extLst>
              </a:tr>
              <a:tr h="241591">
                <a:tc>
                  <a:txBody>
                    <a:bodyPr/>
                    <a:lstStyle/>
                    <a:p>
                      <a:pPr algn="l" fontAlgn="b"/>
                      <a:r>
                        <a:rPr lang="en-US" sz="1600" b="0" i="0" u="none" strike="noStrike" dirty="0">
                          <a:solidFill>
                            <a:srgbClr val="000000"/>
                          </a:solidFill>
                          <a:effectLst/>
                          <a:latin typeface="Calibri" panose="020F0502020204030204" pitchFamily="34" charset="0"/>
                        </a:rPr>
                        <a:t>Cave</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3770 - 3650 BCE</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450000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575000</a:t>
                      </a:r>
                    </a:p>
                  </a:txBody>
                  <a:tcPr marL="9525" marR="9525" marT="9525" marB="0" anchor="b">
                    <a:lnL>
                      <a:noFill/>
                    </a:lnL>
                    <a:lnR>
                      <a:noFill/>
                    </a:lnR>
                    <a:lnT>
                      <a:noFill/>
                    </a:lnT>
                    <a:lnB>
                      <a:noFill/>
                    </a:lnB>
                  </a:tcPr>
                </a:tc>
                <a:extLst>
                  <a:ext uri="{0D108BD9-81ED-4DB2-BD59-A6C34878D82A}">
                    <a16:rowId xmlns:a16="http://schemas.microsoft.com/office/drawing/2014/main" val="2060539743"/>
                  </a:ext>
                </a:extLst>
              </a:tr>
              <a:tr h="241591">
                <a:tc>
                  <a:txBody>
                    <a:bodyPr/>
                    <a:lstStyle/>
                    <a:p>
                      <a:pPr algn="l" fontAlgn="b"/>
                      <a:r>
                        <a:rPr lang="en-US" sz="1600" b="0" i="0" u="none" strike="noStrike" dirty="0">
                          <a:solidFill>
                            <a:srgbClr val="000000"/>
                          </a:solidFill>
                          <a:effectLst/>
                          <a:latin typeface="Calibri" panose="020F0502020204030204" pitchFamily="34" charset="0"/>
                        </a:rPr>
                        <a:t>Non-exceedance Bound</a:t>
                      </a:r>
                    </a:p>
                  </a:txBody>
                  <a:tcPr marL="9525" marR="9525" marT="9525" marB="0" anchor="b">
                    <a:lnL>
                      <a:noFill/>
                    </a:lnL>
                    <a:lnR>
                      <a:noFill/>
                    </a:lnR>
                    <a:lnT>
                      <a:noFill/>
                    </a:lnT>
                    <a:lnB w="6350" cap="flat" cmpd="sng" algn="ctr">
                      <a:noFill/>
                      <a:prstDash val="solid"/>
                      <a:round/>
                      <a:headEnd type="none" w="med" len="med"/>
                      <a:tailEnd type="none" w="med" len="med"/>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&gt; 8,000 years</a:t>
                      </a:r>
                    </a:p>
                  </a:txBody>
                  <a:tcPr marL="9525" marR="9525" marT="9525" marB="0" anchor="b">
                    <a:lnL>
                      <a:noFill/>
                    </a:lnL>
                    <a:lnR>
                      <a:noFill/>
                    </a:lnR>
                    <a:lnT>
                      <a:noFill/>
                    </a:lnT>
                    <a:lnB w="6350" cap="flat" cmpd="sng" algn="ctr">
                      <a:noFill/>
                      <a:prstDash val="solid"/>
                      <a:round/>
                      <a:headEnd type="none" w="med" len="med"/>
                      <a:tailEnd type="none" w="med" len="med"/>
                    </a:lnB>
                    <a:solidFill>
                      <a:schemeClr val="bg2"/>
                    </a:solidFill>
                  </a:tcPr>
                </a:tc>
                <a:tc gridSpan="3">
                  <a:txBody>
                    <a:bodyPr/>
                    <a:lstStyle/>
                    <a:p>
                      <a:pPr algn="r" fontAlgn="b"/>
                      <a:r>
                        <a:rPr lang="en-US" sz="1600" b="0" i="0" u="none" strike="noStrike" dirty="0">
                          <a:solidFill>
                            <a:srgbClr val="000000"/>
                          </a:solidFill>
                          <a:effectLst/>
                          <a:latin typeface="Calibri" panose="020F0502020204030204" pitchFamily="34" charset="0"/>
                        </a:rPr>
                        <a:t>10,000,000</a:t>
                      </a:r>
                    </a:p>
                  </a:txBody>
                  <a:tcPr marL="9525" marR="9525" marT="9525" marB="0" anchor="b">
                    <a:lnL>
                      <a:noFill/>
                    </a:lnL>
                    <a:lnR>
                      <a:noFill/>
                    </a:lnR>
                    <a:lnT>
                      <a:noFill/>
                    </a:lnT>
                    <a:lnB w="6350" cap="flat" cmpd="sng" algn="ctr">
                      <a:no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6401795"/>
                  </a:ext>
                </a:extLst>
              </a:tr>
              <a:tr h="241591">
                <a:tc>
                  <a:txBody>
                    <a:bodyPr/>
                    <a:lstStyle/>
                    <a:p>
                      <a:pPr algn="l" fontAlgn="b"/>
                      <a:r>
                        <a:rPr lang="en-US" sz="1600" b="0" i="0" u="none" strike="noStrike" dirty="0">
                          <a:solidFill>
                            <a:srgbClr val="000000"/>
                          </a:solidFill>
                          <a:effectLst/>
                          <a:latin typeface="Calibri" panose="020F0502020204030204" pitchFamily="34" charset="0"/>
                        </a:rPr>
                        <a:t>11 pre-dam observations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Calibri" panose="020F0502020204030204" pitchFamily="34" charset="0"/>
                        </a:rPr>
                        <a:t>1925 through 1936 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gridSpan="3">
                  <a:txBody>
                    <a:bodyPr/>
                    <a:lstStyle/>
                    <a:p>
                      <a:pPr algn="r" fontAlgn="b"/>
                      <a:r>
                        <a:rPr lang="en-US" sz="1600" b="0" i="0" u="none" strike="noStrike" dirty="0">
                          <a:solidFill>
                            <a:srgbClr val="000000"/>
                          </a:solidFill>
                          <a:effectLst/>
                          <a:latin typeface="Calibri" panose="020F0502020204030204" pitchFamily="34" charset="0"/>
                        </a:rPr>
                        <a:t>114000-282000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0329886"/>
                  </a:ext>
                </a:extLst>
              </a:tr>
            </a:tbl>
          </a:graphicData>
        </a:graphic>
      </p:graphicFrame>
    </p:spTree>
    <p:extLst>
      <p:ext uri="{BB962C8B-B14F-4D97-AF65-F5344CB8AC3E}">
        <p14:creationId xmlns:p14="http://schemas.microsoft.com/office/powerpoint/2010/main" val="256604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9542"/>
            <a:ext cx="2520280" cy="857250"/>
          </a:xfrm>
        </p:spPr>
        <p:txBody>
          <a:bodyPr/>
          <a:lstStyle/>
          <a:p>
            <a:r>
              <a:rPr lang="en-US" dirty="0"/>
              <a:t>Resulting AEP Curve</a:t>
            </a:r>
          </a:p>
        </p:txBody>
      </p:sp>
      <p:pic>
        <p:nvPicPr>
          <p:cNvPr id="5" name="Picture 4" descr="resulting AEP curve "/>
          <p:cNvPicPr>
            <a:picLocks noChangeAspect="1"/>
          </p:cNvPicPr>
          <p:nvPr/>
        </p:nvPicPr>
        <p:blipFill>
          <a:blip r:embed="rId2"/>
          <a:stretch>
            <a:fillRect/>
          </a:stretch>
        </p:blipFill>
        <p:spPr>
          <a:xfrm>
            <a:off x="2743199" y="548640"/>
            <a:ext cx="5661358" cy="4572000"/>
          </a:xfrm>
          <a:prstGeom prst="rect">
            <a:avLst/>
          </a:prstGeom>
        </p:spPr>
      </p:pic>
    </p:spTree>
    <p:extLst>
      <p:ext uri="{BB962C8B-B14F-4D97-AF65-F5344CB8AC3E}">
        <p14:creationId xmlns:p14="http://schemas.microsoft.com/office/powerpoint/2010/main" val="139343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5526"/>
            <a:ext cx="8229600" cy="857250"/>
          </a:xfrm>
        </p:spPr>
        <p:txBody>
          <a:bodyPr/>
          <a:lstStyle/>
          <a:p>
            <a:r>
              <a:rPr lang="en-US" dirty="0"/>
              <a:t>Only one problem…these floods happened prior to dams</a:t>
            </a:r>
          </a:p>
        </p:txBody>
      </p:sp>
      <p:sp>
        <p:nvSpPr>
          <p:cNvPr id="4" name="Content Placeholder 2"/>
          <p:cNvSpPr txBox="1">
            <a:spLocks/>
          </p:cNvSpPr>
          <p:nvPr/>
        </p:nvSpPr>
        <p:spPr>
          <a:xfrm>
            <a:off x="3563888" y="1779662"/>
            <a:ext cx="5133256" cy="29381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So, the PFHA and </a:t>
            </a:r>
            <a:r>
              <a:rPr lang="en-US" sz="2000" dirty="0" err="1">
                <a:solidFill>
                  <a:srgbClr val="06263F"/>
                </a:solidFill>
                <a:latin typeface="Calibri" panose="020F0502020204030204" pitchFamily="34" charset="0"/>
                <a:ea typeface="+mn-ea"/>
                <a:cs typeface="Arial" panose="020B0604020202020204" pitchFamily="34" charset="0"/>
              </a:rPr>
              <a:t>paleoflood</a:t>
            </a:r>
            <a:r>
              <a:rPr lang="en-US" sz="2000" dirty="0">
                <a:solidFill>
                  <a:srgbClr val="06263F"/>
                </a:solidFill>
                <a:latin typeface="Calibri" panose="020F0502020204030204" pitchFamily="34" charset="0"/>
                <a:ea typeface="+mn-ea"/>
                <a:cs typeface="Arial" panose="020B0604020202020204" pitchFamily="34" charset="0"/>
              </a:rPr>
              <a:t> results can’t be compared directly</a:t>
            </a:r>
          </a:p>
          <a:p>
            <a:pPr>
              <a:buFont typeface="Arial" panose="020B0604020202020204" pitchFamily="34" charset="0"/>
              <a:buChar char="•"/>
            </a:pPr>
            <a:endParaRPr lang="en-US" sz="2000" dirty="0">
              <a:solidFill>
                <a:srgbClr val="06263F"/>
              </a:solidFill>
              <a:latin typeface="Calibri" panose="020F0502020204030204" pitchFamily="34" charset="0"/>
              <a:ea typeface="+mn-ea"/>
              <a:cs typeface="Arial" panose="020B0604020202020204" pitchFamily="34" charset="0"/>
            </a:endParaRP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We built and calibrated a “naturals” hydrology model to represent the system flows prior to the dams being built</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We then used this model to reconstruct flows from 1950-2016</a:t>
            </a:r>
          </a:p>
          <a:p>
            <a:pPr marL="0" indent="0">
              <a:buNone/>
            </a:pPr>
            <a:endParaRPr lang="en-US" sz="2000" dirty="0">
              <a:solidFill>
                <a:srgbClr val="06263F"/>
              </a:solidFill>
              <a:latin typeface="Calibri" panose="020F0502020204030204" pitchFamily="34" charset="0"/>
              <a:ea typeface="+mn-ea"/>
              <a:cs typeface="Arial" panose="020B0604020202020204" pitchFamily="34" charset="0"/>
            </a:endParaRPr>
          </a:p>
        </p:txBody>
      </p:sp>
      <p:pic>
        <p:nvPicPr>
          <p:cNvPr id="5" name="Picture 4" descr="kids going down a playground sl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63637"/>
            <a:ext cx="2736304" cy="3241059"/>
          </a:xfrm>
          <a:prstGeom prst="rect">
            <a:avLst/>
          </a:prstGeom>
        </p:spPr>
      </p:pic>
    </p:spTree>
    <p:extLst>
      <p:ext uri="{BB962C8B-B14F-4D97-AF65-F5344CB8AC3E}">
        <p14:creationId xmlns:p14="http://schemas.microsoft.com/office/powerpoint/2010/main" val="29895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32" y="843558"/>
            <a:ext cx="2592288" cy="857250"/>
          </a:xfrm>
        </p:spPr>
        <p:txBody>
          <a:bodyPr/>
          <a:lstStyle/>
          <a:p>
            <a:r>
              <a:rPr lang="en-US" dirty="0"/>
              <a:t>With Natural Reconstruction</a:t>
            </a:r>
          </a:p>
        </p:txBody>
      </p:sp>
      <p:pic>
        <p:nvPicPr>
          <p:cNvPr id="3" name="Picture 2" descr="graph showing natural reconstruction"/>
          <p:cNvPicPr>
            <a:picLocks noChangeAspect="1"/>
          </p:cNvPicPr>
          <p:nvPr/>
        </p:nvPicPr>
        <p:blipFill>
          <a:blip r:embed="rId2"/>
          <a:stretch>
            <a:fillRect/>
          </a:stretch>
        </p:blipFill>
        <p:spPr>
          <a:xfrm>
            <a:off x="2743200" y="548640"/>
            <a:ext cx="6096001" cy="4572000"/>
          </a:xfrm>
          <a:prstGeom prst="rect">
            <a:avLst/>
          </a:prstGeom>
        </p:spPr>
      </p:pic>
    </p:spTree>
    <p:extLst>
      <p:ext uri="{BB962C8B-B14F-4D97-AF65-F5344CB8AC3E}">
        <p14:creationId xmlns:p14="http://schemas.microsoft.com/office/powerpoint/2010/main" val="1628046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229600" cy="857250"/>
          </a:xfrm>
        </p:spPr>
        <p:txBody>
          <a:bodyPr/>
          <a:lstStyle/>
          <a:p>
            <a:r>
              <a:rPr lang="en-US" dirty="0"/>
              <a:t>To utilize both information streams</a:t>
            </a:r>
          </a:p>
        </p:txBody>
      </p:sp>
      <p:sp>
        <p:nvSpPr>
          <p:cNvPr id="20" name="Rounded Rectangle 19"/>
          <p:cNvSpPr/>
          <p:nvPr/>
        </p:nvSpPr>
        <p:spPr>
          <a:xfrm>
            <a:off x="217894" y="2427734"/>
            <a:ext cx="1185754" cy="578882"/>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Run Naturals PFHA</a:t>
            </a:r>
          </a:p>
        </p:txBody>
      </p:sp>
      <p:sp>
        <p:nvSpPr>
          <p:cNvPr id="21" name="Rounded Rectangle 20"/>
          <p:cNvSpPr/>
          <p:nvPr/>
        </p:nvSpPr>
        <p:spPr>
          <a:xfrm>
            <a:off x="1746082" y="2426327"/>
            <a:ext cx="1562141" cy="578882"/>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Create Natural PFHA AEP Curve</a:t>
            </a:r>
          </a:p>
        </p:txBody>
      </p:sp>
      <p:sp>
        <p:nvSpPr>
          <p:cNvPr id="22" name="Rounded Rectangle 21"/>
          <p:cNvSpPr/>
          <p:nvPr/>
        </p:nvSpPr>
        <p:spPr>
          <a:xfrm>
            <a:off x="220449" y="3536764"/>
            <a:ext cx="1183199" cy="817245"/>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Complete </a:t>
            </a:r>
            <a:r>
              <a:rPr lang="en-US" sz="1400" dirty="0" err="1"/>
              <a:t>Paleoflood</a:t>
            </a:r>
            <a:r>
              <a:rPr lang="en-US" sz="1400" dirty="0"/>
              <a:t> Studies</a:t>
            </a:r>
          </a:p>
        </p:txBody>
      </p:sp>
      <p:sp>
        <p:nvSpPr>
          <p:cNvPr id="23" name="Rounded Rectangle 22"/>
          <p:cNvSpPr/>
          <p:nvPr/>
        </p:nvSpPr>
        <p:spPr>
          <a:xfrm>
            <a:off x="1725246" y="3655945"/>
            <a:ext cx="1582977" cy="578882"/>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Create Observed + Paleo AEP Curve</a:t>
            </a:r>
          </a:p>
        </p:txBody>
      </p:sp>
      <p:sp>
        <p:nvSpPr>
          <p:cNvPr id="26" name="Rounded Rectangle 25"/>
          <p:cNvSpPr/>
          <p:nvPr/>
        </p:nvSpPr>
        <p:spPr>
          <a:xfrm>
            <a:off x="3763969" y="3078470"/>
            <a:ext cx="818375" cy="577475"/>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Overlay Curves</a:t>
            </a:r>
          </a:p>
        </p:txBody>
      </p:sp>
      <p:sp>
        <p:nvSpPr>
          <p:cNvPr id="27" name="Rounded Rectangle 26"/>
          <p:cNvSpPr/>
          <p:nvPr/>
        </p:nvSpPr>
        <p:spPr>
          <a:xfrm>
            <a:off x="2755505" y="1304629"/>
            <a:ext cx="1760783" cy="817245"/>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Adjust </a:t>
            </a:r>
            <a:r>
              <a:rPr lang="en-US" sz="1400" dirty="0" err="1"/>
              <a:t>precip</a:t>
            </a:r>
            <a:r>
              <a:rPr lang="en-US" sz="1400" dirty="0"/>
              <a:t>-frequency for good fit</a:t>
            </a:r>
          </a:p>
        </p:txBody>
      </p:sp>
      <p:cxnSp>
        <p:nvCxnSpPr>
          <p:cNvPr id="29" name="Elbow Connector 28">
            <a:extLst>
              <a:ext uri="{C183D7F6-B498-43B3-948B-1728B52AA6E4}">
                <adec:decorative xmlns:adec="http://schemas.microsoft.com/office/drawing/2017/decorative" val="1"/>
              </a:ext>
            </a:extLst>
          </p:cNvPr>
          <p:cNvCxnSpPr>
            <a:stCxn id="20" idx="3"/>
            <a:endCxn id="21" idx="1"/>
          </p:cNvCxnSpPr>
          <p:nvPr/>
        </p:nvCxnSpPr>
        <p:spPr>
          <a:xfrm flipV="1">
            <a:off x="1403648" y="2715768"/>
            <a:ext cx="342434" cy="1407"/>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C183D7F6-B498-43B3-948B-1728B52AA6E4}">
                <adec:decorative xmlns:adec="http://schemas.microsoft.com/office/drawing/2017/decorative" val="1"/>
              </a:ext>
            </a:extLst>
          </p:cNvPr>
          <p:cNvCxnSpPr>
            <a:stCxn id="27" idx="1"/>
            <a:endCxn id="20" idx="0"/>
          </p:cNvCxnSpPr>
          <p:nvPr/>
        </p:nvCxnSpPr>
        <p:spPr>
          <a:xfrm rot="10800000" flipV="1">
            <a:off x="810771" y="1713252"/>
            <a:ext cx="1944734" cy="714482"/>
          </a:xfrm>
          <a:prstGeom prst="bentConnector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C183D7F6-B498-43B3-948B-1728B52AA6E4}">
                <adec:decorative xmlns:adec="http://schemas.microsoft.com/office/drawing/2017/decorative" val="1"/>
              </a:ext>
            </a:extLst>
          </p:cNvPr>
          <p:cNvCxnSpPr>
            <a:stCxn id="26" idx="0"/>
            <a:endCxn id="27" idx="2"/>
          </p:cNvCxnSpPr>
          <p:nvPr/>
        </p:nvCxnSpPr>
        <p:spPr>
          <a:xfrm rot="16200000" flipV="1">
            <a:off x="3426229" y="2331542"/>
            <a:ext cx="956596" cy="537260"/>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C183D7F6-B498-43B3-948B-1728B52AA6E4}">
                <adec:decorative xmlns:adec="http://schemas.microsoft.com/office/drawing/2017/decorative" val="1"/>
              </a:ext>
            </a:extLst>
          </p:cNvPr>
          <p:cNvCxnSpPr>
            <a:stCxn id="23" idx="3"/>
            <a:endCxn id="26" idx="1"/>
          </p:cNvCxnSpPr>
          <p:nvPr/>
        </p:nvCxnSpPr>
        <p:spPr>
          <a:xfrm flipV="1">
            <a:off x="3308223" y="3367208"/>
            <a:ext cx="455746" cy="578178"/>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C183D7F6-B498-43B3-948B-1728B52AA6E4}">
                <adec:decorative xmlns:adec="http://schemas.microsoft.com/office/drawing/2017/decorative" val="1"/>
              </a:ext>
            </a:extLst>
          </p:cNvPr>
          <p:cNvCxnSpPr>
            <a:stCxn id="21" idx="3"/>
            <a:endCxn id="26" idx="1"/>
          </p:cNvCxnSpPr>
          <p:nvPr/>
        </p:nvCxnSpPr>
        <p:spPr>
          <a:xfrm>
            <a:off x="3308223" y="2715768"/>
            <a:ext cx="455746" cy="651440"/>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C183D7F6-B498-43B3-948B-1728B52AA6E4}">
                <adec:decorative xmlns:adec="http://schemas.microsoft.com/office/drawing/2017/decorative" val="1"/>
              </a:ext>
            </a:extLst>
          </p:cNvPr>
          <p:cNvCxnSpPr>
            <a:stCxn id="22" idx="3"/>
            <a:endCxn id="23" idx="1"/>
          </p:cNvCxnSpPr>
          <p:nvPr/>
        </p:nvCxnSpPr>
        <p:spPr>
          <a:xfrm flipV="1">
            <a:off x="1403648" y="3945386"/>
            <a:ext cx="321598" cy="1"/>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5212797" y="3078470"/>
            <a:ext cx="1620271" cy="578882"/>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Run “with dams” PFHA</a:t>
            </a:r>
          </a:p>
        </p:txBody>
      </p:sp>
      <p:sp>
        <p:nvSpPr>
          <p:cNvPr id="46" name="Rounded Rectangle 45"/>
          <p:cNvSpPr/>
          <p:nvPr/>
        </p:nvSpPr>
        <p:spPr>
          <a:xfrm>
            <a:off x="7242258" y="3077063"/>
            <a:ext cx="1728192" cy="578882"/>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Create “with dams” PFHA AEP Curve</a:t>
            </a:r>
          </a:p>
        </p:txBody>
      </p:sp>
      <p:cxnSp>
        <p:nvCxnSpPr>
          <p:cNvPr id="47" name="Elbow Connector 46">
            <a:extLst>
              <a:ext uri="{C183D7F6-B498-43B3-948B-1728B52AA6E4}">
                <adec:decorative xmlns:adec="http://schemas.microsoft.com/office/drawing/2017/decorative" val="1"/>
              </a:ext>
            </a:extLst>
          </p:cNvPr>
          <p:cNvCxnSpPr>
            <a:stCxn id="45" idx="3"/>
            <a:endCxn id="46" idx="1"/>
          </p:cNvCxnSpPr>
          <p:nvPr/>
        </p:nvCxnSpPr>
        <p:spPr>
          <a:xfrm flipV="1">
            <a:off x="6833068" y="3366504"/>
            <a:ext cx="409190" cy="1407"/>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C183D7F6-B498-43B3-948B-1728B52AA6E4}">
                <adec:decorative xmlns:adec="http://schemas.microsoft.com/office/drawing/2017/decorative" val="1"/>
              </a:ext>
            </a:extLst>
          </p:cNvPr>
          <p:cNvCxnSpPr>
            <a:stCxn id="27" idx="3"/>
            <a:endCxn id="45" idx="1"/>
          </p:cNvCxnSpPr>
          <p:nvPr/>
        </p:nvCxnSpPr>
        <p:spPr>
          <a:xfrm>
            <a:off x="4516288" y="1713252"/>
            <a:ext cx="696509" cy="1654659"/>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7" name="Content Placeholder 2"/>
          <p:cNvSpPr txBox="1">
            <a:spLocks/>
          </p:cNvSpPr>
          <p:nvPr/>
        </p:nvSpPr>
        <p:spPr>
          <a:xfrm>
            <a:off x="452818" y="4542790"/>
            <a:ext cx="8517632" cy="6827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marL="0" indent="0">
              <a:buNone/>
            </a:pPr>
            <a:r>
              <a:rPr lang="en-US" sz="2000" dirty="0">
                <a:solidFill>
                  <a:srgbClr val="06263F"/>
                </a:solidFill>
                <a:latin typeface="Calibri" panose="020F0502020204030204" pitchFamily="34" charset="0"/>
                <a:ea typeface="+mn-ea"/>
                <a:cs typeface="Arial" panose="020B0604020202020204" pitchFamily="34" charset="0"/>
              </a:rPr>
              <a:t>We hope to have our first results from this method within a year</a:t>
            </a:r>
          </a:p>
          <a:p>
            <a:endParaRPr lang="en-US" sz="2000" dirty="0">
              <a:solidFill>
                <a:srgbClr val="06263F"/>
              </a:solidFill>
              <a:latin typeface="Calibri" panose="020F0502020204030204" pitchFamily="34" charset="0"/>
              <a:ea typeface="+mn-ea"/>
              <a:cs typeface="Arial" panose="020B0604020202020204" pitchFamily="34" charset="0"/>
            </a:endParaRPr>
          </a:p>
        </p:txBody>
      </p:sp>
      <p:grpSp>
        <p:nvGrpSpPr>
          <p:cNvPr id="24" name="Group 23" descr="graph showing utilization of both information streams">
            <a:extLst>
              <a:ext uri="{FF2B5EF4-FFF2-40B4-BE49-F238E27FC236}">
                <a16:creationId xmlns:a16="http://schemas.microsoft.com/office/drawing/2014/main" id="{967F33BC-6336-4AD3-9DE2-3121A16C76EE}"/>
              </a:ext>
            </a:extLst>
          </p:cNvPr>
          <p:cNvGrpSpPr/>
          <p:nvPr/>
        </p:nvGrpSpPr>
        <p:grpSpPr>
          <a:xfrm>
            <a:off x="5212798" y="1171647"/>
            <a:ext cx="2239522" cy="1688135"/>
            <a:chOff x="1924991" y="950539"/>
            <a:chExt cx="2801175" cy="1910054"/>
          </a:xfrm>
        </p:grpSpPr>
        <p:pic>
          <p:nvPicPr>
            <p:cNvPr id="25" name="Picture 24" descr="cave site was Three deposits, All larger than more recent floods, All beyond 5,000 years ago">
              <a:extLst>
                <a:ext uri="{FF2B5EF4-FFF2-40B4-BE49-F238E27FC236}">
                  <a16:creationId xmlns:a16="http://schemas.microsoft.com/office/drawing/2014/main" id="{E509DEC8-4243-46BB-8C36-0EE652632BDB}"/>
                </a:ext>
              </a:extLst>
            </p:cNvPr>
            <p:cNvPicPr>
              <a:picLocks noChangeAspect="1"/>
            </p:cNvPicPr>
            <p:nvPr/>
          </p:nvPicPr>
          <p:blipFill>
            <a:blip r:embed="rId2"/>
            <a:stretch>
              <a:fillRect/>
            </a:stretch>
          </p:blipFill>
          <p:spPr>
            <a:xfrm>
              <a:off x="1924991" y="950539"/>
              <a:ext cx="2801175" cy="1910054"/>
            </a:xfrm>
            <a:prstGeom prst="rect">
              <a:avLst/>
            </a:prstGeom>
          </p:spPr>
        </p:pic>
        <p:sp>
          <p:nvSpPr>
            <p:cNvPr id="28" name="Rectangle 27">
              <a:extLst>
                <a:ext uri="{FF2B5EF4-FFF2-40B4-BE49-F238E27FC236}">
                  <a16:creationId xmlns:a16="http://schemas.microsoft.com/office/drawing/2014/main" id="{289F5217-0F7B-45BD-90E3-972A20B6C7FB}"/>
                </a:ext>
              </a:extLst>
            </p:cNvPr>
            <p:cNvSpPr/>
            <p:nvPr/>
          </p:nvSpPr>
          <p:spPr bwMode="auto">
            <a:xfrm>
              <a:off x="2405062" y="1281113"/>
              <a:ext cx="235012" cy="63969"/>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350">
                <a:latin typeface="Arial" charset="0"/>
                <a:ea typeface="ヒラギノ角ゴ Pro W3" pitchFamily="1" charset="-128"/>
              </a:endParaRPr>
            </a:p>
          </p:txBody>
        </p:sp>
      </p:grpSp>
    </p:spTree>
    <p:extLst>
      <p:ext uri="{BB962C8B-B14F-4D97-AF65-F5344CB8AC3E}">
        <p14:creationId xmlns:p14="http://schemas.microsoft.com/office/powerpoint/2010/main" val="265118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6" grpId="0" animBg="1"/>
      <p:bldP spid="27" grpId="0" animBg="1"/>
      <p:bldP spid="45" grpId="0" animBg="1"/>
      <p:bldP spid="46" grpId="0" animBg="1"/>
      <p:bldP spid="8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627534"/>
            <a:ext cx="5940660" cy="857250"/>
          </a:xfrm>
        </p:spPr>
        <p:txBody>
          <a:bodyPr/>
          <a:lstStyle/>
          <a:p>
            <a:r>
              <a:rPr lang="en-US" dirty="0"/>
              <a:t>Correlation of floods and climate</a:t>
            </a:r>
          </a:p>
        </p:txBody>
      </p:sp>
      <p:pic>
        <p:nvPicPr>
          <p:cNvPr id="5" name="Picture 4" descr="A screenshot of a cell phone&#10;&#10;Description automatically generated">
            <a:extLst>
              <a:ext uri="{FF2B5EF4-FFF2-40B4-BE49-F238E27FC236}">
                <a16:creationId xmlns:a16="http://schemas.microsoft.com/office/drawing/2014/main" id="{B9990916-D9E8-43C2-A725-AA6CF62E3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347614"/>
            <a:ext cx="8452103" cy="2958237"/>
          </a:xfrm>
          <a:prstGeom prst="rect">
            <a:avLst/>
          </a:prstGeom>
        </p:spPr>
      </p:pic>
      <p:sp>
        <p:nvSpPr>
          <p:cNvPr id="6" name="Content Placeholder 2"/>
          <p:cNvSpPr txBox="1">
            <a:spLocks/>
          </p:cNvSpPr>
          <p:nvPr/>
        </p:nvSpPr>
        <p:spPr>
          <a:xfrm>
            <a:off x="611559" y="4305851"/>
            <a:ext cx="8092063" cy="29381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marL="0" indent="0">
              <a:buNone/>
            </a:pPr>
            <a:r>
              <a:rPr lang="en-US" sz="2000" dirty="0">
                <a:solidFill>
                  <a:srgbClr val="06263F"/>
                </a:solidFill>
                <a:latin typeface="Calibri" panose="020F0502020204030204" pitchFamily="34" charset="0"/>
                <a:ea typeface="+mn-ea"/>
                <a:cs typeface="Arial" panose="020B0604020202020204" pitchFamily="34" charset="0"/>
              </a:rPr>
              <a:t>However, the </a:t>
            </a:r>
            <a:r>
              <a:rPr lang="en-US" sz="2000" dirty="0" err="1">
                <a:solidFill>
                  <a:srgbClr val="06263F"/>
                </a:solidFill>
                <a:latin typeface="Calibri" panose="020F0502020204030204" pitchFamily="34" charset="0"/>
                <a:ea typeface="+mn-ea"/>
                <a:cs typeface="Arial" panose="020B0604020202020204" pitchFamily="34" charset="0"/>
              </a:rPr>
              <a:t>paleoflood</a:t>
            </a:r>
            <a:r>
              <a:rPr lang="en-US" sz="2000" dirty="0">
                <a:solidFill>
                  <a:srgbClr val="06263F"/>
                </a:solidFill>
                <a:latin typeface="Calibri" panose="020F0502020204030204" pitchFamily="34" charset="0"/>
                <a:ea typeface="+mn-ea"/>
                <a:cs typeface="Arial" panose="020B0604020202020204" pitchFamily="34" charset="0"/>
              </a:rPr>
              <a:t> results showed a correlation with overall climate trends.  This should be consider as we apply the results.</a:t>
            </a:r>
          </a:p>
        </p:txBody>
      </p:sp>
    </p:spTree>
    <p:extLst>
      <p:ext uri="{BB962C8B-B14F-4D97-AF65-F5344CB8AC3E}">
        <p14:creationId xmlns:p14="http://schemas.microsoft.com/office/powerpoint/2010/main" val="457057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5314785" y="1518405"/>
            <a:ext cx="3649703" cy="27921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If the climate-extreme flood connection proves strong in other studies, then:</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You could deselect floods from cooler periods and select floods from warmer periods to account for the connection in flood frequency studies</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For our site, this has the effect of raising discharge levels for very rare floods</a:t>
            </a:r>
          </a:p>
          <a:p>
            <a:pPr marL="0" indent="0">
              <a:buNone/>
            </a:pPr>
            <a:endParaRPr lang="en-US" sz="2000" dirty="0">
              <a:solidFill>
                <a:srgbClr val="06263F"/>
              </a:solidFill>
              <a:latin typeface="Calibri" panose="020F0502020204030204" pitchFamily="34" charset="0"/>
              <a:ea typeface="+mn-ea"/>
              <a:cs typeface="Arial" panose="020B0604020202020204"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71" y="771550"/>
            <a:ext cx="5307014" cy="4285839"/>
          </a:xfrm>
          <a:prstGeom prst="rect">
            <a:avLst/>
          </a:prstGeom>
        </p:spPr>
      </p:pic>
      <p:sp>
        <p:nvSpPr>
          <p:cNvPr id="2" name="Title 1"/>
          <p:cNvSpPr>
            <a:spLocks noGrp="1"/>
          </p:cNvSpPr>
          <p:nvPr>
            <p:ph type="title"/>
          </p:nvPr>
        </p:nvSpPr>
        <p:spPr>
          <a:xfrm>
            <a:off x="5148064" y="483518"/>
            <a:ext cx="3549080" cy="857250"/>
          </a:xfrm>
        </p:spPr>
        <p:txBody>
          <a:bodyPr/>
          <a:lstStyle/>
          <a:p>
            <a:r>
              <a:rPr lang="en-US" dirty="0"/>
              <a:t>Correlation of Floods and Overall Climate</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91680" y="2715766"/>
            <a:ext cx="848680" cy="848680"/>
          </a:xfrm>
          <a:prstGeom prst="rect">
            <a:avLst/>
          </a:prstGeom>
        </p:spPr>
      </p:pic>
      <p:sp>
        <p:nvSpPr>
          <p:cNvPr id="4" name="Oval 3">
            <a:extLst>
              <a:ext uri="{C183D7F6-B498-43B3-948B-1728B52AA6E4}">
                <adec:decorative xmlns:adec="http://schemas.microsoft.com/office/drawing/2017/decorative" val="1"/>
              </a:ext>
            </a:extLst>
          </p:cNvPr>
          <p:cNvSpPr/>
          <p:nvPr/>
        </p:nvSpPr>
        <p:spPr>
          <a:xfrm>
            <a:off x="2529869" y="2407287"/>
            <a:ext cx="720080" cy="77667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20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rain with three 100 hundred dollar bills sticking out of 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363" y="940991"/>
            <a:ext cx="3047029" cy="2027764"/>
          </a:xfrm>
          <a:prstGeom prst="rect">
            <a:avLst/>
          </a:prstGeom>
        </p:spPr>
      </p:pic>
      <p:sp>
        <p:nvSpPr>
          <p:cNvPr id="7" name="Rectangle 6">
            <a:extLst>
              <a:ext uri="{FF2B5EF4-FFF2-40B4-BE49-F238E27FC236}">
                <a16:creationId xmlns:a16="http://schemas.microsoft.com/office/drawing/2014/main" id="{2E78965C-4A89-43C6-99EF-7A748FBF5E33}"/>
              </a:ext>
            </a:extLst>
          </p:cNvPr>
          <p:cNvSpPr/>
          <p:nvPr/>
        </p:nvSpPr>
        <p:spPr>
          <a:xfrm>
            <a:off x="222088" y="1254421"/>
            <a:ext cx="7416800" cy="1323439"/>
          </a:xfrm>
          <a:prstGeom prst="rect">
            <a:avLst/>
          </a:prstGeom>
        </p:spPr>
        <p:txBody>
          <a:bodyPr>
            <a:spAutoFit/>
          </a:bodyPr>
          <a:lstStyle/>
          <a:p>
            <a:pPr eaLnBrk="1" hangingPunct="1">
              <a:defRPr/>
            </a:pPr>
            <a:r>
              <a:rPr lang="en-CA" sz="2000" b="1" dirty="0">
                <a:solidFill>
                  <a:srgbClr val="06263F"/>
                </a:solidFill>
                <a:latin typeface="+mj-lt"/>
              </a:rPr>
              <a:t>What are the main extremes for us?</a:t>
            </a:r>
          </a:p>
          <a:p>
            <a:pPr marL="285750" indent="-285750" eaLnBrk="1" hangingPunct="1">
              <a:buFont typeface="Arial" panose="020B0604020202020204" pitchFamily="34" charset="0"/>
              <a:buChar char="•"/>
              <a:defRPr/>
            </a:pPr>
            <a:r>
              <a:rPr lang="en-CA" sz="2000" dirty="0">
                <a:solidFill>
                  <a:srgbClr val="06263F"/>
                </a:solidFill>
                <a:latin typeface="+mj-lt"/>
              </a:rPr>
              <a:t>Too much water</a:t>
            </a:r>
          </a:p>
          <a:p>
            <a:pPr marL="285750" indent="-285750" eaLnBrk="1" hangingPunct="1">
              <a:buFont typeface="Arial" panose="020B0604020202020204" pitchFamily="34" charset="0"/>
              <a:buChar char="•"/>
              <a:defRPr/>
            </a:pPr>
            <a:r>
              <a:rPr lang="en-CA" sz="2000" dirty="0">
                <a:solidFill>
                  <a:srgbClr val="06263F"/>
                </a:solidFill>
                <a:latin typeface="+mj-lt"/>
              </a:rPr>
              <a:t>Not enough water</a:t>
            </a:r>
          </a:p>
          <a:p>
            <a:pPr marL="285750" indent="-285750" eaLnBrk="1" hangingPunct="1">
              <a:buFont typeface="Arial" panose="020B0604020202020204" pitchFamily="34" charset="0"/>
              <a:buChar char="•"/>
              <a:defRPr/>
            </a:pPr>
            <a:r>
              <a:rPr lang="en-CA" sz="2000" dirty="0">
                <a:solidFill>
                  <a:srgbClr val="06263F"/>
                </a:solidFill>
                <a:latin typeface="+mj-lt"/>
              </a:rPr>
              <a:t>Hot water</a:t>
            </a:r>
          </a:p>
        </p:txBody>
      </p:sp>
      <p:sp>
        <p:nvSpPr>
          <p:cNvPr id="8" name="Rectangle 4">
            <a:extLst>
              <a:ext uri="{FF2B5EF4-FFF2-40B4-BE49-F238E27FC236}">
                <a16:creationId xmlns:a16="http://schemas.microsoft.com/office/drawing/2014/main" id="{5D611330-AD33-4F64-A8C5-826FC070147E}"/>
              </a:ext>
            </a:extLst>
          </p:cNvPr>
          <p:cNvSpPr>
            <a:spLocks noChangeArrowheads="1"/>
          </p:cNvSpPr>
          <p:nvPr/>
        </p:nvSpPr>
        <p:spPr bwMode="auto">
          <a:xfrm>
            <a:off x="216785" y="2728863"/>
            <a:ext cx="7416800" cy="707886"/>
          </a:xfrm>
          <a:prstGeom prst="rect">
            <a:avLst/>
          </a:prstGeom>
          <a:noFill/>
          <a:ln>
            <a:noFill/>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CA" altLang="en-US" sz="2000" b="1" dirty="0">
                <a:solidFill>
                  <a:srgbClr val="06263F"/>
                </a:solidFill>
                <a:latin typeface="+mj-lt"/>
                <a:cs typeface="Arial" charset="0"/>
              </a:rPr>
              <a:t>Change in strategy</a:t>
            </a:r>
          </a:p>
          <a:p>
            <a:pPr marL="342900" indent="-342900" eaLnBrk="1" hangingPunct="1">
              <a:spcBef>
                <a:spcPct val="0"/>
              </a:spcBef>
              <a:defRPr/>
            </a:pPr>
            <a:r>
              <a:rPr lang="en-CA" altLang="en-US" sz="2000" dirty="0">
                <a:solidFill>
                  <a:srgbClr val="06263F"/>
                </a:solidFill>
                <a:latin typeface="+mj-lt"/>
              </a:rPr>
              <a:t>Moving from design-basis approaches to risk-informed approaches</a:t>
            </a:r>
          </a:p>
        </p:txBody>
      </p:sp>
      <p:sp>
        <p:nvSpPr>
          <p:cNvPr id="6" name="Cloud Callout 3">
            <a:extLst>
              <a:ext uri="{FF2B5EF4-FFF2-40B4-BE49-F238E27FC236}">
                <a16:creationId xmlns:a16="http://schemas.microsoft.com/office/drawing/2014/main" id="{3ABD7F6C-CD13-4327-89B7-84795635A8C8}"/>
              </a:ext>
            </a:extLst>
          </p:cNvPr>
          <p:cNvSpPr/>
          <p:nvPr/>
        </p:nvSpPr>
        <p:spPr>
          <a:xfrm>
            <a:off x="775341" y="3559580"/>
            <a:ext cx="2434124" cy="1125381"/>
          </a:xfrm>
          <a:prstGeom prst="cloudCallout">
            <a:avLst/>
          </a:prstGeom>
          <a:solidFill>
            <a:srgbClr val="0052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chemeClr val="bg1"/>
                </a:solidFill>
                <a:latin typeface="Tahoma"/>
              </a:rPr>
              <a:t>How HIGH does the water get?</a:t>
            </a:r>
          </a:p>
        </p:txBody>
      </p:sp>
      <p:sp>
        <p:nvSpPr>
          <p:cNvPr id="9" name="Trapezoid 8">
            <a:extLst>
              <a:ext uri="{FF2B5EF4-FFF2-40B4-BE49-F238E27FC236}">
                <a16:creationId xmlns:a16="http://schemas.microsoft.com/office/drawing/2014/main" id="{D0B58E68-7909-41C7-93A3-F23F82F273D0}"/>
              </a:ext>
            </a:extLst>
          </p:cNvPr>
          <p:cNvSpPr/>
          <p:nvPr/>
        </p:nvSpPr>
        <p:spPr>
          <a:xfrm>
            <a:off x="3660775" y="3682116"/>
            <a:ext cx="1963564" cy="880307"/>
          </a:xfrm>
          <a:prstGeom prst="trapezoid">
            <a:avLst/>
          </a:prstGeom>
          <a:solidFill>
            <a:srgbClr val="C2850A"/>
          </a:solidFill>
          <a:ln>
            <a:solidFill>
              <a:srgbClr val="6E4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rgbClr val="FFFFFF"/>
                </a:solidFill>
                <a:latin typeface="Tahoma"/>
              </a:rPr>
              <a:t>Does the </a:t>
            </a:r>
          </a:p>
          <a:p>
            <a:pPr algn="ctr" fontAlgn="base">
              <a:spcBef>
                <a:spcPct val="0"/>
              </a:spcBef>
              <a:spcAft>
                <a:spcPct val="0"/>
              </a:spcAft>
            </a:pPr>
            <a:r>
              <a:rPr lang="en-US" sz="1400" dirty="0">
                <a:solidFill>
                  <a:srgbClr val="FFFFFF"/>
                </a:solidFill>
                <a:latin typeface="Tahoma"/>
              </a:rPr>
              <a:t>dam fail?  </a:t>
            </a:r>
          </a:p>
          <a:p>
            <a:pPr algn="ctr" fontAlgn="base">
              <a:spcBef>
                <a:spcPct val="0"/>
              </a:spcBef>
              <a:spcAft>
                <a:spcPct val="0"/>
              </a:spcAft>
            </a:pPr>
            <a:r>
              <a:rPr lang="en-US" sz="1400" dirty="0">
                <a:solidFill>
                  <a:srgbClr val="FFFFFF"/>
                </a:solidFill>
                <a:latin typeface="Tahoma"/>
              </a:rPr>
              <a:t>How does it fail?</a:t>
            </a:r>
          </a:p>
        </p:txBody>
      </p:sp>
      <p:sp>
        <p:nvSpPr>
          <p:cNvPr id="10" name="Notched Right Arrow 5">
            <a:extLst>
              <a:ext uri="{FF2B5EF4-FFF2-40B4-BE49-F238E27FC236}">
                <a16:creationId xmlns:a16="http://schemas.microsoft.com/office/drawing/2014/main" id="{A6A62144-B27D-4517-BA4F-35DEC3EDECEC}"/>
              </a:ext>
            </a:extLst>
          </p:cNvPr>
          <p:cNvSpPr/>
          <p:nvPr/>
        </p:nvSpPr>
        <p:spPr>
          <a:xfrm>
            <a:off x="6202144" y="3373555"/>
            <a:ext cx="2078256" cy="1567941"/>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chemeClr val="bg1"/>
                </a:solidFill>
                <a:latin typeface="Tahoma"/>
              </a:rPr>
              <a:t>What harm would a failure cause?</a:t>
            </a:r>
          </a:p>
        </p:txBody>
      </p:sp>
      <p:sp>
        <p:nvSpPr>
          <p:cNvPr id="3" name="Title 2">
            <a:extLst>
              <a:ext uri="{FF2B5EF4-FFF2-40B4-BE49-F238E27FC236}">
                <a16:creationId xmlns:a16="http://schemas.microsoft.com/office/drawing/2014/main" id="{01672470-899B-4A73-A8F2-7F7D87E359D9}"/>
              </a:ext>
            </a:extLst>
          </p:cNvPr>
          <p:cNvSpPr>
            <a:spLocks noGrp="1"/>
          </p:cNvSpPr>
          <p:nvPr>
            <p:ph type="ctrTitle"/>
          </p:nvPr>
        </p:nvSpPr>
        <p:spPr>
          <a:xfrm>
            <a:off x="775341" y="641746"/>
            <a:ext cx="7772400" cy="1102519"/>
          </a:xfrm>
        </p:spPr>
        <p:txBody>
          <a:bodyPr/>
          <a:lstStyle/>
          <a:p>
            <a:r>
              <a:rPr lang="en-US" dirty="0"/>
              <a:t>Smart Capital Allocation to Manage Extremes</a:t>
            </a:r>
            <a:br>
              <a:rPr lang="en-CA" dirty="0"/>
            </a:br>
            <a:endParaRPr lang="en-US" dirty="0"/>
          </a:p>
        </p:txBody>
      </p:sp>
    </p:spTree>
    <p:extLst>
      <p:ext uri="{BB962C8B-B14F-4D97-AF65-F5344CB8AC3E}">
        <p14:creationId xmlns:p14="http://schemas.microsoft.com/office/powerpoint/2010/main" val="2646206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suranc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483768" y="1155217"/>
            <a:ext cx="3851575" cy="211836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B075923-24FC-4731-9852-6273C6494153}"/>
              </a:ext>
            </a:extLst>
          </p:cNvPr>
          <p:cNvSpPr/>
          <p:nvPr/>
        </p:nvSpPr>
        <p:spPr>
          <a:xfrm>
            <a:off x="1115616" y="3579862"/>
            <a:ext cx="7200800" cy="1015663"/>
          </a:xfrm>
          <a:prstGeom prst="rect">
            <a:avLst/>
          </a:prstGeom>
        </p:spPr>
        <p:txBody>
          <a:bodyPr wrap="square">
            <a:spAutoFit/>
          </a:bodyPr>
          <a:lstStyle/>
          <a:p>
            <a:pPr algn="ctr" eaLnBrk="1" hangingPunct="1">
              <a:defRPr/>
            </a:pPr>
            <a:r>
              <a:rPr lang="en-CA" sz="2000" b="1" dirty="0">
                <a:solidFill>
                  <a:srgbClr val="06263F"/>
                </a:solidFill>
                <a:latin typeface="+mj-lt"/>
              </a:rPr>
              <a:t>The best insurance policy for climate change water risk is…</a:t>
            </a:r>
          </a:p>
          <a:p>
            <a:pPr algn="ctr" eaLnBrk="1" hangingPunct="1">
              <a:defRPr/>
            </a:pPr>
            <a:endParaRPr lang="en-CA" sz="2000" b="1" dirty="0">
              <a:solidFill>
                <a:srgbClr val="06263F"/>
              </a:solidFill>
              <a:latin typeface="+mj-lt"/>
            </a:endParaRPr>
          </a:p>
          <a:p>
            <a:pPr algn="ctr" eaLnBrk="1" hangingPunct="1">
              <a:defRPr/>
            </a:pPr>
            <a:r>
              <a:rPr lang="en-CA" sz="2000" b="1" dirty="0">
                <a:solidFill>
                  <a:srgbClr val="06263F"/>
                </a:solidFill>
                <a:latin typeface="+mj-lt"/>
              </a:rPr>
              <a:t>a dam</a:t>
            </a:r>
            <a:endParaRPr lang="en-CA" sz="2000" dirty="0">
              <a:solidFill>
                <a:srgbClr val="06263F"/>
              </a:solidFill>
              <a:latin typeface="+mj-lt"/>
            </a:endParaRPr>
          </a:p>
        </p:txBody>
      </p:sp>
      <p:sp>
        <p:nvSpPr>
          <p:cNvPr id="2" name="Title 1">
            <a:extLst>
              <a:ext uri="{FF2B5EF4-FFF2-40B4-BE49-F238E27FC236}">
                <a16:creationId xmlns:a16="http://schemas.microsoft.com/office/drawing/2014/main" id="{83957702-2B4E-4B5E-98EF-8D1F51539E0B}"/>
              </a:ext>
            </a:extLst>
          </p:cNvPr>
          <p:cNvSpPr>
            <a:spLocks noGrp="1"/>
          </p:cNvSpPr>
          <p:nvPr>
            <p:ph type="ctrTitle"/>
          </p:nvPr>
        </p:nvSpPr>
        <p:spPr>
          <a:xfrm>
            <a:off x="523355" y="603957"/>
            <a:ext cx="7772400" cy="1102519"/>
          </a:xfrm>
        </p:spPr>
        <p:txBody>
          <a:bodyPr/>
          <a:lstStyle/>
          <a:p>
            <a:r>
              <a:rPr lang="en-US" dirty="0"/>
              <a:t>And remember…</a:t>
            </a:r>
            <a:br>
              <a:rPr lang="en-CA" dirty="0"/>
            </a:br>
            <a:endParaRPr lang="en-US" dirty="0"/>
          </a:p>
        </p:txBody>
      </p:sp>
    </p:spTree>
    <p:extLst>
      <p:ext uri="{BB962C8B-B14F-4D97-AF65-F5344CB8AC3E}">
        <p14:creationId xmlns:p14="http://schemas.microsoft.com/office/powerpoint/2010/main" val="209889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Thank You!&#10;Mel Schaefer – MGS Consulting&#10;Shaun Carney, Jonny McIntosh – RTI&#10;Ed Roush – Infisys&#10;Tess Harden – USGS&#10;Dr. Lisa Davis, Rachel Lombardi – U. Alabama&#10;Miles Yaw - TVA&#10;">
            <a:extLst>
              <a:ext uri="{FF2B5EF4-FFF2-40B4-BE49-F238E27FC236}">
                <a16:creationId xmlns:a16="http://schemas.microsoft.com/office/drawing/2014/main" id="{55E7CA54-ACBD-4046-9DBE-52893869E75B}"/>
              </a:ext>
            </a:extLst>
          </p:cNvPr>
          <p:cNvSpPr/>
          <p:nvPr/>
        </p:nvSpPr>
        <p:spPr>
          <a:xfrm>
            <a:off x="386638" y="699542"/>
            <a:ext cx="4830342" cy="3649436"/>
          </a:xfrm>
          <a:prstGeom prst="rect">
            <a:avLst/>
          </a:prstGeom>
          <a:solidFill>
            <a:srgbClr val="002E5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1" name="Content Placeholder 9" descr="Thank You!&#10;Mel Schaefer – MGS Consulting&#10;Shaun Carney, Jonny McIntosh – RTI&#10;Ed Roush – Infisys&#10;Tess Harden – USGS&#10;Dr. Lisa Davis, Rachel Lombardi – U. Alabama&#10;Miles Yaw - TVA&#10;">
            <a:extLst>
              <a:ext uri="{FF2B5EF4-FFF2-40B4-BE49-F238E27FC236}">
                <a16:creationId xmlns:a16="http://schemas.microsoft.com/office/drawing/2014/main" id="{8AAEB0CB-9029-4011-A3C3-79A1FF2E87F9}"/>
              </a:ext>
            </a:extLst>
          </p:cNvPr>
          <p:cNvSpPr txBox="1">
            <a:spLocks/>
          </p:cNvSpPr>
          <p:nvPr/>
        </p:nvSpPr>
        <p:spPr>
          <a:xfrm>
            <a:off x="386638" y="1208548"/>
            <a:ext cx="4824536" cy="2631423"/>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750"/>
              </a:spcBef>
              <a:spcAft>
                <a:spcPts val="0"/>
              </a:spcAft>
              <a:buNone/>
              <a:defRPr/>
            </a:pPr>
            <a:r>
              <a:rPr lang="en-US" sz="3600" b="0" dirty="0">
                <a:solidFill>
                  <a:prstClr val="white">
                    <a:lumMod val="95000"/>
                  </a:prstClr>
                </a:solidFill>
                <a:latin typeface="Calibri" panose="020F0502020204030204"/>
                <a:cs typeface="Calibri"/>
              </a:rPr>
              <a:t>Thank You!</a:t>
            </a: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Mel Schaefer – MGS Consulting</a:t>
            </a: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Shaun Carney, Jonny McIntosh – RTI</a:t>
            </a: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Ed Roush – </a:t>
            </a:r>
            <a:r>
              <a:rPr lang="en-US" sz="2000" b="0" dirty="0" err="1">
                <a:solidFill>
                  <a:prstClr val="white">
                    <a:lumMod val="95000"/>
                  </a:prstClr>
                </a:solidFill>
                <a:latin typeface="Calibri" panose="020F0502020204030204"/>
                <a:cs typeface="Calibri"/>
              </a:rPr>
              <a:t>Infisys</a:t>
            </a:r>
            <a:endParaRPr lang="en-US" sz="2000" b="0" dirty="0">
              <a:solidFill>
                <a:prstClr val="white">
                  <a:lumMod val="95000"/>
                </a:prstClr>
              </a:solidFill>
              <a:latin typeface="Calibri" panose="020F0502020204030204"/>
              <a:cs typeface="Calibri"/>
            </a:endParaRP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Tess Harden – USGS</a:t>
            </a: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Dr. Lisa Davis, Rachel Lombardi – U. Alabama</a:t>
            </a: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Miles Yaw - TVA</a:t>
            </a:r>
          </a:p>
        </p:txBody>
      </p:sp>
      <p:pic>
        <p:nvPicPr>
          <p:cNvPr id="1026" name="Picture 2" descr="25ad2c69-fe54-4a52-8b63-5151aee855ab@ua-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3237062"/>
            <a:ext cx="1342309" cy="120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USG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515" y="2642679"/>
            <a:ext cx="1800200" cy="1800200"/>
          </a:xfrm>
          <a:prstGeom prst="rect">
            <a:avLst/>
          </a:prstGeom>
        </p:spPr>
      </p:pic>
      <p:pic>
        <p:nvPicPr>
          <p:cNvPr id="4" name="Picture 3" descr="INFISY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365" y="2474767"/>
            <a:ext cx="2520280" cy="473683"/>
          </a:xfrm>
          <a:prstGeom prst="rect">
            <a:avLst/>
          </a:prstGeom>
        </p:spPr>
      </p:pic>
      <p:pic>
        <p:nvPicPr>
          <p:cNvPr id="6" name="Picture 5" descr="RTI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6390" y="1588882"/>
            <a:ext cx="1774594" cy="935377"/>
          </a:xfrm>
          <a:prstGeom prst="rect">
            <a:avLst/>
          </a:prstGeom>
        </p:spPr>
      </p:pic>
      <p:pic>
        <p:nvPicPr>
          <p:cNvPr id="7" name="Picture 6" descr="MGS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1026113"/>
            <a:ext cx="3305175" cy="647700"/>
          </a:xfrm>
          <a:prstGeom prst="rect">
            <a:avLst/>
          </a:prstGeom>
        </p:spPr>
      </p:pic>
      <p:sp>
        <p:nvSpPr>
          <p:cNvPr id="2" name="Title 1">
            <a:extLst>
              <a:ext uri="{FF2B5EF4-FFF2-40B4-BE49-F238E27FC236}">
                <a16:creationId xmlns:a16="http://schemas.microsoft.com/office/drawing/2014/main" id="{2FB23B53-15E2-45B3-9DF5-C36904F17B52}"/>
              </a:ext>
            </a:extLst>
          </p:cNvPr>
          <p:cNvSpPr>
            <a:spLocks noGrp="1"/>
          </p:cNvSpPr>
          <p:nvPr>
            <p:ph type="ctrTitle"/>
          </p:nvPr>
        </p:nvSpPr>
        <p:spPr>
          <a:xfrm>
            <a:off x="685800" y="6460182"/>
            <a:ext cx="7772400" cy="1102519"/>
          </a:xfrm>
        </p:spPr>
        <p:txBody>
          <a:bodyPr/>
          <a:lstStyle/>
          <a:p>
            <a:r>
              <a:rPr lang="en-US" dirty="0"/>
              <a:t>Thank You!</a:t>
            </a:r>
          </a:p>
        </p:txBody>
      </p:sp>
    </p:spTree>
    <p:extLst>
      <p:ext uri="{BB962C8B-B14F-4D97-AF65-F5344CB8AC3E}">
        <p14:creationId xmlns:p14="http://schemas.microsoft.com/office/powerpoint/2010/main" val="115745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78965C-4A89-43C6-99EF-7A748FBF5E33}"/>
              </a:ext>
            </a:extLst>
          </p:cNvPr>
          <p:cNvSpPr/>
          <p:nvPr/>
        </p:nvSpPr>
        <p:spPr>
          <a:xfrm>
            <a:off x="3203848" y="1275606"/>
            <a:ext cx="5616624" cy="3456690"/>
          </a:xfrm>
          <a:prstGeom prst="rect">
            <a:avLst/>
          </a:prstGeom>
        </p:spPr>
        <p:txBody>
          <a:bodyPr wrap="square">
            <a:spAutoFit/>
          </a:bodyPr>
          <a:lstStyle/>
          <a:p>
            <a:pPr eaLnBrk="1" hangingPunct="1">
              <a:defRPr/>
            </a:pPr>
            <a:r>
              <a:rPr lang="en-CA" sz="2000" b="1" dirty="0">
                <a:solidFill>
                  <a:srgbClr val="06263F"/>
                </a:solidFill>
                <a:latin typeface="+mj-lt"/>
              </a:rPr>
              <a:t>RIDM requires a change in mentality</a:t>
            </a:r>
          </a:p>
          <a:p>
            <a:pPr marL="285750" indent="-285750" eaLnBrk="1" hangingPunct="1">
              <a:buFont typeface="Arial" panose="020B0604020202020204" pitchFamily="34" charset="0"/>
              <a:buChar char="•"/>
              <a:defRPr/>
            </a:pPr>
            <a:r>
              <a:rPr lang="en-CA" sz="2000" dirty="0">
                <a:solidFill>
                  <a:srgbClr val="06263F"/>
                </a:solidFill>
                <a:latin typeface="+mj-lt"/>
              </a:rPr>
              <a:t>Probabilities drive the decision-making</a:t>
            </a:r>
          </a:p>
          <a:p>
            <a:pPr marL="285750" indent="-285750" eaLnBrk="1" hangingPunct="1">
              <a:buFont typeface="Arial" panose="020B0604020202020204" pitchFamily="34" charset="0"/>
              <a:buChar char="•"/>
              <a:defRPr/>
            </a:pPr>
            <a:r>
              <a:rPr lang="en-CA" sz="2000" dirty="0">
                <a:solidFill>
                  <a:srgbClr val="06263F"/>
                </a:solidFill>
                <a:latin typeface="+mj-lt"/>
              </a:rPr>
              <a:t>You might need to quantify a 1:1,000,000 risk with 100 years of data</a:t>
            </a:r>
          </a:p>
          <a:p>
            <a:pPr marL="285750" indent="-285750" eaLnBrk="1" hangingPunct="1">
              <a:buFont typeface="Arial" panose="020B0604020202020204" pitchFamily="34" charset="0"/>
              <a:buChar char="•"/>
              <a:defRPr/>
            </a:pPr>
            <a:r>
              <a:rPr lang="en-CA" sz="2000" dirty="0">
                <a:solidFill>
                  <a:srgbClr val="06263F"/>
                </a:solidFill>
                <a:latin typeface="+mj-lt"/>
              </a:rPr>
              <a:t>For our deeply integrated system, you must understand the time and space pattern of rainfall events</a:t>
            </a:r>
          </a:p>
          <a:p>
            <a:pPr marL="285750" indent="-285750" eaLnBrk="1" hangingPunct="1">
              <a:buFont typeface="Arial" panose="020B0604020202020204" pitchFamily="34" charset="0"/>
              <a:buChar char="•"/>
              <a:defRPr/>
            </a:pPr>
            <a:r>
              <a:rPr lang="en-CA" sz="2000" dirty="0">
                <a:solidFill>
                  <a:srgbClr val="06263F"/>
                </a:solidFill>
                <a:latin typeface="+mj-lt"/>
              </a:rPr>
              <a:t>You must very clearly tie your analyses to decisions and communicate well</a:t>
            </a:r>
          </a:p>
          <a:p>
            <a:pPr marL="285750" indent="-285750" eaLnBrk="1" hangingPunct="1">
              <a:buFont typeface="Arial" panose="020B0604020202020204" pitchFamily="34" charset="0"/>
              <a:buChar char="•"/>
              <a:defRPr/>
            </a:pPr>
            <a:endParaRPr lang="en-CA" sz="2000" dirty="0">
              <a:solidFill>
                <a:srgbClr val="06263F"/>
              </a:solidFill>
              <a:latin typeface="+mj-lt"/>
            </a:endParaRPr>
          </a:p>
          <a:p>
            <a:pPr marL="285750" indent="-285750" eaLnBrk="1" hangingPunct="1">
              <a:buFont typeface="Arial" panose="020B0604020202020204" pitchFamily="34" charset="0"/>
              <a:buChar char="•"/>
              <a:defRPr/>
            </a:pPr>
            <a:endParaRPr lang="en-CA" sz="2000" dirty="0">
              <a:solidFill>
                <a:srgbClr val="06263F"/>
              </a:solidFill>
              <a:latin typeface="+mj-lt"/>
            </a:endParaRPr>
          </a:p>
        </p:txBody>
      </p:sp>
      <p:pic>
        <p:nvPicPr>
          <p:cNvPr id="1026" name="Picture 2" descr="Image result for change of 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9622"/>
            <a:ext cx="2809488" cy="19394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31DD34-2CA7-4A5A-9AF2-D32D8EDB2574}"/>
              </a:ext>
            </a:extLst>
          </p:cNvPr>
          <p:cNvSpPr>
            <a:spLocks noGrp="1"/>
          </p:cNvSpPr>
          <p:nvPr>
            <p:ph type="ctrTitle"/>
          </p:nvPr>
        </p:nvSpPr>
        <p:spPr>
          <a:xfrm>
            <a:off x="827584" y="724346"/>
            <a:ext cx="7772400" cy="1102519"/>
          </a:xfrm>
        </p:spPr>
        <p:txBody>
          <a:bodyPr/>
          <a:lstStyle/>
          <a:p>
            <a:r>
              <a:rPr lang="en-US" dirty="0"/>
              <a:t>Risk-Informing Decisions</a:t>
            </a:r>
            <a:br>
              <a:rPr lang="en-CA" dirty="0"/>
            </a:br>
            <a:endParaRPr lang="en-US" dirty="0"/>
          </a:p>
        </p:txBody>
      </p:sp>
    </p:spTree>
    <p:extLst>
      <p:ext uri="{BB962C8B-B14F-4D97-AF65-F5344CB8AC3E}">
        <p14:creationId xmlns:p14="http://schemas.microsoft.com/office/powerpoint/2010/main" val="422198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9513" y="1059582"/>
            <a:ext cx="3369164" cy="356418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1800" dirty="0">
                <a:solidFill>
                  <a:srgbClr val="06263F"/>
                </a:solidFill>
                <a:latin typeface="+mj-lt"/>
                <a:ea typeface="+mn-ea"/>
                <a:cs typeface="Arial" panose="020B0604020202020204" pitchFamily="34" charset="0"/>
              </a:rPr>
              <a:t>PMF overtops dam by 8’</a:t>
            </a:r>
          </a:p>
          <a:p>
            <a:pPr>
              <a:buFont typeface="Arial" panose="020B0604020202020204" pitchFamily="34" charset="0"/>
              <a:buChar char="•"/>
            </a:pPr>
            <a:r>
              <a:rPr lang="en-US" sz="1800" dirty="0">
                <a:solidFill>
                  <a:srgbClr val="06263F"/>
                </a:solidFill>
                <a:latin typeface="+mj-lt"/>
                <a:ea typeface="+mn-ea"/>
                <a:cs typeface="Arial" panose="020B0604020202020204" pitchFamily="34" charset="0"/>
              </a:rPr>
              <a:t>However, morning glory has never even been used</a:t>
            </a:r>
          </a:p>
          <a:p>
            <a:pPr>
              <a:buFont typeface="Arial" panose="020B0604020202020204" pitchFamily="34" charset="0"/>
              <a:buChar char="•"/>
            </a:pPr>
            <a:r>
              <a:rPr lang="en-US" sz="1800" dirty="0">
                <a:solidFill>
                  <a:srgbClr val="06263F"/>
                </a:solidFill>
                <a:latin typeface="+mj-lt"/>
                <a:ea typeface="+mn-ea"/>
                <a:cs typeface="Arial" panose="020B0604020202020204" pitchFamily="34" charset="0"/>
              </a:rPr>
              <a:t>What decisions would a 1:1,000-yr overtopping trigger?</a:t>
            </a:r>
          </a:p>
          <a:p>
            <a:pPr>
              <a:buFont typeface="Arial" panose="020B0604020202020204" pitchFamily="34" charset="0"/>
              <a:buChar char="•"/>
            </a:pPr>
            <a:r>
              <a:rPr lang="en-US" sz="1800" dirty="0">
                <a:solidFill>
                  <a:srgbClr val="06263F"/>
                </a:solidFill>
                <a:latin typeface="+mj-lt"/>
                <a:ea typeface="+mn-ea"/>
                <a:cs typeface="Arial" panose="020B0604020202020204" pitchFamily="34" charset="0"/>
              </a:rPr>
              <a:t>What decisions would a 1:1,000,000,000-yr overtopping trigger?</a:t>
            </a:r>
          </a:p>
          <a:p>
            <a:pPr>
              <a:buFont typeface="Arial" panose="020B0604020202020204" pitchFamily="34" charset="0"/>
              <a:buChar char="•"/>
            </a:pPr>
            <a:endParaRPr lang="en-US" sz="1800" dirty="0">
              <a:solidFill>
                <a:srgbClr val="06263F"/>
              </a:solidFill>
              <a:latin typeface="+mj-lt"/>
              <a:ea typeface="+mn-ea"/>
              <a:cs typeface="Arial" panose="020B0604020202020204" pitchFamily="34" charset="0"/>
            </a:endParaRPr>
          </a:p>
          <a:p>
            <a:pPr>
              <a:buFont typeface="Arial" panose="020B0604020202020204" pitchFamily="34" charset="0"/>
              <a:buChar char="•"/>
            </a:pPr>
            <a:r>
              <a:rPr lang="en-US" sz="1800" dirty="0">
                <a:solidFill>
                  <a:srgbClr val="06263F"/>
                </a:solidFill>
                <a:latin typeface="+mj-lt"/>
                <a:ea typeface="+mn-ea"/>
                <a:cs typeface="Arial" panose="020B0604020202020204" pitchFamily="34" charset="0"/>
              </a:rPr>
              <a:t>We want to understand loadings at </a:t>
            </a:r>
            <a:r>
              <a:rPr lang="en-US" sz="1800" b="1" dirty="0">
                <a:solidFill>
                  <a:srgbClr val="06263F"/>
                </a:solidFill>
                <a:latin typeface="+mj-lt"/>
                <a:ea typeface="+mn-ea"/>
                <a:cs typeface="Arial" panose="020B0604020202020204" pitchFamily="34" charset="0"/>
              </a:rPr>
              <a:t>extreme levels</a:t>
            </a:r>
          </a:p>
        </p:txBody>
      </p:sp>
      <p:graphicFrame>
        <p:nvGraphicFramePr>
          <p:cNvPr id="6" name="Chart 5" descr="Example application: Watauga Headwater AEP">
            <a:extLst>
              <a:ext uri="{FF2B5EF4-FFF2-40B4-BE49-F238E27FC236}">
                <a16:creationId xmlns:a16="http://schemas.microsoft.com/office/drawing/2014/main" id="{18AB4869-03C2-493A-BEEE-3F49000EAF6A}"/>
              </a:ext>
            </a:extLst>
          </p:cNvPr>
          <p:cNvGraphicFramePr/>
          <p:nvPr>
            <p:extLst>
              <p:ext uri="{D42A27DB-BD31-4B8C-83A1-F6EECF244321}">
                <p14:modId xmlns:p14="http://schemas.microsoft.com/office/powerpoint/2010/main" val="3007510850"/>
              </p:ext>
            </p:extLst>
          </p:nvPr>
        </p:nvGraphicFramePr>
        <p:xfrm>
          <a:off x="3714750" y="1059582"/>
          <a:ext cx="5314950" cy="390358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422911" y="1574598"/>
            <a:ext cx="3378994" cy="1850231"/>
          </a:xfrm>
          <a:prstGeom prst="rect">
            <a:avLst/>
          </a:prstGeom>
          <a:solidFill>
            <a:srgbClr val="FFFF00"/>
          </a:solidFill>
          <a:ln w="6350" cap="flat">
            <a:solidFill>
              <a:schemeClr val="tx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algn="ctr" defTabSz="685800" latinLnBrk="1" hangingPunct="0"/>
            <a:r>
              <a:rPr lang="en-US" sz="10350" b="1" dirty="0">
                <a:solidFill>
                  <a:srgbClr val="000000"/>
                </a:solidFill>
                <a:latin typeface="Calibri"/>
                <a:ea typeface="Calibri"/>
                <a:cs typeface="Calibri"/>
                <a:sym typeface="Calibri"/>
              </a:rPr>
              <a:t>?</a:t>
            </a:r>
          </a:p>
        </p:txBody>
      </p:sp>
      <p:cxnSp>
        <p:nvCxnSpPr>
          <p:cNvPr id="10" name="Straight Connector 9">
            <a:extLst>
              <a:ext uri="{C183D7F6-B498-43B3-948B-1728B52AA6E4}">
                <adec:decorative xmlns:adec="http://schemas.microsoft.com/office/drawing/2017/decorative" val="1"/>
              </a:ext>
            </a:extLst>
          </p:cNvPr>
          <p:cNvCxnSpPr/>
          <p:nvPr/>
        </p:nvCxnSpPr>
        <p:spPr>
          <a:xfrm>
            <a:off x="4478008" y="1575536"/>
            <a:ext cx="4270534"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1" name="Straight Connector 10">
            <a:extLst>
              <a:ext uri="{C183D7F6-B498-43B3-948B-1728B52AA6E4}">
                <adec:decorative xmlns:adec="http://schemas.microsoft.com/office/drawing/2017/decorative" val="1"/>
              </a:ext>
            </a:extLst>
          </p:cNvPr>
          <p:cNvCxnSpPr/>
          <p:nvPr/>
        </p:nvCxnSpPr>
        <p:spPr>
          <a:xfrm>
            <a:off x="4478008" y="1777612"/>
            <a:ext cx="4270534"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2" name="Straight Connector 11">
            <a:extLst>
              <a:ext uri="{C183D7F6-B498-43B3-948B-1728B52AA6E4}">
                <adec:decorative xmlns:adec="http://schemas.microsoft.com/office/drawing/2017/decorative" val="1"/>
              </a:ext>
            </a:extLst>
          </p:cNvPr>
          <p:cNvCxnSpPr/>
          <p:nvPr/>
        </p:nvCxnSpPr>
        <p:spPr>
          <a:xfrm>
            <a:off x="4480560" y="3000622"/>
            <a:ext cx="4270534"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3" name="TextBox 1"/>
          <p:cNvSpPr txBox="1"/>
          <p:nvPr/>
        </p:nvSpPr>
        <p:spPr>
          <a:xfrm>
            <a:off x="6372225" y="1759594"/>
            <a:ext cx="108585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34289" tIns="34289" rIns="34289" bIns="3428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latinLnBrk="1" hangingPunct="0"/>
            <a:r>
              <a:rPr lang="en-US" sz="1350" dirty="0">
                <a:solidFill>
                  <a:srgbClr val="000000"/>
                </a:solidFill>
                <a:latin typeface="Calibri"/>
                <a:ea typeface="Calibri"/>
                <a:cs typeface="Calibri"/>
                <a:sym typeface="Calibri"/>
              </a:rPr>
              <a:t>Overtop 2012’</a:t>
            </a:r>
          </a:p>
        </p:txBody>
      </p:sp>
      <p:sp>
        <p:nvSpPr>
          <p:cNvPr id="14" name="TextBox 1"/>
          <p:cNvSpPr txBox="1"/>
          <p:nvPr/>
        </p:nvSpPr>
        <p:spPr>
          <a:xfrm>
            <a:off x="5422911" y="2756431"/>
            <a:ext cx="160020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34289" tIns="34289" rIns="34289" bIns="3428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latinLnBrk="1" hangingPunct="0"/>
            <a:r>
              <a:rPr lang="en-US" sz="1350" dirty="0">
                <a:solidFill>
                  <a:srgbClr val="000000"/>
                </a:solidFill>
                <a:latin typeface="Calibri"/>
                <a:ea typeface="Calibri"/>
                <a:cs typeface="Calibri"/>
                <a:sym typeface="Calibri"/>
              </a:rPr>
              <a:t>Morning Glory 1975’</a:t>
            </a:r>
          </a:p>
        </p:txBody>
      </p:sp>
      <p:sp>
        <p:nvSpPr>
          <p:cNvPr id="2" name="Title 1">
            <a:extLst>
              <a:ext uri="{FF2B5EF4-FFF2-40B4-BE49-F238E27FC236}">
                <a16:creationId xmlns:a16="http://schemas.microsoft.com/office/drawing/2014/main" id="{DC9690CC-ECA0-4BA4-BB55-9CFF57CA4B33}"/>
              </a:ext>
            </a:extLst>
          </p:cNvPr>
          <p:cNvSpPr>
            <a:spLocks noGrp="1"/>
          </p:cNvSpPr>
          <p:nvPr>
            <p:ph type="ctrTitle"/>
          </p:nvPr>
        </p:nvSpPr>
        <p:spPr>
          <a:xfrm>
            <a:off x="207464" y="242628"/>
            <a:ext cx="7772400" cy="1102519"/>
          </a:xfrm>
        </p:spPr>
        <p:txBody>
          <a:bodyPr/>
          <a:lstStyle/>
          <a:p>
            <a:r>
              <a:rPr lang="en-US" dirty="0"/>
              <a:t>Example Application</a:t>
            </a:r>
          </a:p>
        </p:txBody>
      </p:sp>
    </p:spTree>
    <p:extLst>
      <p:ext uri="{BB962C8B-B14F-4D97-AF65-F5344CB8AC3E}">
        <p14:creationId xmlns:p14="http://schemas.microsoft.com/office/powerpoint/2010/main" val="345582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Extrapol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627534"/>
            <a:ext cx="6076495" cy="388843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1259632" y="4659982"/>
            <a:ext cx="7128792" cy="48351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marL="0" indent="0">
              <a:buNone/>
            </a:pPr>
            <a:r>
              <a:rPr lang="en-US" sz="1800" b="1" dirty="0">
                <a:solidFill>
                  <a:srgbClr val="06263F"/>
                </a:solidFill>
                <a:latin typeface="+mj-lt"/>
                <a:ea typeface="+mn-ea"/>
                <a:cs typeface="Arial" panose="020B0604020202020204" pitchFamily="34" charset="0"/>
              </a:rPr>
              <a:t>Such a deep extrapolation requires minimizing errors as much as possible</a:t>
            </a:r>
            <a:endParaRPr lang="en-US" sz="2000" b="1" dirty="0">
              <a:solidFill>
                <a:srgbClr val="06263F"/>
              </a:solidFill>
              <a:latin typeface="+mj-lt"/>
              <a:ea typeface="+mn-ea"/>
              <a:cs typeface="Arial" panose="020B0604020202020204" pitchFamily="34" charset="0"/>
            </a:endParaRPr>
          </a:p>
        </p:txBody>
      </p:sp>
      <p:sp>
        <p:nvSpPr>
          <p:cNvPr id="2" name="Title 1">
            <a:extLst>
              <a:ext uri="{FF2B5EF4-FFF2-40B4-BE49-F238E27FC236}">
                <a16:creationId xmlns:a16="http://schemas.microsoft.com/office/drawing/2014/main" id="{6D841389-DF3D-4005-A91B-845048002554}"/>
              </a:ext>
            </a:extLst>
          </p:cNvPr>
          <p:cNvSpPr>
            <a:spLocks noGrp="1"/>
          </p:cNvSpPr>
          <p:nvPr>
            <p:ph type="title"/>
          </p:nvPr>
        </p:nvSpPr>
        <p:spPr>
          <a:xfrm>
            <a:off x="188168" y="5956126"/>
            <a:ext cx="8229600" cy="857250"/>
          </a:xfrm>
        </p:spPr>
        <p:txBody>
          <a:bodyPr/>
          <a:lstStyle/>
          <a:p>
            <a:r>
              <a:rPr lang="en-US" dirty="0"/>
              <a:t>My Hobby: Extrapolating </a:t>
            </a:r>
          </a:p>
        </p:txBody>
      </p:sp>
    </p:spTree>
    <p:extLst>
      <p:ext uri="{BB962C8B-B14F-4D97-AF65-F5344CB8AC3E}">
        <p14:creationId xmlns:p14="http://schemas.microsoft.com/office/powerpoint/2010/main" val="353578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411510"/>
            <a:ext cx="7985760" cy="857250"/>
          </a:xfrm>
        </p:spPr>
        <p:txBody>
          <a:bodyPr/>
          <a:lstStyle/>
          <a:p>
            <a:r>
              <a:rPr lang="en-US" sz="3000" b="1" dirty="0">
                <a:solidFill>
                  <a:srgbClr val="06263F"/>
                </a:solidFill>
                <a:effectLst>
                  <a:outerShdw blurRad="38100" dist="38100" dir="2700000" algn="tl">
                    <a:srgbClr val="000000">
                      <a:alpha val="43137"/>
                    </a:srgbClr>
                  </a:outerShdw>
                </a:effectLst>
                <a:ea typeface="+mn-ea"/>
                <a:cs typeface="Arial" panose="020B0604020202020204" pitchFamily="34" charset="0"/>
              </a:rPr>
              <a:t>Processes to Account for</a:t>
            </a:r>
          </a:p>
        </p:txBody>
      </p:sp>
      <p:sp>
        <p:nvSpPr>
          <p:cNvPr id="5" name="Content Placeholder 2"/>
          <p:cNvSpPr txBox="1">
            <a:spLocks/>
          </p:cNvSpPr>
          <p:nvPr/>
        </p:nvSpPr>
        <p:spPr>
          <a:xfrm>
            <a:off x="251520" y="1635646"/>
            <a:ext cx="4248472" cy="3342119"/>
          </a:xfr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dirty="0">
                <a:solidFill>
                  <a:srgbClr val="06263F"/>
                </a:solidFill>
                <a:latin typeface="+mj-lt"/>
                <a:cs typeface="Arial" panose="020B0604020202020204" pitchFamily="34" charset="0"/>
              </a:rPr>
              <a:t>Starting pool levels</a:t>
            </a:r>
          </a:p>
          <a:p>
            <a:pPr>
              <a:buFont typeface="Arial" panose="020B0604020202020204" pitchFamily="34" charset="0"/>
              <a:buChar char="•"/>
            </a:pPr>
            <a:r>
              <a:rPr lang="en-US" sz="2000" dirty="0">
                <a:solidFill>
                  <a:srgbClr val="06263F"/>
                </a:solidFill>
                <a:latin typeface="+mj-lt"/>
                <a:cs typeface="Arial" panose="020B0604020202020204" pitchFamily="34" charset="0"/>
              </a:rPr>
              <a:t>Starting soil moistures</a:t>
            </a:r>
          </a:p>
          <a:p>
            <a:pPr>
              <a:buFont typeface="Arial" panose="020B0604020202020204" pitchFamily="34" charset="0"/>
              <a:buChar char="•"/>
            </a:pPr>
            <a:r>
              <a:rPr lang="en-US" sz="2000" dirty="0">
                <a:solidFill>
                  <a:srgbClr val="06263F"/>
                </a:solidFill>
                <a:latin typeface="+mj-lt"/>
                <a:cs typeface="Arial" panose="020B0604020202020204" pitchFamily="34" charset="0"/>
              </a:rPr>
              <a:t>Rainfall depth</a:t>
            </a:r>
          </a:p>
          <a:p>
            <a:pPr>
              <a:buFont typeface="Arial" panose="020B0604020202020204" pitchFamily="34" charset="0"/>
              <a:buChar char="•"/>
            </a:pPr>
            <a:r>
              <a:rPr lang="en-US" sz="2000" dirty="0">
                <a:solidFill>
                  <a:srgbClr val="06263F"/>
                </a:solidFill>
                <a:latin typeface="+mj-lt"/>
                <a:cs typeface="Arial" panose="020B0604020202020204" pitchFamily="34" charset="0"/>
              </a:rPr>
              <a:t>Rainfall timing</a:t>
            </a:r>
          </a:p>
          <a:p>
            <a:pPr>
              <a:buFont typeface="Arial" panose="020B0604020202020204" pitchFamily="34" charset="0"/>
              <a:buChar char="•"/>
            </a:pPr>
            <a:r>
              <a:rPr lang="en-US" sz="2000" dirty="0">
                <a:solidFill>
                  <a:srgbClr val="06263F"/>
                </a:solidFill>
                <a:latin typeface="+mj-lt"/>
                <a:cs typeface="Arial" panose="020B0604020202020204" pitchFamily="34" charset="0"/>
              </a:rPr>
              <a:t>Rainfall spatial distribution</a:t>
            </a:r>
          </a:p>
          <a:p>
            <a:pPr>
              <a:buFont typeface="Arial" panose="020B0604020202020204" pitchFamily="34" charset="0"/>
              <a:buChar char="•"/>
            </a:pPr>
            <a:r>
              <a:rPr lang="en-US" sz="2000" dirty="0">
                <a:solidFill>
                  <a:srgbClr val="06263F"/>
                </a:solidFill>
                <a:latin typeface="+mj-lt"/>
                <a:cs typeface="Arial" panose="020B0604020202020204" pitchFamily="34" charset="0"/>
              </a:rPr>
              <a:t>Runoff processes</a:t>
            </a:r>
          </a:p>
          <a:p>
            <a:pPr>
              <a:buFont typeface="Arial" panose="020B0604020202020204" pitchFamily="34" charset="0"/>
              <a:buChar char="•"/>
            </a:pPr>
            <a:r>
              <a:rPr lang="en-US" sz="2000" dirty="0">
                <a:solidFill>
                  <a:srgbClr val="06263F"/>
                </a:solidFill>
                <a:latin typeface="+mj-lt"/>
                <a:cs typeface="Arial" panose="020B0604020202020204" pitchFamily="34" charset="0"/>
              </a:rPr>
              <a:t>Dam releases per policy</a:t>
            </a:r>
          </a:p>
          <a:p>
            <a:pPr>
              <a:buFont typeface="Arial" panose="020B0604020202020204" pitchFamily="34" charset="0"/>
              <a:buChar char="•"/>
            </a:pPr>
            <a:r>
              <a:rPr lang="en-US" sz="2000" dirty="0">
                <a:solidFill>
                  <a:srgbClr val="06263F"/>
                </a:solidFill>
                <a:latin typeface="+mj-lt"/>
                <a:cs typeface="Arial" panose="020B0604020202020204" pitchFamily="34" charset="0"/>
              </a:rPr>
              <a:t>Integration of dam responses</a:t>
            </a:r>
          </a:p>
          <a:p>
            <a:pPr>
              <a:buFont typeface="Arial" panose="020B0604020202020204" pitchFamily="34" charset="0"/>
              <a:buChar char="•"/>
            </a:pPr>
            <a:endParaRPr lang="en-US" sz="2000" dirty="0">
              <a:solidFill>
                <a:srgbClr val="06263F"/>
              </a:solidFill>
              <a:latin typeface="+mj-lt"/>
              <a:cs typeface="Arial" panose="020B0604020202020204" pitchFamily="34" charset="0"/>
            </a:endParaRPr>
          </a:p>
          <a:p>
            <a:pPr>
              <a:buFont typeface="Arial" panose="020B0604020202020204" pitchFamily="34" charset="0"/>
              <a:buChar char="•"/>
            </a:pPr>
            <a:r>
              <a:rPr lang="en-US" sz="2000" dirty="0">
                <a:solidFill>
                  <a:srgbClr val="06263F"/>
                </a:solidFill>
                <a:latin typeface="+mj-lt"/>
                <a:cs typeface="Arial" panose="020B0604020202020204" pitchFamily="34" charset="0"/>
              </a:rPr>
              <a:t>Probability of each process</a:t>
            </a:r>
          </a:p>
          <a:p>
            <a:pPr>
              <a:buFont typeface="Arial" panose="020B0604020202020204" pitchFamily="34" charset="0"/>
              <a:buChar char="•"/>
            </a:pPr>
            <a:r>
              <a:rPr lang="en-US" sz="2000" dirty="0">
                <a:solidFill>
                  <a:srgbClr val="06263F"/>
                </a:solidFill>
                <a:latin typeface="+mj-lt"/>
                <a:cs typeface="Arial" panose="020B0604020202020204" pitchFamily="34" charset="0"/>
              </a:rPr>
              <a:t>Interactions of processes</a:t>
            </a:r>
          </a:p>
          <a:p>
            <a:pPr>
              <a:buFont typeface="Arial" panose="020B0604020202020204" pitchFamily="34" charset="0"/>
              <a:buChar char="•"/>
            </a:pPr>
            <a:endParaRPr lang="en-US" sz="1600" dirty="0">
              <a:solidFill>
                <a:schemeClr val="bg1">
                  <a:lumMod val="1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1600" dirty="0">
              <a:solidFill>
                <a:schemeClr val="bg1">
                  <a:lumMod val="1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1600" dirty="0">
              <a:solidFill>
                <a:schemeClr val="bg1">
                  <a:lumMod val="10000"/>
                </a:schemeClr>
              </a:solidFill>
              <a:latin typeface="Arial" panose="020B0604020202020204" pitchFamily="34" charset="0"/>
              <a:cs typeface="Arial" panose="020B0604020202020204" pitchFamily="34" charset="0"/>
            </a:endParaRPr>
          </a:p>
          <a:p>
            <a:pPr lvl="2"/>
            <a:endParaRPr lang="en-US" sz="2250" dirty="0">
              <a:latin typeface="Arial" panose="020B0604020202020204" pitchFamily="34" charset="0"/>
              <a:cs typeface="Arial" panose="020B0604020202020204" pitchFamily="34" charset="0"/>
            </a:endParaRPr>
          </a:p>
        </p:txBody>
      </p:sp>
      <p:pic>
        <p:nvPicPr>
          <p:cNvPr id="6" name="Picture 2" descr="Image result for factors impac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5453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6225A-D78F-4D44-AC64-236C9944D145}"/>
              </a:ext>
            </a:extLst>
          </p:cNvPr>
          <p:cNvSpPr/>
          <p:nvPr/>
        </p:nvSpPr>
        <p:spPr bwMode="auto">
          <a:xfrm>
            <a:off x="4061249" y="3512529"/>
            <a:ext cx="1637858" cy="1387968"/>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25718" tIns="12859" rIns="25718" bIns="12859" numCol="1" rtlCol="0" anchor="ctr" anchorCtr="0" compatLnSpc="1">
            <a:prstTxWarp prst="textNoShape">
              <a:avLst/>
            </a:prstTxWarp>
          </a:bodyPr>
          <a:lstStyle/>
          <a:p>
            <a:pPr algn="ctr" defTabSz="230833"/>
            <a:r>
              <a:rPr lang="en-US" sz="1000" b="1" dirty="0">
                <a:solidFill>
                  <a:srgbClr val="000000"/>
                </a:solidFill>
                <a:latin typeface="Arial" charset="0"/>
                <a:cs typeface="Tahoma" pitchFamily="34" charset="0"/>
              </a:rPr>
              <a:t>Precipitation Analysis</a:t>
            </a:r>
          </a:p>
          <a:p>
            <a:pPr algn="ctr" defTabSz="230833"/>
            <a:endParaRPr lang="en-US" sz="1000" dirty="0">
              <a:solidFill>
                <a:srgbClr val="000000"/>
              </a:solidFill>
              <a:latin typeface="Arial" charset="0"/>
              <a:cs typeface="Tahoma" pitchFamily="34" charset="0"/>
            </a:endParaRPr>
          </a:p>
          <a:p>
            <a:pPr algn="ctr" defTabSz="230833"/>
            <a:endParaRPr lang="en-US" sz="1000" dirty="0">
              <a:solidFill>
                <a:srgbClr val="000000"/>
              </a:solidFill>
              <a:latin typeface="Arial" charset="0"/>
              <a:cs typeface="Tahoma" pitchFamily="34" charset="0"/>
            </a:endParaRPr>
          </a:p>
          <a:p>
            <a:pPr algn="ctr" defTabSz="230833"/>
            <a:endParaRPr lang="en-US" sz="1000" dirty="0">
              <a:solidFill>
                <a:srgbClr val="000000"/>
              </a:solidFill>
              <a:latin typeface="Arial" charset="0"/>
              <a:cs typeface="Tahoma" pitchFamily="34" charset="0"/>
            </a:endParaRPr>
          </a:p>
          <a:p>
            <a:pPr algn="ctr" defTabSz="230833"/>
            <a:endParaRPr lang="en-US" sz="1000" dirty="0">
              <a:solidFill>
                <a:srgbClr val="000000"/>
              </a:solidFill>
              <a:latin typeface="Arial" charset="0"/>
              <a:cs typeface="Tahoma" pitchFamily="34" charset="0"/>
            </a:endParaRPr>
          </a:p>
          <a:p>
            <a:pPr algn="ctr" defTabSz="230833"/>
            <a:endParaRPr lang="en-US" sz="1000" dirty="0">
              <a:solidFill>
                <a:srgbClr val="000000"/>
              </a:solidFill>
              <a:latin typeface="Arial" charset="0"/>
              <a:cs typeface="Tahoma" pitchFamily="34" charset="0"/>
            </a:endParaRPr>
          </a:p>
          <a:p>
            <a:pPr algn="ctr" defTabSz="230833"/>
            <a:endParaRPr lang="en-US" sz="1000" dirty="0">
              <a:solidFill>
                <a:srgbClr val="000000"/>
              </a:solidFill>
              <a:latin typeface="Arial" charset="0"/>
              <a:cs typeface="Tahoma" pitchFamily="34" charset="0"/>
            </a:endParaRPr>
          </a:p>
        </p:txBody>
      </p:sp>
      <p:sp>
        <p:nvSpPr>
          <p:cNvPr id="6" name="Rectangle 5">
            <a:extLst>
              <a:ext uri="{FF2B5EF4-FFF2-40B4-BE49-F238E27FC236}">
                <a16:creationId xmlns:a16="http://schemas.microsoft.com/office/drawing/2014/main" id="{A53944C5-70B9-45CB-A17C-3D4D4DA46730}"/>
              </a:ext>
            </a:extLst>
          </p:cNvPr>
          <p:cNvSpPr/>
          <p:nvPr/>
        </p:nvSpPr>
        <p:spPr bwMode="auto">
          <a:xfrm>
            <a:off x="4062641" y="1132910"/>
            <a:ext cx="1639598" cy="11443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25718" tIns="12859" rIns="25718" bIns="12859" numCol="1" rtlCol="0" anchor="ctr" anchorCtr="0" compatLnSpc="1">
            <a:prstTxWarp prst="textNoShape">
              <a:avLst/>
            </a:prstTxWarp>
          </a:bodyPr>
          <a:lstStyle/>
          <a:p>
            <a:pPr algn="ctr" defTabSz="230833"/>
            <a:r>
              <a:rPr lang="en-US" sz="1000" b="1">
                <a:solidFill>
                  <a:srgbClr val="000000"/>
                </a:solidFill>
                <a:latin typeface="Arial" charset="0"/>
                <a:cs typeface="Tahoma" pitchFamily="34" charset="0"/>
              </a:rPr>
              <a:t>Long-Term Simulation</a:t>
            </a:r>
          </a:p>
          <a:p>
            <a:pPr algn="ctr" defTabSz="230833"/>
            <a:endParaRPr lang="en-US" sz="1000">
              <a:solidFill>
                <a:srgbClr val="000000"/>
              </a:solidFill>
              <a:latin typeface="Arial" charset="0"/>
              <a:cs typeface="Tahoma" pitchFamily="34" charset="0"/>
            </a:endParaRPr>
          </a:p>
          <a:p>
            <a:pPr algn="ctr" defTabSz="230833"/>
            <a:endParaRPr lang="en-US" sz="1000">
              <a:solidFill>
                <a:srgbClr val="000000"/>
              </a:solidFill>
              <a:latin typeface="Arial" charset="0"/>
              <a:cs typeface="Tahoma" pitchFamily="34" charset="0"/>
            </a:endParaRPr>
          </a:p>
          <a:p>
            <a:pPr algn="ctr" defTabSz="230833"/>
            <a:endParaRPr lang="en-US" sz="1000">
              <a:solidFill>
                <a:srgbClr val="000000"/>
              </a:solidFill>
              <a:latin typeface="Arial" charset="0"/>
              <a:cs typeface="Tahoma" pitchFamily="34" charset="0"/>
            </a:endParaRPr>
          </a:p>
          <a:p>
            <a:pPr algn="ctr" defTabSz="230833"/>
            <a:endParaRPr lang="en-US" sz="1000">
              <a:solidFill>
                <a:srgbClr val="000000"/>
              </a:solidFill>
              <a:latin typeface="Arial" charset="0"/>
              <a:cs typeface="Tahoma" pitchFamily="34" charset="0"/>
            </a:endParaRPr>
          </a:p>
          <a:p>
            <a:pPr algn="ctr" defTabSz="230833"/>
            <a:endParaRPr lang="en-US" sz="1000">
              <a:solidFill>
                <a:srgbClr val="000000"/>
              </a:solidFill>
              <a:latin typeface="Arial" charset="0"/>
              <a:cs typeface="Tahoma" pitchFamily="34" charset="0"/>
            </a:endParaRPr>
          </a:p>
        </p:txBody>
      </p:sp>
      <p:sp>
        <p:nvSpPr>
          <p:cNvPr id="9" name="Rectangle 8">
            <a:extLst>
              <a:ext uri="{FF2B5EF4-FFF2-40B4-BE49-F238E27FC236}">
                <a16:creationId xmlns:a16="http://schemas.microsoft.com/office/drawing/2014/main" id="{43F9BEDE-5D4B-46A5-B5F4-0059BC0FDC8A}"/>
              </a:ext>
            </a:extLst>
          </p:cNvPr>
          <p:cNvSpPr/>
          <p:nvPr/>
        </p:nvSpPr>
        <p:spPr bwMode="auto">
          <a:xfrm>
            <a:off x="6506867" y="746270"/>
            <a:ext cx="1809549" cy="3891573"/>
          </a:xfrm>
          <a:prstGeom prst="rect">
            <a:avLst/>
          </a:prstGeom>
          <a:gradFill flip="none" rotWithShape="1">
            <a:gsLst>
              <a:gs pos="0">
                <a:schemeClr val="accent1">
                  <a:lumMod val="0"/>
                  <a:lumOff val="100000"/>
                </a:schemeClr>
              </a:gs>
              <a:gs pos="0">
                <a:schemeClr val="accent1">
                  <a:lumMod val="20000"/>
                  <a:lumOff val="80000"/>
                </a:schemeClr>
              </a:gs>
              <a:gs pos="55000">
                <a:schemeClr val="accent1">
                  <a:lumMod val="60000"/>
                  <a:lumOff val="4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25718" tIns="12859" rIns="25718" bIns="12859" numCol="1" rtlCol="0" anchor="t" anchorCtr="0" compatLnSpc="1">
            <a:prstTxWarp prst="textNoShape">
              <a:avLst/>
            </a:prstTxWarp>
          </a:bodyPr>
          <a:lstStyle/>
          <a:p>
            <a:pPr algn="ctr" defTabSz="230833"/>
            <a:r>
              <a:rPr lang="en-US" sz="1000" b="1" dirty="0">
                <a:solidFill>
                  <a:srgbClr val="000000"/>
                </a:solidFill>
                <a:latin typeface="Arial" charset="0"/>
                <a:cs typeface="Tahoma" pitchFamily="34" charset="0"/>
              </a:rPr>
              <a:t>Stochastic Event</a:t>
            </a:r>
          </a:p>
          <a:p>
            <a:pPr algn="ctr" defTabSz="230833"/>
            <a:r>
              <a:rPr lang="en-US" sz="1000" b="1" dirty="0">
                <a:solidFill>
                  <a:srgbClr val="000000"/>
                </a:solidFill>
                <a:latin typeface="Arial" charset="0"/>
                <a:cs typeface="Tahoma" pitchFamily="34" charset="0"/>
              </a:rPr>
              <a:t>Simulation</a:t>
            </a: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p:txBody>
      </p:sp>
      <p:sp>
        <p:nvSpPr>
          <p:cNvPr id="10" name="TextBox 9">
            <a:extLst>
              <a:ext uri="{FF2B5EF4-FFF2-40B4-BE49-F238E27FC236}">
                <a16:creationId xmlns:a16="http://schemas.microsoft.com/office/drawing/2014/main" id="{053C2D01-5303-484D-8358-E2A56F46EF79}"/>
              </a:ext>
            </a:extLst>
          </p:cNvPr>
          <p:cNvSpPr txBox="1"/>
          <p:nvPr/>
        </p:nvSpPr>
        <p:spPr>
          <a:xfrm>
            <a:off x="6611132" y="1103118"/>
            <a:ext cx="1633276"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a:r>
              <a:rPr lang="en-US" sz="1000" b="1">
                <a:solidFill>
                  <a:schemeClr val="bg1"/>
                </a:solidFill>
                <a:latin typeface="Tahoma" pitchFamily="34" charset="0"/>
                <a:cs typeface="Tahoma" pitchFamily="34" charset="0"/>
              </a:rPr>
              <a:t>Sample date from the Long-term simulation</a:t>
            </a:r>
          </a:p>
        </p:txBody>
      </p:sp>
      <p:sp>
        <p:nvSpPr>
          <p:cNvPr id="11" name="TextBox 10">
            <a:extLst>
              <a:ext uri="{FF2B5EF4-FFF2-40B4-BE49-F238E27FC236}">
                <a16:creationId xmlns:a16="http://schemas.microsoft.com/office/drawing/2014/main" id="{83FE106E-C141-4463-A1C4-2F74A63E4DE3}"/>
              </a:ext>
            </a:extLst>
          </p:cNvPr>
          <p:cNvSpPr txBox="1"/>
          <p:nvPr/>
        </p:nvSpPr>
        <p:spPr>
          <a:xfrm>
            <a:off x="6628886" y="1621644"/>
            <a:ext cx="1615522"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dirty="0">
                <a:solidFill>
                  <a:schemeClr val="bg1"/>
                </a:solidFill>
                <a:latin typeface="Tahoma" pitchFamily="34" charset="0"/>
                <a:cs typeface="Tahoma" pitchFamily="34" charset="0"/>
              </a:rPr>
              <a:t>Set states for the chosen date</a:t>
            </a:r>
          </a:p>
        </p:txBody>
      </p:sp>
      <p:sp>
        <p:nvSpPr>
          <p:cNvPr id="12" name="TextBox 11">
            <a:extLst>
              <a:ext uri="{FF2B5EF4-FFF2-40B4-BE49-F238E27FC236}">
                <a16:creationId xmlns:a16="http://schemas.microsoft.com/office/drawing/2014/main" id="{293F842E-0DF0-4B81-B5DC-66DE3F5277D0}"/>
              </a:ext>
            </a:extLst>
          </p:cNvPr>
          <p:cNvSpPr txBox="1"/>
          <p:nvPr/>
        </p:nvSpPr>
        <p:spPr>
          <a:xfrm>
            <a:off x="4199259" y="3883156"/>
            <a:ext cx="1432278" cy="169469"/>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Storm seasonality</a:t>
            </a:r>
          </a:p>
        </p:txBody>
      </p:sp>
      <p:sp>
        <p:nvSpPr>
          <p:cNvPr id="13" name="TextBox 12">
            <a:extLst>
              <a:ext uri="{FF2B5EF4-FFF2-40B4-BE49-F238E27FC236}">
                <a16:creationId xmlns:a16="http://schemas.microsoft.com/office/drawing/2014/main" id="{0EDFB284-F520-4885-B58E-53BD7C092813}"/>
              </a:ext>
            </a:extLst>
          </p:cNvPr>
          <p:cNvSpPr txBox="1"/>
          <p:nvPr/>
        </p:nvSpPr>
        <p:spPr>
          <a:xfrm>
            <a:off x="4178240" y="1461250"/>
            <a:ext cx="1440160" cy="169469"/>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dirty="0">
                <a:solidFill>
                  <a:schemeClr val="bg1"/>
                </a:solidFill>
                <a:latin typeface="Tahoma" pitchFamily="34" charset="0"/>
                <a:cs typeface="Tahoma" pitchFamily="34" charset="0"/>
              </a:rPr>
              <a:t>Soil moisture states</a:t>
            </a:r>
          </a:p>
        </p:txBody>
      </p:sp>
      <p:sp>
        <p:nvSpPr>
          <p:cNvPr id="14" name="TextBox 13">
            <a:extLst>
              <a:ext uri="{FF2B5EF4-FFF2-40B4-BE49-F238E27FC236}">
                <a16:creationId xmlns:a16="http://schemas.microsoft.com/office/drawing/2014/main" id="{77011C2E-F251-47B1-98A0-FD60A98831EF}"/>
              </a:ext>
            </a:extLst>
          </p:cNvPr>
          <p:cNvSpPr txBox="1"/>
          <p:nvPr/>
        </p:nvSpPr>
        <p:spPr>
          <a:xfrm>
            <a:off x="4183352" y="1705108"/>
            <a:ext cx="1431107" cy="169469"/>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Reservoir states</a:t>
            </a:r>
          </a:p>
        </p:txBody>
      </p:sp>
      <p:cxnSp>
        <p:nvCxnSpPr>
          <p:cNvPr id="15" name="Elbow Connector 13">
            <a:extLst>
              <a:ext uri="{FF2B5EF4-FFF2-40B4-BE49-F238E27FC236}">
                <a16:creationId xmlns:a16="http://schemas.microsoft.com/office/drawing/2014/main" id="{219430E6-F7E9-45BD-B870-644D54E1CD0B}"/>
              </a:ext>
              <a:ext uri="{C183D7F6-B498-43B3-948B-1728B52AA6E4}">
                <adec:decorative xmlns:adec="http://schemas.microsoft.com/office/drawing/2017/decorative" val="1"/>
              </a:ext>
            </a:extLst>
          </p:cNvPr>
          <p:cNvCxnSpPr>
            <a:cxnSpLocks/>
            <a:stCxn id="12" idx="3"/>
            <a:endCxn id="10" idx="1"/>
          </p:cNvCxnSpPr>
          <p:nvPr/>
        </p:nvCxnSpPr>
        <p:spPr bwMode="auto">
          <a:xfrm flipV="1">
            <a:off x="5631537" y="1264797"/>
            <a:ext cx="979595" cy="2703094"/>
          </a:xfrm>
          <a:prstGeom prst="bentConnector3">
            <a:avLst>
              <a:gd name="adj1" fmla="val 50000"/>
            </a:avLst>
          </a:prstGeom>
          <a:solidFill>
            <a:schemeClr val="accent1"/>
          </a:solidFill>
          <a:ln w="31750" cap="flat" cmpd="sng" algn="ctr">
            <a:solidFill>
              <a:schemeClr val="tx1"/>
            </a:solidFill>
            <a:prstDash val="sysDot"/>
            <a:round/>
            <a:headEnd type="none" w="med" len="med"/>
            <a:tailEnd type="stealth" w="lg" len="lg"/>
          </a:ln>
          <a:effectLst/>
        </p:spPr>
      </p:cxnSp>
      <p:cxnSp>
        <p:nvCxnSpPr>
          <p:cNvPr id="16" name="Elbow Connector 16">
            <a:extLst>
              <a:ext uri="{FF2B5EF4-FFF2-40B4-BE49-F238E27FC236}">
                <a16:creationId xmlns:a16="http://schemas.microsoft.com/office/drawing/2014/main" id="{892B555C-C2E8-4291-96F5-6B78F0D9F420}"/>
              </a:ext>
              <a:ext uri="{C183D7F6-B498-43B3-948B-1728B52AA6E4}">
                <adec:decorative xmlns:adec="http://schemas.microsoft.com/office/drawing/2017/decorative" val="1"/>
              </a:ext>
            </a:extLst>
          </p:cNvPr>
          <p:cNvCxnSpPr>
            <a:stCxn id="13" idx="3"/>
            <a:endCxn id="11" idx="1"/>
          </p:cNvCxnSpPr>
          <p:nvPr/>
        </p:nvCxnSpPr>
        <p:spPr bwMode="auto">
          <a:xfrm>
            <a:off x="5618400" y="1545985"/>
            <a:ext cx="1010486" cy="237338"/>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7" name="Elbow Connector 16">
            <a:extLst>
              <a:ext uri="{FF2B5EF4-FFF2-40B4-BE49-F238E27FC236}">
                <a16:creationId xmlns:a16="http://schemas.microsoft.com/office/drawing/2014/main" id="{F9F9AF1A-43AF-419F-BE0E-E9A34917DF89}"/>
              </a:ext>
              <a:ext uri="{C183D7F6-B498-43B3-948B-1728B52AA6E4}">
                <adec:decorative xmlns:adec="http://schemas.microsoft.com/office/drawing/2017/decorative" val="1"/>
              </a:ext>
            </a:extLst>
          </p:cNvPr>
          <p:cNvCxnSpPr>
            <a:stCxn id="14" idx="3"/>
            <a:endCxn id="11" idx="1"/>
          </p:cNvCxnSpPr>
          <p:nvPr/>
        </p:nvCxnSpPr>
        <p:spPr bwMode="auto">
          <a:xfrm flipV="1">
            <a:off x="5614459" y="1783323"/>
            <a:ext cx="1014427" cy="6520"/>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sp>
        <p:nvSpPr>
          <p:cNvPr id="18" name="TextBox 17">
            <a:extLst>
              <a:ext uri="{FF2B5EF4-FFF2-40B4-BE49-F238E27FC236}">
                <a16:creationId xmlns:a16="http://schemas.microsoft.com/office/drawing/2014/main" id="{70F688D5-019D-4FA1-9469-6967D617EA7A}"/>
              </a:ext>
            </a:extLst>
          </p:cNvPr>
          <p:cNvSpPr txBox="1"/>
          <p:nvPr/>
        </p:nvSpPr>
        <p:spPr>
          <a:xfrm>
            <a:off x="4199259" y="4126752"/>
            <a:ext cx="1432278"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Storm depth from frequency curve</a:t>
            </a:r>
          </a:p>
        </p:txBody>
      </p:sp>
      <p:cxnSp>
        <p:nvCxnSpPr>
          <p:cNvPr id="19" name="Elbow Connector 25">
            <a:extLst>
              <a:ext uri="{FF2B5EF4-FFF2-40B4-BE49-F238E27FC236}">
                <a16:creationId xmlns:a16="http://schemas.microsoft.com/office/drawing/2014/main" id="{9720B283-268E-4B29-B842-C4A3B1E7A81C}"/>
              </a:ext>
              <a:ext uri="{C183D7F6-B498-43B3-948B-1728B52AA6E4}">
                <adec:decorative xmlns:adec="http://schemas.microsoft.com/office/drawing/2017/decorative" val="1"/>
              </a:ext>
            </a:extLst>
          </p:cNvPr>
          <p:cNvCxnSpPr>
            <a:cxnSpLocks/>
            <a:stCxn id="18" idx="3"/>
            <a:endCxn id="20" idx="1"/>
          </p:cNvCxnSpPr>
          <p:nvPr/>
        </p:nvCxnSpPr>
        <p:spPr bwMode="auto">
          <a:xfrm flipV="1">
            <a:off x="5631537" y="2265929"/>
            <a:ext cx="972473" cy="2022502"/>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sp>
        <p:nvSpPr>
          <p:cNvPr id="20" name="TextBox 19">
            <a:extLst>
              <a:ext uri="{FF2B5EF4-FFF2-40B4-BE49-F238E27FC236}">
                <a16:creationId xmlns:a16="http://schemas.microsoft.com/office/drawing/2014/main" id="{59DF2A7B-A452-4567-824C-E143DE8C5EB9}"/>
              </a:ext>
            </a:extLst>
          </p:cNvPr>
          <p:cNvSpPr txBox="1"/>
          <p:nvPr/>
        </p:nvSpPr>
        <p:spPr>
          <a:xfrm>
            <a:off x="6604010" y="2181194"/>
            <a:ext cx="1615261" cy="169469"/>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dirty="0">
                <a:solidFill>
                  <a:schemeClr val="bg1"/>
                </a:solidFill>
                <a:latin typeface="Tahoma" pitchFamily="34" charset="0"/>
                <a:cs typeface="Tahoma" pitchFamily="34" charset="0"/>
              </a:rPr>
              <a:t>Create synthetic event</a:t>
            </a:r>
          </a:p>
        </p:txBody>
      </p:sp>
      <p:cxnSp>
        <p:nvCxnSpPr>
          <p:cNvPr id="21" name="Elbow Connector 29">
            <a:extLst>
              <a:ext uri="{FF2B5EF4-FFF2-40B4-BE49-F238E27FC236}">
                <a16:creationId xmlns:a16="http://schemas.microsoft.com/office/drawing/2014/main" id="{7BBDAA28-9627-4983-AFF6-248B6360325D}"/>
              </a:ext>
              <a:ext uri="{C183D7F6-B498-43B3-948B-1728B52AA6E4}">
                <adec:decorative xmlns:adec="http://schemas.microsoft.com/office/drawing/2017/decorative" val="1"/>
              </a:ext>
            </a:extLst>
          </p:cNvPr>
          <p:cNvCxnSpPr>
            <a:stCxn id="11" idx="2"/>
            <a:endCxn id="20" idx="0"/>
          </p:cNvCxnSpPr>
          <p:nvPr/>
        </p:nvCxnSpPr>
        <p:spPr bwMode="auto">
          <a:xfrm rot="5400000">
            <a:off x="7306048" y="2050594"/>
            <a:ext cx="236193" cy="25006"/>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cxnSp>
        <p:nvCxnSpPr>
          <p:cNvPr id="22" name="Elbow Connector 49">
            <a:extLst>
              <a:ext uri="{FF2B5EF4-FFF2-40B4-BE49-F238E27FC236}">
                <a16:creationId xmlns:a16="http://schemas.microsoft.com/office/drawing/2014/main" id="{2ACC0CB5-F00C-4E78-8E08-1CEAFFBBF74D}"/>
              </a:ext>
              <a:ext uri="{C183D7F6-B498-43B3-948B-1728B52AA6E4}">
                <adec:decorative xmlns:adec="http://schemas.microsoft.com/office/drawing/2017/decorative" val="1"/>
              </a:ext>
            </a:extLst>
          </p:cNvPr>
          <p:cNvCxnSpPr>
            <a:stCxn id="10" idx="2"/>
            <a:endCxn id="11" idx="0"/>
          </p:cNvCxnSpPr>
          <p:nvPr/>
        </p:nvCxnSpPr>
        <p:spPr bwMode="auto">
          <a:xfrm rot="16200000" flipH="1">
            <a:off x="7334624" y="1519620"/>
            <a:ext cx="195169" cy="8877"/>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sp>
        <p:nvSpPr>
          <p:cNvPr id="23" name="TextBox 22">
            <a:extLst>
              <a:ext uri="{FF2B5EF4-FFF2-40B4-BE49-F238E27FC236}">
                <a16:creationId xmlns:a16="http://schemas.microsoft.com/office/drawing/2014/main" id="{ACCC2E7F-9BDE-4793-88FB-5BFC888611C7}"/>
              </a:ext>
            </a:extLst>
          </p:cNvPr>
          <p:cNvSpPr txBox="1"/>
          <p:nvPr/>
        </p:nvSpPr>
        <p:spPr>
          <a:xfrm>
            <a:off x="6620009" y="2719371"/>
            <a:ext cx="1615521"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dirty="0">
                <a:solidFill>
                  <a:schemeClr val="bg1"/>
                </a:solidFill>
                <a:latin typeface="Tahoma" pitchFamily="34" charset="0"/>
                <a:cs typeface="Tahoma" pitchFamily="34" charset="0"/>
              </a:rPr>
              <a:t>Calculate runoff, route downstream</a:t>
            </a:r>
          </a:p>
        </p:txBody>
      </p:sp>
      <p:sp>
        <p:nvSpPr>
          <p:cNvPr id="24" name="TextBox 23">
            <a:extLst>
              <a:ext uri="{FF2B5EF4-FFF2-40B4-BE49-F238E27FC236}">
                <a16:creationId xmlns:a16="http://schemas.microsoft.com/office/drawing/2014/main" id="{497A5046-F0FE-4C53-B008-4563193A5CBE}"/>
              </a:ext>
            </a:extLst>
          </p:cNvPr>
          <p:cNvSpPr txBox="1"/>
          <p:nvPr/>
        </p:nvSpPr>
        <p:spPr>
          <a:xfrm>
            <a:off x="6611392" y="3366085"/>
            <a:ext cx="1633015" cy="477246"/>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Simulate reservoir operations and report max levels</a:t>
            </a:r>
          </a:p>
        </p:txBody>
      </p:sp>
      <p:sp>
        <p:nvSpPr>
          <p:cNvPr id="25" name="TextBox 24">
            <a:extLst>
              <a:ext uri="{FF2B5EF4-FFF2-40B4-BE49-F238E27FC236}">
                <a16:creationId xmlns:a16="http://schemas.microsoft.com/office/drawing/2014/main" id="{BD65FD27-133B-47F5-B700-51BD2A8C76E8}"/>
              </a:ext>
            </a:extLst>
          </p:cNvPr>
          <p:cNvSpPr txBox="1"/>
          <p:nvPr/>
        </p:nvSpPr>
        <p:spPr>
          <a:xfrm>
            <a:off x="6628886" y="4206513"/>
            <a:ext cx="1615521"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dirty="0">
                <a:solidFill>
                  <a:schemeClr val="bg1"/>
                </a:solidFill>
                <a:latin typeface="Tahoma" pitchFamily="34" charset="0"/>
                <a:cs typeface="Tahoma" pitchFamily="34" charset="0"/>
              </a:rPr>
              <a:t>Compile and summarize results</a:t>
            </a:r>
          </a:p>
        </p:txBody>
      </p:sp>
      <p:cxnSp>
        <p:nvCxnSpPr>
          <p:cNvPr id="26" name="Elbow Connector 56">
            <a:extLst>
              <a:ext uri="{FF2B5EF4-FFF2-40B4-BE49-F238E27FC236}">
                <a16:creationId xmlns:a16="http://schemas.microsoft.com/office/drawing/2014/main" id="{B89F8A3E-1DB7-4AB2-A71D-8C2129F84031}"/>
              </a:ext>
              <a:ext uri="{C183D7F6-B498-43B3-948B-1728B52AA6E4}">
                <adec:decorative xmlns:adec="http://schemas.microsoft.com/office/drawing/2017/decorative" val="1"/>
              </a:ext>
            </a:extLst>
          </p:cNvPr>
          <p:cNvCxnSpPr>
            <a:stCxn id="20" idx="2"/>
            <a:endCxn id="23" idx="0"/>
          </p:cNvCxnSpPr>
          <p:nvPr/>
        </p:nvCxnSpPr>
        <p:spPr bwMode="auto">
          <a:xfrm rot="16200000" flipH="1">
            <a:off x="7235351" y="2526952"/>
            <a:ext cx="368708" cy="16129"/>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cxnSp>
        <p:nvCxnSpPr>
          <p:cNvPr id="27" name="Elbow Connector 57">
            <a:extLst>
              <a:ext uri="{FF2B5EF4-FFF2-40B4-BE49-F238E27FC236}">
                <a16:creationId xmlns:a16="http://schemas.microsoft.com/office/drawing/2014/main" id="{9065CC42-B706-465F-B8F9-4EA1CF0A7AE5}"/>
              </a:ext>
              <a:ext uri="{C183D7F6-B498-43B3-948B-1728B52AA6E4}">
                <adec:decorative xmlns:adec="http://schemas.microsoft.com/office/drawing/2017/decorative" val="1"/>
              </a:ext>
            </a:extLst>
          </p:cNvPr>
          <p:cNvCxnSpPr>
            <a:stCxn id="23" idx="2"/>
            <a:endCxn id="24" idx="0"/>
          </p:cNvCxnSpPr>
          <p:nvPr/>
        </p:nvCxnSpPr>
        <p:spPr bwMode="auto">
          <a:xfrm rot="16200000" flipH="1">
            <a:off x="7266157" y="3204341"/>
            <a:ext cx="323357" cy="130"/>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cxnSp>
        <p:nvCxnSpPr>
          <p:cNvPr id="28" name="Elbow Connector 58">
            <a:extLst>
              <a:ext uri="{FF2B5EF4-FFF2-40B4-BE49-F238E27FC236}">
                <a16:creationId xmlns:a16="http://schemas.microsoft.com/office/drawing/2014/main" id="{1A30AD8A-5D1D-417D-944E-F72E547FDD4E}"/>
              </a:ext>
              <a:ext uri="{C183D7F6-B498-43B3-948B-1728B52AA6E4}">
                <adec:decorative xmlns:adec="http://schemas.microsoft.com/office/drawing/2017/decorative" val="1"/>
              </a:ext>
            </a:extLst>
          </p:cNvPr>
          <p:cNvCxnSpPr>
            <a:stCxn id="24" idx="2"/>
            <a:endCxn id="25" idx="0"/>
          </p:cNvCxnSpPr>
          <p:nvPr/>
        </p:nvCxnSpPr>
        <p:spPr bwMode="auto">
          <a:xfrm rot="16200000" flipH="1">
            <a:off x="7250682" y="4020548"/>
            <a:ext cx="363182" cy="8747"/>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sp>
        <p:nvSpPr>
          <p:cNvPr id="29" name="TextBox 28">
            <a:extLst>
              <a:ext uri="{FF2B5EF4-FFF2-40B4-BE49-F238E27FC236}">
                <a16:creationId xmlns:a16="http://schemas.microsoft.com/office/drawing/2014/main" id="{DD138B70-B646-4131-AE23-60E33AA24AB3}"/>
              </a:ext>
            </a:extLst>
          </p:cNvPr>
          <p:cNvSpPr txBox="1"/>
          <p:nvPr/>
        </p:nvSpPr>
        <p:spPr>
          <a:xfrm rot="5400000">
            <a:off x="6983690" y="2558190"/>
            <a:ext cx="3109520" cy="338554"/>
          </a:xfrm>
          <a:prstGeom prst="rect">
            <a:avLst/>
          </a:prstGeom>
          <a:noFill/>
        </p:spPr>
        <p:txBody>
          <a:bodyPr wrap="square" rtlCol="0">
            <a:spAutoFit/>
          </a:bodyPr>
          <a:lstStyle/>
          <a:p>
            <a:pPr algn="ctr" fontAlgn="base">
              <a:spcBef>
                <a:spcPct val="0"/>
              </a:spcBef>
              <a:spcAft>
                <a:spcPct val="0"/>
              </a:spcAft>
            </a:pPr>
            <a:r>
              <a:rPr lang="en-US" sz="1600" dirty="0">
                <a:solidFill>
                  <a:srgbClr val="000000"/>
                </a:solidFill>
                <a:latin typeface="Tahoma" pitchFamily="34" charset="0"/>
                <a:cs typeface="Tahoma" pitchFamily="34" charset="0"/>
              </a:rPr>
              <a:t>Many thousands of simulations</a:t>
            </a:r>
          </a:p>
        </p:txBody>
      </p:sp>
      <p:sp>
        <p:nvSpPr>
          <p:cNvPr id="30" name="TextBox 29">
            <a:extLst>
              <a:ext uri="{FF2B5EF4-FFF2-40B4-BE49-F238E27FC236}">
                <a16:creationId xmlns:a16="http://schemas.microsoft.com/office/drawing/2014/main" id="{8AA4FA55-7C22-4A20-BF18-0F2257605697}"/>
              </a:ext>
            </a:extLst>
          </p:cNvPr>
          <p:cNvSpPr txBox="1"/>
          <p:nvPr/>
        </p:nvSpPr>
        <p:spPr>
          <a:xfrm>
            <a:off x="4199259" y="4504951"/>
            <a:ext cx="1432278"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Storm </a:t>
            </a:r>
            <a:r>
              <a:rPr lang="en-US" sz="1000" b="1" err="1">
                <a:solidFill>
                  <a:schemeClr val="bg1"/>
                </a:solidFill>
                <a:latin typeface="Tahoma" pitchFamily="34" charset="0"/>
                <a:cs typeface="Tahoma" pitchFamily="34" charset="0"/>
              </a:rPr>
              <a:t>precip</a:t>
            </a:r>
            <a:r>
              <a:rPr lang="en-US" sz="1000" b="1">
                <a:solidFill>
                  <a:schemeClr val="bg1"/>
                </a:solidFill>
                <a:latin typeface="Tahoma" pitchFamily="34" charset="0"/>
                <a:cs typeface="Tahoma" pitchFamily="34" charset="0"/>
              </a:rPr>
              <a:t>   template</a:t>
            </a:r>
          </a:p>
        </p:txBody>
      </p:sp>
      <p:cxnSp>
        <p:nvCxnSpPr>
          <p:cNvPr id="31" name="Elbow Connector 25">
            <a:extLst>
              <a:ext uri="{FF2B5EF4-FFF2-40B4-BE49-F238E27FC236}">
                <a16:creationId xmlns:a16="http://schemas.microsoft.com/office/drawing/2014/main" id="{086AF739-77C2-4F6E-901A-4E75DBDDB48A}"/>
              </a:ext>
              <a:ext uri="{C183D7F6-B498-43B3-948B-1728B52AA6E4}">
                <adec:decorative xmlns:adec="http://schemas.microsoft.com/office/drawing/2017/decorative" val="1"/>
              </a:ext>
            </a:extLst>
          </p:cNvPr>
          <p:cNvCxnSpPr>
            <a:stCxn id="30" idx="3"/>
            <a:endCxn id="20" idx="1"/>
          </p:cNvCxnSpPr>
          <p:nvPr/>
        </p:nvCxnSpPr>
        <p:spPr bwMode="auto">
          <a:xfrm flipV="1">
            <a:off x="5631537" y="2265929"/>
            <a:ext cx="972473" cy="2400701"/>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sp>
        <p:nvSpPr>
          <p:cNvPr id="32" name="TextBox 31">
            <a:extLst>
              <a:ext uri="{FF2B5EF4-FFF2-40B4-BE49-F238E27FC236}">
                <a16:creationId xmlns:a16="http://schemas.microsoft.com/office/drawing/2014/main" id="{B5C1B0D5-3B6A-4BB9-80F3-08CA1B6FD69C}"/>
              </a:ext>
            </a:extLst>
          </p:cNvPr>
          <p:cNvSpPr txBox="1"/>
          <p:nvPr/>
        </p:nvSpPr>
        <p:spPr>
          <a:xfrm>
            <a:off x="4178240" y="1957476"/>
            <a:ext cx="1432278" cy="169469"/>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River states</a:t>
            </a:r>
          </a:p>
        </p:txBody>
      </p:sp>
      <p:cxnSp>
        <p:nvCxnSpPr>
          <p:cNvPr id="33" name="Elbow Connector 19">
            <a:extLst>
              <a:ext uri="{FF2B5EF4-FFF2-40B4-BE49-F238E27FC236}">
                <a16:creationId xmlns:a16="http://schemas.microsoft.com/office/drawing/2014/main" id="{92EABE96-83B9-4201-BFA9-CC02A4BAA39F}"/>
              </a:ext>
              <a:ext uri="{C183D7F6-B498-43B3-948B-1728B52AA6E4}">
                <adec:decorative xmlns:adec="http://schemas.microsoft.com/office/drawing/2017/decorative" val="1"/>
              </a:ext>
            </a:extLst>
          </p:cNvPr>
          <p:cNvCxnSpPr>
            <a:stCxn id="32" idx="3"/>
            <a:endCxn id="11" idx="1"/>
          </p:cNvCxnSpPr>
          <p:nvPr/>
        </p:nvCxnSpPr>
        <p:spPr bwMode="auto">
          <a:xfrm flipV="1">
            <a:off x="5610518" y="1783323"/>
            <a:ext cx="1018368" cy="258888"/>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sp>
        <p:nvSpPr>
          <p:cNvPr id="2" name="Title 1">
            <a:extLst>
              <a:ext uri="{FF2B5EF4-FFF2-40B4-BE49-F238E27FC236}">
                <a16:creationId xmlns:a16="http://schemas.microsoft.com/office/drawing/2014/main" id="{B43C098D-7A65-49D4-9873-458E79151B2C}"/>
              </a:ext>
            </a:extLst>
          </p:cNvPr>
          <p:cNvSpPr>
            <a:spLocks noGrp="1"/>
          </p:cNvSpPr>
          <p:nvPr>
            <p:ph type="ctrTitle"/>
          </p:nvPr>
        </p:nvSpPr>
        <p:spPr>
          <a:xfrm>
            <a:off x="-71039" y="485585"/>
            <a:ext cx="7772400" cy="1102519"/>
          </a:xfrm>
        </p:spPr>
        <p:txBody>
          <a:bodyPr/>
          <a:lstStyle/>
          <a:p>
            <a:r>
              <a:rPr lang="en-US" altLang="en-US" dirty="0"/>
              <a:t>Stochastic Event Flood Model</a:t>
            </a:r>
            <a:br>
              <a:rPr lang="en-CA" altLang="en-US" dirty="0"/>
            </a:br>
            <a:endParaRPr lang="en-US" dirty="0"/>
          </a:p>
        </p:txBody>
      </p:sp>
    </p:spTree>
    <p:extLst>
      <p:ext uri="{BB962C8B-B14F-4D97-AF65-F5344CB8AC3E}">
        <p14:creationId xmlns:p14="http://schemas.microsoft.com/office/powerpoint/2010/main" val="27231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8" grpId="0" animBg="1"/>
      <p:bldP spid="20" grpId="0" animBg="1"/>
      <p:bldP spid="23" grpId="0" animBg="1"/>
      <p:bldP spid="24" grpId="0" animBg="1"/>
      <p:bldP spid="25" grpId="0" animBg="1"/>
      <p:bldP spid="29" grpId="0"/>
      <p:bldP spid="3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1. Pick storm depth&#10;">
            <a:extLst>
              <a:ext uri="{FF2B5EF4-FFF2-40B4-BE49-F238E27FC236}">
                <a16:creationId xmlns:a16="http://schemas.microsoft.com/office/drawing/2014/main" id="{FEE2A81E-9FD5-4CC8-A2EF-909B678622BD}"/>
              </a:ext>
            </a:extLst>
          </p:cNvPr>
          <p:cNvSpPr/>
          <p:nvPr/>
        </p:nvSpPr>
        <p:spPr>
          <a:xfrm>
            <a:off x="184929" y="1130203"/>
            <a:ext cx="2630510" cy="2593018"/>
          </a:xfrm>
          <a:prstGeom prst="rect">
            <a:avLst/>
          </a:prstGeom>
        </p:spPr>
        <p:txBody>
          <a:bodyPr wrap="square">
            <a:spAutoFit/>
          </a:bodyPr>
          <a:lstStyle/>
          <a:p>
            <a:pPr marL="342900" indent="-342900">
              <a:spcBef>
                <a:spcPts val="900"/>
              </a:spcBef>
              <a:buClr>
                <a:srgbClr val="FF0000"/>
              </a:buClr>
              <a:buAutoNum type="arabicPeriod"/>
            </a:pPr>
            <a:r>
              <a:rPr lang="en-US" sz="2000" dirty="0">
                <a:solidFill>
                  <a:srgbClr val="06263F"/>
                </a:solidFill>
                <a:latin typeface="+mj-lt"/>
              </a:rPr>
              <a:t>Pick storm depth</a:t>
            </a:r>
          </a:p>
          <a:p>
            <a:pPr marL="342900" indent="-342900">
              <a:spcBef>
                <a:spcPts val="900"/>
              </a:spcBef>
              <a:buClr>
                <a:srgbClr val="FF0000"/>
              </a:buClr>
              <a:buAutoNum type="arabicPeriod"/>
            </a:pPr>
            <a:r>
              <a:rPr lang="en-US" sz="2000" dirty="0">
                <a:solidFill>
                  <a:srgbClr val="06263F"/>
                </a:solidFill>
                <a:latin typeface="+mj-lt"/>
              </a:rPr>
              <a:t>Pick storm template</a:t>
            </a:r>
          </a:p>
          <a:p>
            <a:pPr marL="342900" indent="-342900">
              <a:spcBef>
                <a:spcPts val="900"/>
              </a:spcBef>
              <a:buClr>
                <a:srgbClr val="FF0000"/>
              </a:buClr>
              <a:buAutoNum type="arabicPeriod"/>
            </a:pPr>
            <a:r>
              <a:rPr lang="en-US" sz="2000" dirty="0">
                <a:solidFill>
                  <a:srgbClr val="06263F"/>
                </a:solidFill>
                <a:latin typeface="+mj-lt"/>
              </a:rPr>
              <a:t>Scale storm template by sampled depth</a:t>
            </a:r>
          </a:p>
          <a:p>
            <a:pPr marL="342900" indent="-342900">
              <a:spcBef>
                <a:spcPts val="900"/>
              </a:spcBef>
              <a:buClr>
                <a:srgbClr val="FF0000"/>
              </a:buClr>
              <a:buAutoNum type="arabicPeriod"/>
            </a:pPr>
            <a:r>
              <a:rPr lang="en-US" sz="2000" dirty="0">
                <a:solidFill>
                  <a:srgbClr val="06263F"/>
                </a:solidFill>
                <a:latin typeface="+mj-lt"/>
              </a:rPr>
              <a:t>Pick storm date from seasonality</a:t>
            </a:r>
          </a:p>
        </p:txBody>
      </p:sp>
      <p:sp>
        <p:nvSpPr>
          <p:cNvPr id="6" name="Rectangle 5" descr="5. Insert storm into long-term rainfall time series&#10;">
            <a:extLst>
              <a:ext uri="{FF2B5EF4-FFF2-40B4-BE49-F238E27FC236}">
                <a16:creationId xmlns:a16="http://schemas.microsoft.com/office/drawing/2014/main" id="{F4D526F4-98DD-4C8C-A090-DA26B8F317C4}"/>
              </a:ext>
            </a:extLst>
          </p:cNvPr>
          <p:cNvSpPr/>
          <p:nvPr/>
        </p:nvSpPr>
        <p:spPr>
          <a:xfrm>
            <a:off x="157713" y="3693500"/>
            <a:ext cx="2630510" cy="1015663"/>
          </a:xfrm>
          <a:prstGeom prst="rect">
            <a:avLst/>
          </a:prstGeom>
        </p:spPr>
        <p:txBody>
          <a:bodyPr wrap="square">
            <a:spAutoFit/>
          </a:bodyPr>
          <a:lstStyle/>
          <a:p>
            <a:pPr marL="342900" indent="-342900">
              <a:spcBef>
                <a:spcPts val="900"/>
              </a:spcBef>
              <a:buClr>
                <a:srgbClr val="FF0000"/>
              </a:buClr>
              <a:buFont typeface="+mj-lt"/>
              <a:buAutoNum type="arabicPeriod" startAt="5"/>
            </a:pPr>
            <a:r>
              <a:rPr lang="en-US" sz="2000" dirty="0">
                <a:solidFill>
                  <a:srgbClr val="06263F"/>
                </a:solidFill>
                <a:latin typeface="+mj-lt"/>
              </a:rPr>
              <a:t>Insert storm into </a:t>
            </a:r>
            <a:r>
              <a:rPr lang="en-US" sz="2000" b="1" dirty="0">
                <a:solidFill>
                  <a:srgbClr val="06263F"/>
                </a:solidFill>
                <a:latin typeface="+mj-lt"/>
              </a:rPr>
              <a:t>long-term</a:t>
            </a:r>
            <a:r>
              <a:rPr lang="en-US" sz="2000" dirty="0">
                <a:solidFill>
                  <a:srgbClr val="06263F"/>
                </a:solidFill>
                <a:latin typeface="+mj-lt"/>
              </a:rPr>
              <a:t> rainfall time series</a:t>
            </a:r>
          </a:p>
        </p:txBody>
      </p:sp>
      <p:sp>
        <p:nvSpPr>
          <p:cNvPr id="9" name="TextBox 8">
            <a:extLst>
              <a:ext uri="{FF2B5EF4-FFF2-40B4-BE49-F238E27FC236}">
                <a16:creationId xmlns:a16="http://schemas.microsoft.com/office/drawing/2014/main" id="{E0042CD0-33E0-4F96-9D3E-0196EB001D1E}"/>
              </a:ext>
            </a:extLst>
          </p:cNvPr>
          <p:cNvSpPr txBox="1"/>
          <p:nvPr/>
        </p:nvSpPr>
        <p:spPr>
          <a:xfrm>
            <a:off x="5796136" y="1067316"/>
            <a:ext cx="642618" cy="403957"/>
          </a:xfrm>
          <a:prstGeom prst="rect">
            <a:avLst/>
          </a:prstGeom>
          <a:noFill/>
        </p:spPr>
        <p:txBody>
          <a:bodyPr wrap="square" rtlCol="0">
            <a:spAutoFit/>
          </a:bodyPr>
          <a:lstStyle/>
          <a:p>
            <a:r>
              <a:rPr lang="en-US" sz="2025" dirty="0">
                <a:solidFill>
                  <a:srgbClr val="FF0000"/>
                </a:solidFill>
              </a:rPr>
              <a:t>2,3</a:t>
            </a:r>
          </a:p>
        </p:txBody>
      </p:sp>
      <p:grpSp>
        <p:nvGrpSpPr>
          <p:cNvPr id="10" name="Group 9">
            <a:extLst>
              <a:ext uri="{FF2B5EF4-FFF2-40B4-BE49-F238E27FC236}">
                <a16:creationId xmlns:a16="http://schemas.microsoft.com/office/drawing/2014/main" id="{967F33BC-6336-4AD3-9DE2-3121A16C76EE}"/>
              </a:ext>
              <a:ext uri="{C183D7F6-B498-43B3-948B-1728B52AA6E4}">
                <adec:decorative xmlns:adec="http://schemas.microsoft.com/office/drawing/2017/decorative" val="1"/>
              </a:ext>
            </a:extLst>
          </p:cNvPr>
          <p:cNvGrpSpPr/>
          <p:nvPr/>
        </p:nvGrpSpPr>
        <p:grpSpPr>
          <a:xfrm>
            <a:off x="3626465" y="1425997"/>
            <a:ext cx="2100881" cy="1432541"/>
            <a:chOff x="1924991" y="950539"/>
            <a:chExt cx="2801175" cy="1910054"/>
          </a:xfrm>
        </p:grpSpPr>
        <p:pic>
          <p:nvPicPr>
            <p:cNvPr id="11" name="Picture 10" descr="1. Pick storm depth">
              <a:extLst>
                <a:ext uri="{FF2B5EF4-FFF2-40B4-BE49-F238E27FC236}">
                  <a16:creationId xmlns:a16="http://schemas.microsoft.com/office/drawing/2014/main" id="{E509DEC8-4243-46BB-8C36-0EE652632BDB}"/>
                </a:ext>
              </a:extLst>
            </p:cNvPr>
            <p:cNvPicPr>
              <a:picLocks noChangeAspect="1"/>
            </p:cNvPicPr>
            <p:nvPr/>
          </p:nvPicPr>
          <p:blipFill>
            <a:blip r:embed="rId3"/>
            <a:stretch>
              <a:fillRect/>
            </a:stretch>
          </p:blipFill>
          <p:spPr>
            <a:xfrm>
              <a:off x="1924991" y="950539"/>
              <a:ext cx="2801175" cy="1910054"/>
            </a:xfrm>
            <a:prstGeom prst="rect">
              <a:avLst/>
            </a:prstGeom>
          </p:spPr>
        </p:pic>
        <p:sp>
          <p:nvSpPr>
            <p:cNvPr id="12" name="Rectangle 11">
              <a:extLst>
                <a:ext uri="{FF2B5EF4-FFF2-40B4-BE49-F238E27FC236}">
                  <a16:creationId xmlns:a16="http://schemas.microsoft.com/office/drawing/2014/main" id="{289F5217-0F7B-45BD-90E3-972A20B6C7FB}"/>
                </a:ext>
              </a:extLst>
            </p:cNvPr>
            <p:cNvSpPr/>
            <p:nvPr/>
          </p:nvSpPr>
          <p:spPr bwMode="auto">
            <a:xfrm>
              <a:off x="2405062" y="1281113"/>
              <a:ext cx="235012" cy="63969"/>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350">
                <a:latin typeface="Arial" charset="0"/>
                <a:ea typeface="ヒラギノ角ゴ Pro W3" pitchFamily="1" charset="-128"/>
              </a:endParaRPr>
            </a:p>
          </p:txBody>
        </p:sp>
      </p:grpSp>
      <p:pic>
        <p:nvPicPr>
          <p:cNvPr id="13" name="Picture 12" descr="2. Pick storm template. 3. Scale storm template by sampled depth&#10;">
            <a:extLst>
              <a:ext uri="{FF2B5EF4-FFF2-40B4-BE49-F238E27FC236}">
                <a16:creationId xmlns:a16="http://schemas.microsoft.com/office/drawing/2014/main" id="{DA59F37D-8E2D-4F5F-8B34-C3A2C61F8E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24455" y="1432995"/>
            <a:ext cx="3111446" cy="1414772"/>
          </a:xfrm>
          <a:prstGeom prst="rect">
            <a:avLst/>
          </a:prstGeom>
          <a:ln>
            <a:solidFill>
              <a:schemeClr val="bg1">
                <a:lumMod val="75000"/>
              </a:schemeClr>
            </a:solidFill>
          </a:ln>
        </p:spPr>
      </p:pic>
      <p:sp>
        <p:nvSpPr>
          <p:cNvPr id="14" name="Rectangle 13">
            <a:extLst>
              <a:ext uri="{FF2B5EF4-FFF2-40B4-BE49-F238E27FC236}">
                <a16:creationId xmlns:a16="http://schemas.microsoft.com/office/drawing/2014/main" id="{54E5D232-41D7-4391-9B6F-2DE831A49E5B}"/>
              </a:ext>
              <a:ext uri="{C183D7F6-B498-43B3-948B-1728B52AA6E4}">
                <adec:decorative xmlns:adec="http://schemas.microsoft.com/office/drawing/2017/decorative" val="1"/>
              </a:ext>
            </a:extLst>
          </p:cNvPr>
          <p:cNvSpPr/>
          <p:nvPr/>
        </p:nvSpPr>
        <p:spPr bwMode="auto">
          <a:xfrm>
            <a:off x="6103410" y="2012863"/>
            <a:ext cx="240797" cy="183592"/>
          </a:xfrm>
          <a:prstGeom prst="rect">
            <a:avLst/>
          </a:prstGeom>
          <a:solidFill>
            <a:srgbClr val="E5E5E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350">
              <a:latin typeface="Arial" charset="0"/>
              <a:ea typeface="ヒラギノ角ゴ Pro W3" pitchFamily="1" charset="-128"/>
            </a:endParaRPr>
          </a:p>
        </p:txBody>
      </p:sp>
      <p:cxnSp>
        <p:nvCxnSpPr>
          <p:cNvPr id="15" name="Straight Arrow Connector 14">
            <a:extLst>
              <a:ext uri="{FF2B5EF4-FFF2-40B4-BE49-F238E27FC236}">
                <a16:creationId xmlns:a16="http://schemas.microsoft.com/office/drawing/2014/main" id="{40D414D4-9C5F-4051-AFE2-DA5A7CED4E1D}"/>
              </a:ext>
              <a:ext uri="{C183D7F6-B498-43B3-948B-1728B52AA6E4}">
                <adec:decorative xmlns:adec="http://schemas.microsoft.com/office/drawing/2017/decorative" val="1"/>
              </a:ext>
            </a:extLst>
          </p:cNvPr>
          <p:cNvCxnSpPr>
            <a:cxnSpLocks/>
          </p:cNvCxnSpPr>
          <p:nvPr/>
        </p:nvCxnSpPr>
        <p:spPr>
          <a:xfrm>
            <a:off x="3426831" y="1640329"/>
            <a:ext cx="1156190" cy="615814"/>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761F25B6-242C-4B9B-BF5A-646658268E90}"/>
              </a:ext>
            </a:extLst>
          </p:cNvPr>
          <p:cNvSpPr txBox="1"/>
          <p:nvPr/>
        </p:nvSpPr>
        <p:spPr>
          <a:xfrm>
            <a:off x="3586166" y="1063431"/>
            <a:ext cx="460772" cy="403957"/>
          </a:xfrm>
          <a:prstGeom prst="rect">
            <a:avLst/>
          </a:prstGeom>
          <a:noFill/>
        </p:spPr>
        <p:txBody>
          <a:bodyPr wrap="square" rtlCol="0">
            <a:spAutoFit/>
          </a:bodyPr>
          <a:lstStyle/>
          <a:p>
            <a:r>
              <a:rPr lang="en-US" sz="2025" dirty="0">
                <a:solidFill>
                  <a:srgbClr val="FF0000"/>
                </a:solidFill>
              </a:rPr>
              <a:t>1</a:t>
            </a:r>
          </a:p>
        </p:txBody>
      </p:sp>
      <p:grpSp>
        <p:nvGrpSpPr>
          <p:cNvPr id="17" name="Group 16" descr="4. Pick storm date from seasonality&#10;">
            <a:extLst>
              <a:ext uri="{FF2B5EF4-FFF2-40B4-BE49-F238E27FC236}">
                <a16:creationId xmlns:a16="http://schemas.microsoft.com/office/drawing/2014/main" id="{AF4628FD-D8AB-4EA0-93B6-C934A0CC037E}"/>
              </a:ext>
            </a:extLst>
          </p:cNvPr>
          <p:cNvGrpSpPr/>
          <p:nvPr/>
        </p:nvGrpSpPr>
        <p:grpSpPr>
          <a:xfrm>
            <a:off x="6915527" y="2881291"/>
            <a:ext cx="2003124" cy="2081830"/>
            <a:chOff x="9356501" y="2723505"/>
            <a:chExt cx="2670832" cy="2775773"/>
          </a:xfrm>
        </p:grpSpPr>
        <p:pic>
          <p:nvPicPr>
            <p:cNvPr id="18" name="Picture 17" descr="4. Pick storm date from seasonality&#10;">
              <a:extLst>
                <a:ext uri="{FF2B5EF4-FFF2-40B4-BE49-F238E27FC236}">
                  <a16:creationId xmlns:a16="http://schemas.microsoft.com/office/drawing/2014/main" id="{EADB625C-F0BA-40B8-AD34-E8E98586A7C3}"/>
                </a:ext>
              </a:extLst>
            </p:cNvPr>
            <p:cNvPicPr>
              <a:picLocks noChangeAspect="1"/>
            </p:cNvPicPr>
            <p:nvPr/>
          </p:nvPicPr>
          <p:blipFill>
            <a:blip r:embed="rId5"/>
            <a:stretch>
              <a:fillRect/>
            </a:stretch>
          </p:blipFill>
          <p:spPr>
            <a:xfrm>
              <a:off x="9431716" y="3161648"/>
              <a:ext cx="2595617" cy="1845636"/>
            </a:xfrm>
            <a:prstGeom prst="rect">
              <a:avLst/>
            </a:prstGeom>
            <a:ln>
              <a:solidFill>
                <a:schemeClr val="bg1">
                  <a:lumMod val="75000"/>
                </a:schemeClr>
              </a:solidFill>
            </a:ln>
          </p:spPr>
        </p:pic>
        <p:cxnSp>
          <p:nvCxnSpPr>
            <p:cNvPr id="19" name="Straight Arrow Connector 18">
              <a:extLst>
                <a:ext uri="{FF2B5EF4-FFF2-40B4-BE49-F238E27FC236}">
                  <a16:creationId xmlns:a16="http://schemas.microsoft.com/office/drawing/2014/main" id="{360B7FFD-F074-4626-966E-1046BECEBE18}"/>
                </a:ext>
              </a:extLst>
            </p:cNvPr>
            <p:cNvCxnSpPr>
              <a:cxnSpLocks/>
            </p:cNvCxnSpPr>
            <p:nvPr/>
          </p:nvCxnSpPr>
          <p:spPr>
            <a:xfrm flipV="1">
              <a:off x="10267335" y="4822057"/>
              <a:ext cx="0" cy="677221"/>
            </a:xfrm>
            <a:prstGeom prst="straightConnector1">
              <a:avLst/>
            </a:prstGeom>
            <a:ln w="76200">
              <a:solidFill>
                <a:srgbClr val="FF0000"/>
              </a:solidFill>
              <a:tailEnd type="triangle"/>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334264E3-4608-4A0D-8AA9-0EF2E5196E5E}"/>
                </a:ext>
              </a:extLst>
            </p:cNvPr>
            <p:cNvSpPr txBox="1"/>
            <p:nvPr/>
          </p:nvSpPr>
          <p:spPr>
            <a:xfrm>
              <a:off x="9356501" y="2723505"/>
              <a:ext cx="614363" cy="538609"/>
            </a:xfrm>
            <a:prstGeom prst="rect">
              <a:avLst/>
            </a:prstGeom>
            <a:noFill/>
          </p:spPr>
          <p:txBody>
            <a:bodyPr wrap="square" rtlCol="0">
              <a:spAutoFit/>
            </a:bodyPr>
            <a:lstStyle/>
            <a:p>
              <a:r>
                <a:rPr lang="en-US" sz="2025" dirty="0">
                  <a:solidFill>
                    <a:srgbClr val="FF0000"/>
                  </a:solidFill>
                </a:rPr>
                <a:t>4</a:t>
              </a:r>
            </a:p>
          </p:txBody>
        </p:sp>
      </p:grpSp>
      <p:grpSp>
        <p:nvGrpSpPr>
          <p:cNvPr id="21" name="Group 20" descr="5. Insert storm into long-term rainfall time series">
            <a:extLst>
              <a:ext uri="{FF2B5EF4-FFF2-40B4-BE49-F238E27FC236}">
                <a16:creationId xmlns:a16="http://schemas.microsoft.com/office/drawing/2014/main" id="{6A5AE5E9-4FEB-4407-B625-DE2DE338C363}"/>
              </a:ext>
            </a:extLst>
          </p:cNvPr>
          <p:cNvGrpSpPr/>
          <p:nvPr/>
        </p:nvGrpSpPr>
        <p:grpSpPr>
          <a:xfrm>
            <a:off x="3570692" y="2946631"/>
            <a:ext cx="3736032" cy="1707398"/>
            <a:chOff x="3802016" y="3918209"/>
            <a:chExt cx="4981376" cy="2276530"/>
          </a:xfrm>
        </p:grpSpPr>
        <p:sp>
          <p:nvSpPr>
            <p:cNvPr id="22" name="TextBox 21">
              <a:extLst>
                <a:ext uri="{FF2B5EF4-FFF2-40B4-BE49-F238E27FC236}">
                  <a16:creationId xmlns:a16="http://schemas.microsoft.com/office/drawing/2014/main" id="{A3A06B8A-9D00-4228-BBF7-C9F1281BE1CB}"/>
                </a:ext>
              </a:extLst>
            </p:cNvPr>
            <p:cNvSpPr txBox="1"/>
            <p:nvPr/>
          </p:nvSpPr>
          <p:spPr>
            <a:xfrm>
              <a:off x="3802016" y="3918209"/>
              <a:ext cx="614363" cy="538609"/>
            </a:xfrm>
            <a:prstGeom prst="rect">
              <a:avLst/>
            </a:prstGeom>
            <a:noFill/>
          </p:spPr>
          <p:txBody>
            <a:bodyPr wrap="square" rtlCol="0">
              <a:spAutoFit/>
            </a:bodyPr>
            <a:lstStyle/>
            <a:p>
              <a:r>
                <a:rPr lang="en-US" sz="2025" dirty="0">
                  <a:solidFill>
                    <a:srgbClr val="FF0000"/>
                  </a:solidFill>
                </a:rPr>
                <a:t>5</a:t>
              </a:r>
            </a:p>
          </p:txBody>
        </p:sp>
        <p:grpSp>
          <p:nvGrpSpPr>
            <p:cNvPr id="23" name="Group 22">
              <a:extLst>
                <a:ext uri="{FF2B5EF4-FFF2-40B4-BE49-F238E27FC236}">
                  <a16:creationId xmlns:a16="http://schemas.microsoft.com/office/drawing/2014/main" id="{DF66E510-C10A-4B61-8297-E05BFAAB3E8D}"/>
                </a:ext>
              </a:extLst>
            </p:cNvPr>
            <p:cNvGrpSpPr/>
            <p:nvPr/>
          </p:nvGrpSpPr>
          <p:grpSpPr>
            <a:xfrm>
              <a:off x="3863662" y="4404575"/>
              <a:ext cx="4919730" cy="1790164"/>
              <a:chOff x="2856096" y="4942890"/>
              <a:chExt cx="4923047" cy="1604367"/>
            </a:xfrm>
          </p:grpSpPr>
          <p:grpSp>
            <p:nvGrpSpPr>
              <p:cNvPr id="24" name="Group 23">
                <a:extLst>
                  <a:ext uri="{FF2B5EF4-FFF2-40B4-BE49-F238E27FC236}">
                    <a16:creationId xmlns:a16="http://schemas.microsoft.com/office/drawing/2014/main" id="{0D01A6B7-4D68-40DB-AD06-6E7736561801}"/>
                  </a:ext>
                </a:extLst>
              </p:cNvPr>
              <p:cNvGrpSpPr/>
              <p:nvPr/>
            </p:nvGrpSpPr>
            <p:grpSpPr>
              <a:xfrm>
                <a:off x="2856096" y="4948015"/>
                <a:ext cx="4923047" cy="1599242"/>
                <a:chOff x="3873672" y="5738730"/>
                <a:chExt cx="5633083" cy="1440363"/>
              </a:xfrm>
            </p:grpSpPr>
            <p:pic>
              <p:nvPicPr>
                <p:cNvPr id="26" name="Picture 25" descr="5. Insert storm into long-term rainfall time series">
                  <a:extLst>
                    <a:ext uri="{FF2B5EF4-FFF2-40B4-BE49-F238E27FC236}">
                      <a16:creationId xmlns:a16="http://schemas.microsoft.com/office/drawing/2014/main" id="{C09AE3BD-8647-4211-B695-1C0250FDF3CE}"/>
                    </a:ext>
                  </a:extLst>
                </p:cNvPr>
                <p:cNvPicPr>
                  <a:picLocks noChangeAspect="1"/>
                </p:cNvPicPr>
                <p:nvPr/>
              </p:nvPicPr>
              <p:blipFill>
                <a:blip r:embed="rId6"/>
                <a:stretch>
                  <a:fillRect/>
                </a:stretch>
              </p:blipFill>
              <p:spPr>
                <a:xfrm>
                  <a:off x="3873672" y="5738731"/>
                  <a:ext cx="5633083" cy="1382986"/>
                </a:xfrm>
                <a:prstGeom prst="rect">
                  <a:avLst/>
                </a:prstGeom>
                <a:ln>
                  <a:solidFill>
                    <a:schemeClr val="bg1">
                      <a:lumMod val="50000"/>
                    </a:schemeClr>
                  </a:solidFill>
                </a:ln>
              </p:spPr>
            </p:pic>
            <p:cxnSp>
              <p:nvCxnSpPr>
                <p:cNvPr id="27" name="Straight Connector 26">
                  <a:extLst>
                    <a:ext uri="{FF2B5EF4-FFF2-40B4-BE49-F238E27FC236}">
                      <a16:creationId xmlns:a16="http://schemas.microsoft.com/office/drawing/2014/main" id="{59EDDFE0-33CD-402D-8305-57BB2A6B8905}"/>
                    </a:ext>
                  </a:extLst>
                </p:cNvPr>
                <p:cNvCxnSpPr>
                  <a:cxnSpLocks/>
                </p:cNvCxnSpPr>
                <p:nvPr/>
              </p:nvCxnSpPr>
              <p:spPr>
                <a:xfrm>
                  <a:off x="4792901" y="5738730"/>
                  <a:ext cx="0" cy="1440363"/>
                </a:xfrm>
                <a:prstGeom prst="line">
                  <a:avLst/>
                </a:prstGeom>
                <a:ln>
                  <a:solidFill>
                    <a:srgbClr val="FF0000"/>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0FF7B7D2-67BF-4E5B-A27B-6FC1F907135F}"/>
                    </a:ext>
                  </a:extLst>
                </p:cNvPr>
                <p:cNvCxnSpPr>
                  <a:cxnSpLocks/>
                </p:cNvCxnSpPr>
                <p:nvPr/>
              </p:nvCxnSpPr>
              <p:spPr>
                <a:xfrm>
                  <a:off x="4464980" y="5738730"/>
                  <a:ext cx="0" cy="1440362"/>
                </a:xfrm>
                <a:prstGeom prst="line">
                  <a:avLst/>
                </a:prstGeom>
                <a:ln>
                  <a:solidFill>
                    <a:srgbClr val="FF0000"/>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grpSp>
          <p:sp>
            <p:nvSpPr>
              <p:cNvPr id="25" name="Rectangle 24">
                <a:extLst>
                  <a:ext uri="{FF2B5EF4-FFF2-40B4-BE49-F238E27FC236}">
                    <a16:creationId xmlns:a16="http://schemas.microsoft.com/office/drawing/2014/main" id="{F10D4476-91D7-4C1E-8C9B-52CE9BAB9907}"/>
                  </a:ext>
                </a:extLst>
              </p:cNvPr>
              <p:cNvSpPr/>
              <p:nvPr/>
            </p:nvSpPr>
            <p:spPr bwMode="auto">
              <a:xfrm>
                <a:off x="5180007" y="4942890"/>
                <a:ext cx="267722" cy="157143"/>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350">
                  <a:latin typeface="Arial" charset="0"/>
                  <a:ea typeface="ヒラギノ角ゴ Pro W3" pitchFamily="1" charset="-128"/>
                </a:endParaRPr>
              </a:p>
            </p:txBody>
          </p:sp>
        </p:grpSp>
      </p:grpSp>
      <p:sp>
        <p:nvSpPr>
          <p:cNvPr id="2" name="Title 1">
            <a:extLst>
              <a:ext uri="{FF2B5EF4-FFF2-40B4-BE49-F238E27FC236}">
                <a16:creationId xmlns:a16="http://schemas.microsoft.com/office/drawing/2014/main" id="{00984CBD-6701-4738-84F5-1893D21BC593}"/>
              </a:ext>
            </a:extLst>
          </p:cNvPr>
          <p:cNvSpPr>
            <a:spLocks noGrp="1"/>
          </p:cNvSpPr>
          <p:nvPr>
            <p:ph type="ctrTitle"/>
          </p:nvPr>
        </p:nvSpPr>
        <p:spPr>
          <a:xfrm>
            <a:off x="467544" y="319801"/>
            <a:ext cx="7772400" cy="1102519"/>
          </a:xfrm>
        </p:spPr>
        <p:txBody>
          <a:bodyPr/>
          <a:lstStyle/>
          <a:p>
            <a:r>
              <a:rPr lang="en-US" dirty="0"/>
              <a:t>Rainfall Processing</a:t>
            </a:r>
          </a:p>
        </p:txBody>
      </p:sp>
    </p:spTree>
    <p:extLst>
      <p:ext uri="{BB962C8B-B14F-4D97-AF65-F5344CB8AC3E}">
        <p14:creationId xmlns:p14="http://schemas.microsoft.com/office/powerpoint/2010/main" val="2409134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6EA2DC1FD737499D544E74061B3A0A" ma:contentTypeVersion="11" ma:contentTypeDescription="Create a new document." ma:contentTypeScope="" ma:versionID="c8c3d6e0a86a584e432c00e6647fe324">
  <xsd:schema xmlns:xsd="http://www.w3.org/2001/XMLSchema" xmlns:xs="http://www.w3.org/2001/XMLSchema" xmlns:p="http://schemas.microsoft.com/office/2006/metadata/properties" xmlns:ns3="6d71b1f6-281e-4798-b9dc-c29190d4cd51" xmlns:ns4="5cf0a1c3-ff67-43b4-9733-ca2fce4a93a5" targetNamespace="http://schemas.microsoft.com/office/2006/metadata/properties" ma:root="true" ma:fieldsID="95b900eb80438a3e22b28adc9cd8038c" ns3:_="" ns4:_="">
    <xsd:import namespace="6d71b1f6-281e-4798-b9dc-c29190d4cd51"/>
    <xsd:import namespace="5cf0a1c3-ff67-43b4-9733-ca2fce4a93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1b1f6-281e-4798-b9dc-c29190d4c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f0a1c3-ff67-43b4-9733-ca2fce4a93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28DBC2-161F-402F-B429-9AECE9D02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71b1f6-281e-4798-b9dc-c29190d4cd51"/>
    <ds:schemaRef ds:uri="5cf0a1c3-ff67-43b4-9733-ca2fce4a9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7A92A4-781A-4F5F-AFE2-437B5D84BDCF}">
  <ds:schemaRefs>
    <ds:schemaRef ds:uri="http://schemas.microsoft.com/sharepoint/v3/contenttype/forms"/>
  </ds:schemaRefs>
</ds:datastoreItem>
</file>

<file path=customXml/itemProps3.xml><?xml version="1.0" encoding="utf-8"?>
<ds:datastoreItem xmlns:ds="http://schemas.openxmlformats.org/officeDocument/2006/customXml" ds:itemID="{E057CE0B-83D2-48B9-AD3D-8A5B72456A99}">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elements/1.1/"/>
    <ds:schemaRef ds:uri="5cf0a1c3-ff67-43b4-9733-ca2fce4a93a5"/>
    <ds:schemaRef ds:uri="6d71b1f6-281e-4798-b9dc-c29190d4cd5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32781</TotalTime>
  <Words>1541</Words>
  <Application>Microsoft Office PowerPoint</Application>
  <PresentationFormat>On-screen Show (16:9)</PresentationFormat>
  <Paragraphs>334</Paragraphs>
  <Slides>31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Tahoma</vt:lpstr>
      <vt:lpstr>Office Theme</vt:lpstr>
      <vt:lpstr>PowerPoint Presentation</vt:lpstr>
      <vt:lpstr>TVA’s Integrated Watershed Management </vt:lpstr>
      <vt:lpstr>Smart Capital Allocation to Manage Extremes </vt:lpstr>
      <vt:lpstr>Risk-Informing Decisions </vt:lpstr>
      <vt:lpstr>Example Application</vt:lpstr>
      <vt:lpstr>My Hobby: Extrapolating </vt:lpstr>
      <vt:lpstr>Processes to Account for</vt:lpstr>
      <vt:lpstr>Stochastic Event Flood Model </vt:lpstr>
      <vt:lpstr>Rainfall Processing</vt:lpstr>
      <vt:lpstr>Extended Synthetic Time Series Generation </vt:lpstr>
      <vt:lpstr>Alternating Renewal Method – Mining </vt:lpstr>
      <vt:lpstr>Alternating Renewal Method – Basic Approach </vt:lpstr>
      <vt:lpstr>ARM – RTI-TVA Enhanced Approach </vt:lpstr>
      <vt:lpstr>Sample and Loop to Generate Synthetic Series </vt:lpstr>
      <vt:lpstr>Sample and Loop to Generate Synthetic Series </vt:lpstr>
      <vt:lpstr>ARM – RTI Enhanced Approach </vt:lpstr>
      <vt:lpstr>Now Back to SEFM </vt:lpstr>
      <vt:lpstr>Back to Our Example </vt:lpstr>
      <vt:lpstr>How much can we trust these results?</vt:lpstr>
      <vt:lpstr>Paleoflood Studies</vt:lpstr>
      <vt:lpstr>Solving for the Terrace Flowrate</vt:lpstr>
      <vt:lpstr>Cave Site</vt:lpstr>
      <vt:lpstr>Building Blocks</vt:lpstr>
      <vt:lpstr>Resulting AEP Curve</vt:lpstr>
      <vt:lpstr>Only one problem…these floods happened prior to dams</vt:lpstr>
      <vt:lpstr>With Natural Reconstruction</vt:lpstr>
      <vt:lpstr>To utilize both information streams</vt:lpstr>
      <vt:lpstr>Correlation of floods and climate</vt:lpstr>
      <vt:lpstr>Correlation of Floods and Overall Climate</vt:lpstr>
      <vt:lpstr>And remember… </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HVDC Cable Systems Workshop  September 11, 2013 – Vancouver, BC</dc:title>
  <dc:creator>Megan Poss</dc:creator>
  <cp:lastModifiedBy>Fancher, Jeffery</cp:lastModifiedBy>
  <cp:revision>176</cp:revision>
  <dcterms:created xsi:type="dcterms:W3CDTF">2013-08-12T15:18:28Z</dcterms:created>
  <dcterms:modified xsi:type="dcterms:W3CDTF">2020-02-13T20:04:31Z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0x010100406EA2DC1FD737499D544E74061B3A0A</vt:lpwstr>
  </property>
</Properties>
</file>