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6" r:id="rId5"/>
  </p:sldIdLst>
  <p:sldSz cx="15544800" cy="10058400"/>
  <p:notesSz cx="147828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FE3B669-B10C-4C9A-B116-B1BA949B2874}">
          <p14:sldIdLst>
            <p14:sldId id="256"/>
          </p14:sldIdLst>
        </p14:section>
        <p14:section name="Untitled Section" id="{2E4E0378-86B7-4479-8DE9-E1C25295D92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344" userDrawn="1">
          <p15:clr>
            <a:srgbClr val="A4A3A4"/>
          </p15:clr>
        </p15:guide>
        <p15:guide id="2" pos="49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MA-nrcc-rptbs" initials="F" lastIdx="1" clrIdx="0">
    <p:extLst>
      <p:ext uri="{19B8F6BF-5375-455C-9EA6-DF929625EA0E}">
        <p15:presenceInfo xmlns:p15="http://schemas.microsoft.com/office/powerpoint/2012/main" userId="S-1-5-21-3586473188-2236239214-4124789332-3833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AB"/>
    <a:srgbClr val="E1EFD9"/>
    <a:srgbClr val="FFFFCC"/>
    <a:srgbClr val="EF9BA5"/>
    <a:srgbClr val="FFDE16"/>
    <a:srgbClr val="C42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70" autoAdjust="0"/>
    <p:restoredTop sz="95111" autoAdjust="0"/>
  </p:normalViewPr>
  <p:slideViewPr>
    <p:cSldViewPr snapToGrid="0">
      <p:cViewPr>
        <p:scale>
          <a:sx n="60" d="100"/>
          <a:sy n="60" d="100"/>
        </p:scale>
        <p:origin x="163" y="30"/>
      </p:cViewPr>
      <p:guideLst>
        <p:guide orient="horz" pos="1344"/>
        <p:guide pos="492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6405564" cy="466726"/>
          </a:xfrm>
          <a:prstGeom prst="rect">
            <a:avLst/>
          </a:prstGeom>
        </p:spPr>
        <p:txBody>
          <a:bodyPr vert="horz" lIns="91385" tIns="45690" rIns="91385" bIns="45690" rtlCol="0"/>
          <a:lstStyle>
            <a:lvl1pPr algn="l">
              <a:defRPr sz="10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374065" y="0"/>
            <a:ext cx="6405560" cy="466726"/>
          </a:xfrm>
          <a:prstGeom prst="rect">
            <a:avLst/>
          </a:prstGeom>
        </p:spPr>
        <p:txBody>
          <a:bodyPr vert="horz" lIns="91385" tIns="45690" rIns="91385" bIns="45690" rtlCol="0"/>
          <a:lstStyle>
            <a:lvl1pPr algn="r">
              <a:defRPr sz="1000"/>
            </a:lvl1pPr>
          </a:lstStyle>
          <a:p>
            <a:fld id="{FDBD866B-512C-4232-AEE5-DE16C38E9F5C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967288" y="1162050"/>
            <a:ext cx="48482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0" rIns="91385" bIns="4569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477966" y="4473577"/>
            <a:ext cx="11826874" cy="3660774"/>
          </a:xfrm>
          <a:prstGeom prst="rect">
            <a:avLst/>
          </a:prstGeom>
        </p:spPr>
        <p:txBody>
          <a:bodyPr vert="horz" lIns="91385" tIns="45690" rIns="91385" bIns="4569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6"/>
            <a:ext cx="6405564" cy="466726"/>
          </a:xfrm>
          <a:prstGeom prst="rect">
            <a:avLst/>
          </a:prstGeom>
        </p:spPr>
        <p:txBody>
          <a:bodyPr vert="horz" lIns="91385" tIns="45690" rIns="91385" bIns="45690" rtlCol="0" anchor="b"/>
          <a:lstStyle>
            <a:lvl1pPr algn="l">
              <a:defRPr sz="10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374065" y="8829676"/>
            <a:ext cx="6405560" cy="466726"/>
          </a:xfrm>
          <a:prstGeom prst="rect">
            <a:avLst/>
          </a:prstGeom>
        </p:spPr>
        <p:txBody>
          <a:bodyPr vert="horz" lIns="91385" tIns="45690" rIns="91385" bIns="45690" rtlCol="0" anchor="b"/>
          <a:lstStyle>
            <a:lvl1pPr algn="r">
              <a:defRPr sz="1000"/>
            </a:lvl1pPr>
          </a:lstStyle>
          <a:p>
            <a:fld id="{3A603FC2-D81B-4754-B915-0449395341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76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03FC2-D81B-4754-B915-0449395341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24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1646133"/>
            <a:ext cx="1321308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100" y="5282989"/>
            <a:ext cx="116586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6EBE-C77B-4CA6-9DCE-F212435263BA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9228-9040-4B9E-899F-ED4F4B9C14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6EBE-C77B-4CA6-9DCE-F212435263BA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9228-9040-4B9E-899F-ED4F4B9C14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46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4248" y="535517"/>
            <a:ext cx="3351848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8706" y="535517"/>
            <a:ext cx="9861233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6EBE-C77B-4CA6-9DCE-F212435263BA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9228-9040-4B9E-899F-ED4F4B9C14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47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6EBE-C77B-4CA6-9DCE-F212435263BA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9228-9040-4B9E-899F-ED4F4B9C14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84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610" y="2507618"/>
            <a:ext cx="13407390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0610" y="6731215"/>
            <a:ext cx="13407390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/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6EBE-C77B-4CA6-9DCE-F212435263BA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9228-9040-4B9E-899F-ED4F4B9C14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8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870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6955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6EBE-C77B-4CA6-9DCE-F212435263BA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9228-9040-4B9E-899F-ED4F4B9C14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3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535519"/>
            <a:ext cx="1340739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731" y="2465706"/>
            <a:ext cx="6576178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0731" y="3674110"/>
            <a:ext cx="6576178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69556" y="2465706"/>
            <a:ext cx="6608565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69556" y="3674110"/>
            <a:ext cx="6608565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6EBE-C77B-4CA6-9DCE-F212435263BA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9228-9040-4B9E-899F-ED4F4B9C14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627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6EBE-C77B-4CA6-9DCE-F212435263BA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9228-9040-4B9E-899F-ED4F4B9C14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961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6EBE-C77B-4CA6-9DCE-F212435263BA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9228-9040-4B9E-899F-ED4F4B9C14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60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8565" y="1448226"/>
            <a:ext cx="7869555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6EBE-C77B-4CA6-9DCE-F212435263BA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9228-9040-4B9E-899F-ED4F4B9C14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6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8565" y="1448226"/>
            <a:ext cx="7869555" cy="7147983"/>
          </a:xfrm>
        </p:spPr>
        <p:txBody>
          <a:bodyPr anchor="t"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46EBE-C77B-4CA6-9DCE-F212435263BA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9228-9040-4B9E-899F-ED4F4B9C14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7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8705" y="535519"/>
            <a:ext cx="1340739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8705" y="2677584"/>
            <a:ext cx="1340739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870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46EBE-C77B-4CA6-9DCE-F212435263BA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9215" y="9322649"/>
            <a:ext cx="524637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851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69228-9040-4B9E-899F-ED4F4B9C14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1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819AA1E2-FD5B-4453-85F0-FD71C82DBA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1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43ED1BD7-C034-4FB7-B660-03A168F3A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8956" y="52867"/>
            <a:ext cx="2572225" cy="8264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</a:endParaRP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1A6264A8-E9D4-42C7-B710-69CF3EF07C33}"/>
              </a:ext>
            </a:extLst>
          </p:cNvPr>
          <p:cNvSpPr txBox="1">
            <a:spLocks/>
          </p:cNvSpPr>
          <p:nvPr/>
        </p:nvSpPr>
        <p:spPr>
          <a:xfrm>
            <a:off x="1562782" y="82297"/>
            <a:ext cx="9566958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en-US" sz="1800" kern="0" spc="-5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[Organization] </a:t>
            </a:r>
            <a:r>
              <a:rPr lang="en-US" sz="1800" kern="0" spc="-5" dirty="0">
                <a:latin typeface="Arial" panose="020B0604020202020204" pitchFamily="34" charset="0"/>
                <a:cs typeface="Arial" panose="020B0604020202020204" pitchFamily="34" charset="0"/>
              </a:rPr>
              <a:t>Senior Leadership Brief – </a:t>
            </a:r>
          </a:p>
          <a:p>
            <a:pPr algn="ctr"/>
            <a:r>
              <a:rPr lang="en-US" sz="1800" kern="0" spc="-5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Incident Name</a:t>
            </a:r>
          </a:p>
          <a:p>
            <a:pPr algn="ctr"/>
            <a:r>
              <a:rPr lang="en-US" sz="1600" kern="0" spc="-5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(Time/Zone</a:t>
            </a:r>
            <a:r>
              <a:rPr lang="en-US" sz="1600" kern="0" spc="-1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1600" kern="0" spc="-1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kern="0" spc="-1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4684045-C024-4DE1-926D-938F46EB9F68}"/>
              </a:ext>
            </a:extLst>
          </p:cNvPr>
          <p:cNvSpPr txBox="1"/>
          <p:nvPr/>
        </p:nvSpPr>
        <p:spPr>
          <a:xfrm>
            <a:off x="8652534" y="51763"/>
            <a:ext cx="400110" cy="86031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Region ??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2D7E07-B789-46FF-8C30-874354CC275B}"/>
              </a:ext>
            </a:extLst>
          </p:cNvPr>
          <p:cNvSpPr/>
          <p:nvPr/>
        </p:nvSpPr>
        <p:spPr>
          <a:xfrm>
            <a:off x="338956" y="733550"/>
            <a:ext cx="15097921" cy="118358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R="219710">
              <a:spcBef>
                <a:spcPts val="100"/>
              </a:spcBef>
            </a:pPr>
            <a:r>
              <a:rPr 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Current Situation </a:t>
            </a:r>
          </a:p>
          <a:p>
            <a:endParaRPr lang="en-US" sz="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current situation based on known information</a:t>
            </a:r>
          </a:p>
          <a:p>
            <a:r>
              <a:rPr lang="en-US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President approved the following Emergency and Major Declarations:.</a:t>
            </a:r>
          </a:p>
        </p:txBody>
      </p:sp>
      <p:graphicFrame>
        <p:nvGraphicFramePr>
          <p:cNvPr id="32" name="object 6">
            <a:extLst>
              <a:ext uri="{FF2B5EF4-FFF2-40B4-BE49-F238E27FC236}">
                <a16:creationId xmlns:a16="http://schemas.microsoft.com/office/drawing/2014/main" id="{55EB3D23-E1F3-4437-B7A8-4FC343E62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278390"/>
              </p:ext>
            </p:extLst>
          </p:nvPr>
        </p:nvGraphicFramePr>
        <p:xfrm>
          <a:off x="8688657" y="76819"/>
          <a:ext cx="3516869" cy="396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950">
                <a:tc>
                  <a:txBody>
                    <a:bodyPr/>
                    <a:lstStyle/>
                    <a:p>
                      <a:pPr marL="20638" marR="85725" indent="-20638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3838" indent="-171450">
                        <a:buFont typeface="Arial" panose="020B0604020202020204" pitchFamily="34" charset="0"/>
                        <a:buChar char="•"/>
                      </a:pPr>
                      <a:endParaRPr lang="en-US" sz="80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object 6">
            <a:extLst>
              <a:ext uri="{FF2B5EF4-FFF2-40B4-BE49-F238E27FC236}">
                <a16:creationId xmlns:a16="http://schemas.microsoft.com/office/drawing/2014/main" id="{F256B44F-324E-45C7-A045-6847452EE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874678"/>
              </p:ext>
            </p:extLst>
          </p:nvPr>
        </p:nvGraphicFramePr>
        <p:xfrm>
          <a:off x="11713773" y="114023"/>
          <a:ext cx="3516869" cy="396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950">
                <a:tc>
                  <a:txBody>
                    <a:bodyPr/>
                    <a:lstStyle/>
                    <a:p>
                      <a:pPr marL="20638" marR="85725" indent="-20638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2388" indent="0">
                        <a:buFont typeface="Arial" panose="020B0604020202020204" pitchFamily="34" charset="0"/>
                        <a:buNone/>
                      </a:pPr>
                      <a:endParaRPr lang="en-US" sz="800" i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B733D7F-4C9D-4097-A64A-F28306199C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15736"/>
              </p:ext>
            </p:extLst>
          </p:nvPr>
        </p:nvGraphicFramePr>
        <p:xfrm>
          <a:off x="143708" y="2078277"/>
          <a:ext cx="5212081" cy="76901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6076">
                  <a:extLst>
                    <a:ext uri="{9D8B030D-6E8A-4147-A177-3AD203B41FA5}">
                      <a16:colId xmlns:a16="http://schemas.microsoft.com/office/drawing/2014/main" val="1681687038"/>
                    </a:ext>
                  </a:extLst>
                </a:gridCol>
              </a:tblGrid>
              <a:tr h="244305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Lifelines: Impacts and Actions</a:t>
                      </a:r>
                    </a:p>
                  </a:txBody>
                  <a:tcPr marL="0" marR="0" marT="0" marB="0" anchor="ctr">
                    <a:lnT w="12700">
                      <a:solidFill>
                        <a:srgbClr val="BEBEBE"/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25"/>
                        </a:lnSpc>
                      </a:pP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574">
                <a:tc rowSpan="4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spc="-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Safety</a:t>
                      </a:r>
                      <a:r>
                        <a:rPr lang="en-US" sz="1200" b="1" spc="-6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S</a:t>
                      </a:r>
                      <a:r>
                        <a:rPr lang="en-US" sz="1200" b="1" spc="-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curity</a:t>
                      </a:r>
                    </a:p>
                  </a:txBody>
                  <a:tcPr vert="vert270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All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1" i="0" u="none" strike="noStrike" kern="1200" baseline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All: applies to all involved states or territories in the lifeline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648202"/>
                  </a:ext>
                </a:extLst>
              </a:tr>
              <a:tr h="9982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FL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50" b="1" i="0" u="none" strike="noStrike" kern="1200" baseline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Remember only top level BLUF info goes here. If it doesn’t sound logical to you or it begs the question: So What? Remember to ask the 5 why’s. Also: So What? What? &amp; Now What?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6587414"/>
                  </a:ext>
                </a:extLst>
              </a:tr>
              <a:tr h="378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AL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850" b="0" u="none" spc="0" baseline="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725">
                <a:tc vMerge="1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GA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1" u="none" spc="0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 State Troopers deployed to support traffic control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78424"/>
                  </a:ext>
                </a:extLst>
              </a:tr>
              <a:tr h="505148">
                <a:tc rowSpan="4">
                  <a:txBody>
                    <a:bodyPr/>
                    <a:lstStyle/>
                    <a:p>
                      <a:pPr marL="0" marR="30480" lvl="0" indent="14288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Food, Water</a:t>
                      </a:r>
                      <a:r>
                        <a:rPr lang="en-US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Shelter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 lvl="0" indent="0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All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3838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330511"/>
                  </a:ext>
                </a:extLst>
              </a:tr>
              <a:tr h="10465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FL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171450">
                        <a:buFont typeface="Arial" panose="020B0604020202020204" pitchFamily="34" charset="0"/>
                        <a:buChar char="•"/>
                      </a:pPr>
                      <a:endParaRPr lang="en-US" sz="85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1664058"/>
                  </a:ext>
                </a:extLst>
              </a:tr>
              <a:tr h="283245">
                <a:tc vMerge="1">
                  <a:txBody>
                    <a:bodyPr/>
                    <a:lstStyle/>
                    <a:p>
                      <a:pPr marL="0" marR="30480" lvl="0" indent="14288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 lvl="0" indent="0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AL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3838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85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229017"/>
                  </a:ext>
                </a:extLst>
              </a:tr>
              <a:tr h="7577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0" lvl="0" indent="0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GA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3838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85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159000"/>
                  </a:ext>
                </a:extLst>
              </a:tr>
              <a:tr h="505148">
                <a:tc rowSpan="4">
                  <a:txBody>
                    <a:bodyPr/>
                    <a:lstStyle/>
                    <a:p>
                      <a:pPr marL="0" marR="30480" lvl="0" indent="14288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and Medical</a:t>
                      </a:r>
                    </a:p>
                  </a:txBody>
                  <a:tcPr marL="0" marR="0" marT="0" marB="0" vert="vert27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 lvl="0" indent="0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All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165100" algn="l" defTabSz="13411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346075" algn="l"/>
                        </a:tabLst>
                        <a:defRPr/>
                      </a:pPr>
                      <a:endParaRPr lang="en-US" sz="8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817841"/>
                  </a:ext>
                </a:extLst>
              </a:tr>
              <a:tr h="1136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marR="0" lvl="0" indent="0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FL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34950" marR="0" lvl="0" indent="-171450" algn="l" defTabSz="13411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850" b="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530082"/>
                  </a:ext>
                </a:extLst>
              </a:tr>
              <a:tr h="252574">
                <a:tc vMerge="1">
                  <a:txBody>
                    <a:bodyPr/>
                    <a:lstStyle/>
                    <a:p>
                      <a:pPr marL="0" marR="30480" lvl="0" indent="14288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 lvl="0" indent="0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AL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34950" marR="0" lvl="0" indent="-171450" algn="l" defTabSz="13411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850" b="0" kern="1200" dirty="0">
                        <a:solidFill>
                          <a:srgbClr val="0000FF"/>
                        </a:solidFill>
                        <a:effectLst/>
                        <a:highlight>
                          <a:srgbClr val="FF0000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247894"/>
                  </a:ext>
                </a:extLst>
              </a:tr>
              <a:tr h="631434">
                <a:tc vMerge="1">
                  <a:txBody>
                    <a:bodyPr/>
                    <a:lstStyle/>
                    <a:p>
                      <a:pPr marL="0" marR="30480" lvl="0" indent="14288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marR="0" lvl="0" indent="0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GA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34950" marR="0" lvl="0" indent="-171450" algn="l" defTabSz="13411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850" kern="1200" dirty="0">
                        <a:solidFill>
                          <a:srgbClr val="0000FF"/>
                        </a:solidFill>
                        <a:effectLst/>
                        <a:highlight>
                          <a:srgbClr val="FF0000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960338"/>
                  </a:ext>
                </a:extLst>
              </a:tr>
            </a:tbl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7EF624B-C278-4CC8-A2F0-D3BE09DCE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561569"/>
              </p:ext>
            </p:extLst>
          </p:nvPr>
        </p:nvGraphicFramePr>
        <p:xfrm>
          <a:off x="5459815" y="2078276"/>
          <a:ext cx="4381664" cy="1859543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400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1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59543"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1100" b="1" u="none" spc="-5" dirty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Updates</a:t>
                      </a:r>
                      <a:endParaRPr lang="en-US" sz="1100" u="none" spc="-5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100" marB="0" vert="vert27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FEMA Region </a:t>
                      </a:r>
                      <a:r>
                        <a:rPr lang="en-US" sz="9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IV: Region IV RRCC at Level ?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FEMA HQ: </a:t>
                      </a:r>
                      <a:r>
                        <a:rPr lang="en-US" sz="9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NRCC at Level ? (24/7). </a:t>
                      </a:r>
                      <a:endParaRPr lang="en-US" sz="5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State/Local Response</a:t>
                      </a:r>
                      <a:r>
                        <a:rPr lang="en-US" sz="9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: </a:t>
                      </a:r>
                      <a:r>
                        <a:rPr lang="en-US" sz="9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?? EOC Level II (</a:t>
                      </a:r>
                      <a:r>
                        <a:rPr lang="en-US" sz="900" b="1" i="0" u="none" strike="noStrike" kern="1200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Partial</a:t>
                      </a:r>
                      <a:r>
                        <a:rPr lang="en-US" sz="900" b="1" i="0" u="none" strike="noStrike" kern="1200" baseline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Activation); Governor declared State of Emergency statewide). ?? EOC Level I (Full Activation); Governor declared a State of Emergency for 35 counties. ?? EOC Level I (Full Activation); Governor declared a State of Emergency for 108 counties. ?? and ?? EOCs at Normal Operations State of Emergency in place for ??, ??, and ??.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object 6">
            <a:extLst>
              <a:ext uri="{FF2B5EF4-FFF2-40B4-BE49-F238E27FC236}">
                <a16:creationId xmlns:a16="http://schemas.microsoft.com/office/drawing/2014/main" id="{883B955B-945C-47E1-888E-33ED20DBD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354945"/>
              </p:ext>
            </p:extLst>
          </p:nvPr>
        </p:nvGraphicFramePr>
        <p:xfrm>
          <a:off x="9967209" y="2073250"/>
          <a:ext cx="5212081" cy="76855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4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3565">
                  <a:extLst>
                    <a:ext uri="{9D8B030D-6E8A-4147-A177-3AD203B41FA5}">
                      <a16:colId xmlns:a16="http://schemas.microsoft.com/office/drawing/2014/main" val="1681687038"/>
                    </a:ext>
                  </a:extLst>
                </a:gridCol>
              </a:tblGrid>
              <a:tr h="2401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Lifelines: Impacts and Actions</a:t>
                      </a:r>
                    </a:p>
                  </a:txBody>
                  <a:tcPr marL="0" marR="0" marT="0" marB="0" anchor="ctr">
                    <a:lnT w="12700">
                      <a:solidFill>
                        <a:srgbClr val="BEBEBE"/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25"/>
                        </a:lnSpc>
                      </a:pP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239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Energy</a:t>
                      </a:r>
                    </a:p>
                  </a:txBody>
                  <a:tcPr vert="vert270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All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17145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30504" algn="l"/>
                        </a:tabLst>
                        <a:defRPr/>
                      </a:pPr>
                      <a:endParaRPr lang="en-US" sz="90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2628169"/>
                  </a:ext>
                </a:extLst>
              </a:tr>
              <a:tr h="2701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FL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AB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  <a:tabLst>
                          <a:tab pos="230504" algn="l"/>
                        </a:tabLs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U.S. Department of Energy (DOE) reports </a:t>
                      </a:r>
                      <a:r>
                        <a:rPr lang="en-US" sz="900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321,820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customer outages</a:t>
                      </a:r>
                    </a:p>
                    <a:p>
                      <a:pPr marL="22860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  <a:tabLst>
                          <a:tab pos="230504" algn="l"/>
                        </a:tabLst>
                      </a:pPr>
                      <a:r>
                        <a:rPr lang="en-US" sz="900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6% 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gas stations without fuel (including </a:t>
                      </a:r>
                      <a:r>
                        <a:rPr lang="en-US" sz="900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39% 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Panhandle stations)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217177"/>
                  </a:ext>
                </a:extLst>
              </a:tr>
              <a:tr h="536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AL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165100" algn="l" defTabSz="24066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kern="1200" baseline="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3859738"/>
                  </a:ext>
                </a:extLst>
              </a:tr>
              <a:tr h="268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GA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165100" algn="l" defTabSz="13411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kern="12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7775079"/>
                  </a:ext>
                </a:extLst>
              </a:tr>
              <a:tr h="670299">
                <a:tc rowSpan="4">
                  <a:txBody>
                    <a:bodyPr/>
                    <a:lstStyle/>
                    <a:p>
                      <a:pPr marL="0" marR="83820" lvl="0" indent="0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Communications</a:t>
                      </a:r>
                    </a:p>
                  </a:txBody>
                  <a:tcPr marL="0" marR="0" marT="0" marB="0" vert="vert27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All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3838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192333"/>
                  </a:ext>
                </a:extLst>
              </a:tr>
              <a:tr h="536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FL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3838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6745511"/>
                  </a:ext>
                </a:extLst>
              </a:tr>
              <a:tr h="1350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AL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D9"/>
                    </a:solidFill>
                  </a:tcPr>
                </a:tc>
                <a:tc>
                  <a:txBody>
                    <a:bodyPr/>
                    <a:lstStyle/>
                    <a:p>
                      <a:pPr marL="223838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Cellular networks in impacted areas are 96.2% available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14142"/>
                  </a:ext>
                </a:extLst>
              </a:tr>
              <a:tr h="402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GA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30188" marR="0" lvl="0" indent="-174625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013633"/>
                  </a:ext>
                </a:extLst>
              </a:tr>
              <a:tr h="536239">
                <a:tc rowSpan="4">
                  <a:txBody>
                    <a:bodyPr/>
                    <a:lstStyle/>
                    <a:p>
                      <a:pPr marR="8509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-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</a:t>
                      </a:r>
                      <a:r>
                        <a:rPr lang="en-US" sz="1200" b="1" spc="-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</a:t>
                      </a:r>
                      <a:r>
                        <a:rPr lang="en-US" sz="1200" b="1" spc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tion</a:t>
                      </a:r>
                    </a:p>
                  </a:txBody>
                  <a:tcPr marL="0" marR="0" marT="0" marB="0" vert="vert27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All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3838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spc="-5" baseline="0" dirty="0">
                        <a:solidFill>
                          <a:schemeClr val="tx1"/>
                        </a:solidFill>
                        <a:highlight>
                          <a:srgbClr val="FF0000"/>
                        </a:highlight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EBE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873701"/>
                  </a:ext>
                </a:extLst>
              </a:tr>
              <a:tr h="6702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FL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3838" marR="0" lvl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038915"/>
                  </a:ext>
                </a:extLst>
              </a:tr>
              <a:tr h="536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AL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34950" marR="0" lvl="0" indent="-171450" algn="l" defTabSz="13411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9328894"/>
                  </a:ext>
                </a:extLst>
              </a:tr>
              <a:tr h="8043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GA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17145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6448527"/>
                  </a:ext>
                </a:extLst>
              </a:tr>
              <a:tr h="536239">
                <a:tc rowSpan="3">
                  <a:txBody>
                    <a:bodyPr/>
                    <a:lstStyle/>
                    <a:p>
                      <a:pPr marL="0" marR="85090" lvl="0" indent="0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Hazardous Waste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FL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17145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36220" algn="l"/>
                        </a:tabLst>
                        <a:defRPr/>
                      </a:pPr>
                      <a:endParaRPr lang="en-US" sz="900" spc="-5" dirty="0">
                        <a:solidFill>
                          <a:srgbClr val="0000F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0101100"/>
                  </a:ext>
                </a:extLst>
              </a:tr>
              <a:tr h="402180">
                <a:tc vMerge="1">
                  <a:txBody>
                    <a:bodyPr/>
                    <a:lstStyle/>
                    <a:p>
                      <a:pPr marL="0" marR="85090" lvl="0" indent="0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AL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17145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36220" algn="l"/>
                        </a:tabLst>
                        <a:defRPr/>
                      </a:pPr>
                      <a:endParaRPr lang="en-US" sz="900" spc="-5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2235729"/>
                  </a:ext>
                </a:extLst>
              </a:tr>
              <a:tr h="595328">
                <a:tc vMerge="1">
                  <a:txBody>
                    <a:bodyPr/>
                    <a:lstStyle/>
                    <a:p>
                      <a:pPr marL="0" marR="85090" lvl="0" indent="0" algn="ctr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GA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17145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36220" algn="l"/>
                        </a:tabLst>
                        <a:defRPr/>
                      </a:pPr>
                      <a:r>
                        <a:rPr lang="en-US" sz="900" spc="-5" dirty="0">
                          <a:solidFill>
                            <a:srgbClr val="0000FF"/>
                          </a:solidFill>
                          <a:latin typeface="Arial"/>
                          <a:ea typeface="+mn-ea"/>
                          <a:cs typeface="Arial"/>
                        </a:rPr>
                        <a:t>Of 15 chemical facilities, 12 operational and 3 shut down</a:t>
                      </a:r>
                    </a:p>
                    <a:p>
                      <a:pPr marL="228600" marR="0" lvl="0" indent="-17145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36220" algn="l"/>
                        </a:tabLst>
                        <a:defRPr/>
                      </a:pPr>
                      <a:endParaRPr lang="en-US" sz="900" spc="-5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marR="0" lvl="0" indent="-171450" algn="l" defTabSz="13411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236220" algn="l"/>
                        </a:tabLst>
                        <a:defRPr/>
                      </a:pPr>
                      <a:endParaRPr lang="en-US" sz="900" spc="-5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918324"/>
                  </a:ext>
                </a:extLst>
              </a:tr>
            </a:tbl>
          </a:graphicData>
        </a:graphic>
      </p:graphicFrame>
      <p:pic>
        <p:nvPicPr>
          <p:cNvPr id="31" name="Picture 30">
            <a:extLst>
              <a:ext uri="{FF2B5EF4-FFF2-40B4-BE49-F238E27FC236}">
                <a16:creationId xmlns:a16="http://schemas.microsoft.com/office/drawing/2014/main" id="{D6369037-EF19-44BD-9EEA-FB9C69FB4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90548" y="507564"/>
            <a:ext cx="3529890" cy="414564"/>
          </a:xfrm>
          <a:prstGeom prst="rect">
            <a:avLst/>
          </a:prstGeom>
        </p:spPr>
      </p:pic>
      <p:sp>
        <p:nvSpPr>
          <p:cNvPr id="93" name="Rectangle 92" hidden="1">
            <a:extLst>
              <a:ext uri="{FF2B5EF4-FFF2-40B4-BE49-F238E27FC236}">
                <a16:creationId xmlns:a16="http://schemas.microsoft.com/office/drawing/2014/main" id="{3D1E135F-0E78-4943-A11C-A031EFD62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1230" y="1327975"/>
            <a:ext cx="14984564" cy="157898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sz="9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417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A5770C0EF42448B9FC32AA581F7E38" ma:contentTypeVersion="7" ma:contentTypeDescription="Create a new document." ma:contentTypeScope="" ma:versionID="20a3bfa6faf9a6027909c080d53f7345">
  <xsd:schema xmlns:xsd="http://www.w3.org/2001/XMLSchema" xmlns:xs="http://www.w3.org/2001/XMLSchema" xmlns:p="http://schemas.microsoft.com/office/2006/metadata/properties" xmlns:ns2="04d4bb11-e87e-40a6-95a9-756773195280" xmlns:ns3="c168d0e5-a4d0-4b03-a2c8-f19aa94c2982" targetNamespace="http://schemas.microsoft.com/office/2006/metadata/properties" ma:root="true" ma:fieldsID="4b2b16c5b1e8f9dabdeefa0c0cf26ba8" ns2:_="" ns3:_="">
    <xsd:import namespace="04d4bb11-e87e-40a6-95a9-756773195280"/>
    <xsd:import namespace="c168d0e5-a4d0-4b03-a2c8-f19aa94c29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d4bb11-e87e-40a6-95a9-7567731952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68d0e5-a4d0-4b03-a2c8-f19aa94c298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88ED01-531F-4FB9-BEED-5F699A06EE6D}"/>
</file>

<file path=customXml/itemProps2.xml><?xml version="1.0" encoding="utf-8"?>
<ds:datastoreItem xmlns:ds="http://schemas.openxmlformats.org/officeDocument/2006/customXml" ds:itemID="{A232B115-32B1-4A5D-979E-1688EEB45B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9E7C94-B88B-4792-8928-C18A18AE606D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04d4bb11-e87e-40a6-95a9-756773195280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19106</TotalTime>
  <Words>299</Words>
  <Application>Microsoft Office PowerPoint</Application>
  <PresentationFormat>Custom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Slide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FEMA-nrcc-rptbs</dc:creator>
  <cp:lastModifiedBy>Flowers, Leslie H</cp:lastModifiedBy>
  <cp:revision>1601</cp:revision>
  <cp:lastPrinted>2018-10-13T09:58:59Z</cp:lastPrinted>
  <dcterms:created xsi:type="dcterms:W3CDTF">2018-09-11T16:53:59Z</dcterms:created>
  <dcterms:modified xsi:type="dcterms:W3CDTF">2019-12-16T19:07:54Z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0x01010045A5770C0EF42448B9FC32AA581F7E38</vt:lpwstr>
  </property>
  <property fmtid="{D5CDD505-2E9C-101B-9397-08002B2CF9AE}" pid="3" name="_dlc_DocIdItemGuid">
    <vt:lpwstr>59520547-f844-4d21-a372-f5833d0a49fc</vt:lpwstr>
  </property>
  <property fmtid="{D5CDD505-2E9C-101B-9397-08002B2CF9AE}" pid="4" name="CGContractPrime">
    <vt:lpwstr>9;#Cadmus|9b1bd3ef-e5a6-4a7e-897b-8b9776f755d0</vt:lpwstr>
  </property>
  <property fmtid="{D5CDD505-2E9C-101B-9397-08002B2CF9AE}" pid="5" name="CGContractNumber">
    <vt:lpwstr>2330</vt:lpwstr>
  </property>
  <property fmtid="{D5CDD505-2E9C-101B-9397-08002B2CF9AE}" pid="6" name="CGContractCustomer">
    <vt:lpwstr>17;#DHS - FEMA - ORR - Office of Response and Recovery|a62d1697-533d-4e06-9fc3-5dacc75d8e72</vt:lpwstr>
  </property>
  <property fmtid="{D5CDD505-2E9C-101B-9397-08002B2CF9AE}" pid="7" name="CGContractCostpointNumber">
    <vt:lpwstr/>
  </property>
  <property fmtid="{D5CDD505-2E9C-101B-9397-08002B2CF9AE}" pid="8" name="CGContractSub">
    <vt:lpwstr/>
  </property>
  <property fmtid="{D5CDD505-2E9C-101B-9397-08002B2CF9AE}" pid="9" name="CGDocumentClassification">
    <vt:lpwstr/>
  </property>
  <property fmtid="{D5CDD505-2E9C-101B-9397-08002B2CF9AE}" pid="10" name="CGContractOrganization">
    <vt:lpwstr/>
  </property>
</Properties>
</file>