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2"/>
  </p:notesMasterIdLst>
  <p:sldIdLst>
    <p:sldId id="256" r:id="rId5"/>
    <p:sldId id="381" r:id="rId6"/>
    <p:sldId id="366" r:id="rId7"/>
    <p:sldId id="367" r:id="rId8"/>
    <p:sldId id="368" r:id="rId9"/>
    <p:sldId id="369" r:id="rId10"/>
    <p:sldId id="370" r:id="rId11"/>
    <p:sldId id="371" r:id="rId12"/>
    <p:sldId id="372" r:id="rId13"/>
    <p:sldId id="373" r:id="rId14"/>
    <p:sldId id="374" r:id="rId15"/>
    <p:sldId id="375" r:id="rId16"/>
    <p:sldId id="377" r:id="rId17"/>
    <p:sldId id="376" r:id="rId18"/>
    <p:sldId id="378" r:id="rId19"/>
    <p:sldId id="380" r:id="rId20"/>
    <p:sldId id="365" r:id="rId21"/>
  </p:sldIdLst>
  <p:sldSz cx="9144000" cy="6858000" type="letter"/>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er I: Lifelines" id="{022F0C23-ADFB-4772-9371-DB4017EC72BB}">
          <p14:sldIdLst>
            <p14:sldId id="256"/>
          </p14:sldIdLst>
        </p14:section>
        <p14:section name="Tier I: RSF/HM" id="{B45B4FE1-1340-46DD-90AC-DC5AD2371080}">
          <p14:sldIdLst>
            <p14:sldId id="381"/>
          </p14:sldIdLst>
        </p14:section>
        <p14:section name="Tier II: Lifelines" id="{A19B01DD-E96E-481A-A2E5-E6A52C38D756}">
          <p14:sldIdLst>
            <p14:sldId id="366"/>
            <p14:sldId id="367"/>
            <p14:sldId id="368"/>
            <p14:sldId id="369"/>
            <p14:sldId id="370"/>
            <p14:sldId id="371"/>
            <p14:sldId id="372"/>
          </p14:sldIdLst>
        </p14:section>
        <p14:section name="Tier II: RSFs/HM" id="{402391D7-68A1-478F-ACDB-A1A78CA4EF42}">
          <p14:sldIdLst>
            <p14:sldId id="373"/>
            <p14:sldId id="374"/>
            <p14:sldId id="375"/>
            <p14:sldId id="377"/>
            <p14:sldId id="376"/>
            <p14:sldId id="378"/>
            <p14:sldId id="380"/>
          </p14:sldIdLst>
        </p14:section>
        <p14:section name="Branches" id="{049A2C21-E555-44B3-BAAA-B8DD556C4DC6}">
          <p14:sldIdLst>
            <p14:sldId id="365"/>
          </p14:sldIdLst>
        </p14:section>
        <p14:section name="Addl Slides" id="{E5EA9683-EF9E-43E3-9E0D-E59E9679ACA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E04"/>
    <a:srgbClr val="673806"/>
    <a:srgbClr val="3B5513"/>
    <a:srgbClr val="BC9409"/>
    <a:srgbClr val="EA7902"/>
    <a:srgbClr val="AC583A"/>
    <a:srgbClr val="43477C"/>
    <a:srgbClr val="656769"/>
    <a:srgbClr val="BFBFBF"/>
    <a:srgbClr val="E0E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79" autoAdjust="0"/>
    <p:restoredTop sz="94510" autoAdjust="0"/>
  </p:normalViewPr>
  <p:slideViewPr>
    <p:cSldViewPr snapToGrid="0">
      <p:cViewPr varScale="1">
        <p:scale>
          <a:sx n="104" d="100"/>
          <a:sy n="104" d="100"/>
        </p:scale>
        <p:origin x="217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106" y="4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Leopold" userId="a8c60c36-239e-4c48-a3f7-c21b697d533c" providerId="ADAL" clId="{B7808E45-5062-4C49-B6E9-851F362D493D}"/>
    <pc:docChg chg="modSld">
      <pc:chgData name="Rose Leopold" userId="a8c60c36-239e-4c48-a3f7-c21b697d533c" providerId="ADAL" clId="{B7808E45-5062-4C49-B6E9-851F362D493D}" dt="2019-12-17T20:26:53.410" v="184" actId="1076"/>
      <pc:docMkLst>
        <pc:docMk/>
      </pc:docMkLst>
      <pc:sldChg chg="modSp">
        <pc:chgData name="Rose Leopold" userId="a8c60c36-239e-4c48-a3f7-c21b697d533c" providerId="ADAL" clId="{B7808E45-5062-4C49-B6E9-851F362D493D}" dt="2019-12-17T20:26:53.410" v="184" actId="1076"/>
        <pc:sldMkLst>
          <pc:docMk/>
          <pc:sldMk cId="2675571475" sldId="368"/>
        </pc:sldMkLst>
        <pc:graphicFrameChg chg="modGraphic">
          <ac:chgData name="Rose Leopold" userId="a8c60c36-239e-4c48-a3f7-c21b697d533c" providerId="ADAL" clId="{B7808E45-5062-4C49-B6E9-851F362D493D}" dt="2019-12-17T20:26:37.252" v="181" actId="20577"/>
          <ac:graphicFrameMkLst>
            <pc:docMk/>
            <pc:sldMk cId="2675571475" sldId="368"/>
            <ac:graphicFrameMk id="9" creationId="{0A3E38DA-7DE9-48CC-AC4B-119DCA89CA96}"/>
          </ac:graphicFrameMkLst>
        </pc:graphicFrameChg>
        <pc:picChg chg="mod">
          <ac:chgData name="Rose Leopold" userId="a8c60c36-239e-4c48-a3f7-c21b697d533c" providerId="ADAL" clId="{B7808E45-5062-4C49-B6E9-851F362D493D}" dt="2019-12-17T20:26:53.410" v="184" actId="1076"/>
          <ac:picMkLst>
            <pc:docMk/>
            <pc:sldMk cId="2675571475" sldId="368"/>
            <ac:picMk id="28" creationId="{C5CFC2FF-9B22-4C1F-A352-85B0A628FE20}"/>
          </ac:picMkLst>
        </pc:picChg>
        <pc:picChg chg="mod">
          <ac:chgData name="Rose Leopold" userId="a8c60c36-239e-4c48-a3f7-c21b697d533c" providerId="ADAL" clId="{B7808E45-5062-4C49-B6E9-851F362D493D}" dt="2019-12-17T20:26:49.896" v="183" actId="1076"/>
          <ac:picMkLst>
            <pc:docMk/>
            <pc:sldMk cId="2675571475" sldId="368"/>
            <ac:picMk id="29" creationId="{E990887D-0435-4294-A7B3-F291A8E8A86C}"/>
          </ac:picMkLst>
        </pc:picChg>
        <pc:picChg chg="mod">
          <ac:chgData name="Rose Leopold" userId="a8c60c36-239e-4c48-a3f7-c21b697d533c" providerId="ADAL" clId="{B7808E45-5062-4C49-B6E9-851F362D493D}" dt="2019-12-17T20:26:44.070" v="182" actId="1076"/>
          <ac:picMkLst>
            <pc:docMk/>
            <pc:sldMk cId="2675571475" sldId="368"/>
            <ac:picMk id="30" creationId="{2BBC5648-E762-4E8C-9151-96EDEB6713C5}"/>
          </ac:picMkLst>
        </pc:picChg>
      </pc:sldChg>
    </pc:docChg>
  </pc:docChgLst>
</pc:chgInfo>
</file>

<file path=ppt/charts/_rels/chart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col"/>
        <c:grouping val="stacked"/>
        <c:varyColors val="0"/>
        <c:ser>
          <c:idx val="0"/>
          <c:order val="0"/>
          <c:tx>
            <c:strRef>
              <c:f>Sheet2!$N$3</c:f>
              <c:strCache>
                <c:ptCount val="1"/>
                <c:pt idx="0">
                  <c:v>Green</c:v>
                </c:pt>
              </c:strCache>
            </c:strRef>
          </c:tx>
          <c:spPr>
            <a:blipFill>
              <a:blip xmlns:r="http://schemas.openxmlformats.org/officeDocument/2006/relationships" r:embed="rId3"/>
              <a:stretch>
                <a:fillRect/>
              </a:stretch>
            </a:blip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1-A829-4481-8D6B-1D828308B4EE}"/>
              </c:ext>
            </c:extLst>
          </c:dPt>
          <c:val>
            <c:numRef>
              <c:f>Sheet2!$O$3</c:f>
              <c:numCache>
                <c:formatCode>General</c:formatCode>
                <c:ptCount val="1"/>
                <c:pt idx="0">
                  <c:v>1</c:v>
                </c:pt>
              </c:numCache>
            </c:numRef>
          </c:val>
          <c:extLst>
            <c:ext xmlns:c16="http://schemas.microsoft.com/office/drawing/2014/chart" uri="{C3380CC4-5D6E-409C-BE32-E72D297353CC}">
              <c16:uniqueId val="{00000002-A829-4481-8D6B-1D828308B4EE}"/>
            </c:ext>
          </c:extLst>
        </c:ser>
        <c:ser>
          <c:idx val="1"/>
          <c:order val="1"/>
          <c:tx>
            <c:strRef>
              <c:f>Sheet2!$N$4</c:f>
              <c:strCache>
                <c:ptCount val="1"/>
                <c:pt idx="0">
                  <c:v>Amber</c:v>
                </c:pt>
              </c:strCache>
            </c:strRef>
          </c:tx>
          <c:spPr>
            <a:blipFill>
              <a:blip xmlns:r="http://schemas.openxmlformats.org/officeDocument/2006/relationships" r:embed="rId5"/>
              <a:stretch>
                <a:fillRect/>
              </a:stretch>
            </a:blipFill>
            <a:ln>
              <a:noFill/>
            </a:ln>
            <a:effectLst/>
          </c:spPr>
          <c:invertIfNegative val="0"/>
          <c:val>
            <c:numRef>
              <c:f>Sheet2!$O$4</c:f>
              <c:numCache>
                <c:formatCode>General</c:formatCode>
                <c:ptCount val="1"/>
                <c:pt idx="0">
                  <c:v>#N/A</c:v>
                </c:pt>
              </c:numCache>
            </c:numRef>
          </c:val>
          <c:extLst>
            <c:ext xmlns:c16="http://schemas.microsoft.com/office/drawing/2014/chart" uri="{C3380CC4-5D6E-409C-BE32-E72D297353CC}">
              <c16:uniqueId val="{00000003-A829-4481-8D6B-1D828308B4EE}"/>
            </c:ext>
          </c:extLst>
        </c:ser>
        <c:ser>
          <c:idx val="2"/>
          <c:order val="2"/>
          <c:tx>
            <c:strRef>
              <c:f>Sheet2!$N$5</c:f>
              <c:strCache>
                <c:ptCount val="1"/>
                <c:pt idx="0">
                  <c:v>Red</c:v>
                </c:pt>
              </c:strCache>
            </c:strRef>
          </c:tx>
          <c:spPr>
            <a:blipFill>
              <a:blip xmlns:r="http://schemas.openxmlformats.org/officeDocument/2006/relationships" r:embed="rId6"/>
              <a:stretch>
                <a:fillRect/>
              </a:stretch>
            </a:blipFill>
            <a:ln>
              <a:noFill/>
            </a:ln>
            <a:effectLst/>
          </c:spPr>
          <c:invertIfNegative val="0"/>
          <c:val>
            <c:numRef>
              <c:f>Sheet2!$O$5</c:f>
              <c:numCache>
                <c:formatCode>General</c:formatCode>
                <c:ptCount val="1"/>
                <c:pt idx="0">
                  <c:v>#N/A</c:v>
                </c:pt>
              </c:numCache>
            </c:numRef>
          </c:val>
          <c:extLst>
            <c:ext xmlns:c16="http://schemas.microsoft.com/office/drawing/2014/chart" uri="{C3380CC4-5D6E-409C-BE32-E72D297353CC}">
              <c16:uniqueId val="{00000004-A829-4481-8D6B-1D828308B4EE}"/>
            </c:ext>
          </c:extLst>
        </c:ser>
        <c:ser>
          <c:idx val="3"/>
          <c:order val="3"/>
          <c:tx>
            <c:strRef>
              <c:f>Sheet2!$N$6</c:f>
              <c:strCache>
                <c:ptCount val="1"/>
                <c:pt idx="0">
                  <c:v>Gray</c:v>
                </c:pt>
              </c:strCache>
            </c:strRef>
          </c:tx>
          <c:spPr>
            <a:blipFill>
              <a:blip xmlns:r="http://schemas.openxmlformats.org/officeDocument/2006/relationships" r:embed="rId7"/>
              <a:stretch>
                <a:fillRect/>
              </a:stretch>
            </a:blipFill>
            <a:ln>
              <a:noFill/>
            </a:ln>
            <a:effectLst/>
          </c:spPr>
          <c:invertIfNegative val="0"/>
          <c:dPt>
            <c:idx val="0"/>
            <c:invertIfNegative val="0"/>
            <c:bubble3D val="0"/>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06-A829-4481-8D6B-1D828308B4EE}"/>
              </c:ext>
            </c:extLst>
          </c:dPt>
          <c:val>
            <c:numRef>
              <c:f>Sheet2!$O$6</c:f>
              <c:numCache>
                <c:formatCode>General</c:formatCode>
                <c:ptCount val="1"/>
                <c:pt idx="0">
                  <c:v>#N/A</c:v>
                </c:pt>
              </c:numCache>
            </c:numRef>
          </c:val>
          <c:extLst>
            <c:ext xmlns:c16="http://schemas.microsoft.com/office/drawing/2014/chart" uri="{C3380CC4-5D6E-409C-BE32-E72D297353CC}">
              <c16:uniqueId val="{00000007-A829-4481-8D6B-1D828308B4EE}"/>
            </c:ext>
          </c:extLst>
        </c:ser>
        <c:dLbls>
          <c:showLegendKey val="0"/>
          <c:showVal val="0"/>
          <c:showCatName val="0"/>
          <c:showSerName val="0"/>
          <c:showPercent val="0"/>
          <c:showBubbleSize val="0"/>
        </c:dLbls>
        <c:gapWidth val="0"/>
        <c:overlap val="100"/>
        <c:axId val="437274752"/>
        <c:axId val="437269856"/>
      </c:barChart>
      <c:catAx>
        <c:axId val="437274752"/>
        <c:scaling>
          <c:orientation val="minMax"/>
        </c:scaling>
        <c:delete val="1"/>
        <c:axPos val="b"/>
        <c:numFmt formatCode="General" sourceLinked="1"/>
        <c:majorTickMark val="none"/>
        <c:minorTickMark val="none"/>
        <c:tickLblPos val="nextTo"/>
        <c:crossAx val="437269856"/>
        <c:crosses val="autoZero"/>
        <c:auto val="1"/>
        <c:lblAlgn val="ctr"/>
        <c:lblOffset val="100"/>
        <c:noMultiLvlLbl val="0"/>
      </c:catAx>
      <c:valAx>
        <c:axId val="437269856"/>
        <c:scaling>
          <c:orientation val="minMax"/>
          <c:max val="1"/>
        </c:scaling>
        <c:delete val="1"/>
        <c:axPos val="l"/>
        <c:numFmt formatCode="General" sourceLinked="1"/>
        <c:majorTickMark val="none"/>
        <c:minorTickMark val="none"/>
        <c:tickLblPos val="nextTo"/>
        <c:crossAx val="4372747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9">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78559" cy="471348"/>
          </a:xfrm>
          <a:prstGeom prst="rect">
            <a:avLst/>
          </a:prstGeom>
        </p:spPr>
        <p:txBody>
          <a:bodyPr vert="horz" lIns="93179" tIns="46589" rIns="93179" bIns="46589" rtlCol="0"/>
          <a:lstStyle>
            <a:lvl1pPr algn="l">
              <a:defRPr sz="1200"/>
            </a:lvl1pPr>
          </a:lstStyle>
          <a:p>
            <a:endParaRPr lang="en-US"/>
          </a:p>
        </p:txBody>
      </p:sp>
      <p:sp>
        <p:nvSpPr>
          <p:cNvPr id="3" name="Date Placeholder 2"/>
          <p:cNvSpPr>
            <a:spLocks noGrp="1"/>
          </p:cNvSpPr>
          <p:nvPr>
            <p:ph type="dt" idx="1"/>
          </p:nvPr>
        </p:nvSpPr>
        <p:spPr>
          <a:xfrm>
            <a:off x="4022278" y="3"/>
            <a:ext cx="3078558" cy="471348"/>
          </a:xfrm>
          <a:prstGeom prst="rect">
            <a:avLst/>
          </a:prstGeom>
        </p:spPr>
        <p:txBody>
          <a:bodyPr vert="horz" lIns="93179" tIns="46589" rIns="93179" bIns="46589" rtlCol="0"/>
          <a:lstStyle>
            <a:lvl1pPr algn="r">
              <a:defRPr sz="1200"/>
            </a:lvl1pPr>
          </a:lstStyle>
          <a:p>
            <a:fld id="{AF3D41FA-877A-4761-AC18-25D32B257B7C}" type="datetimeFigureOut">
              <a:rPr lang="en-US" smtClean="0"/>
              <a:t>12/17/2019</a:t>
            </a:fld>
            <a:endParaRPr lang="en-US"/>
          </a:p>
        </p:txBody>
      </p:sp>
      <p:sp>
        <p:nvSpPr>
          <p:cNvPr id="4" name="Slide Image Placeholder 3"/>
          <p:cNvSpPr>
            <a:spLocks noGrp="1" noRot="1" noChangeAspect="1"/>
          </p:cNvSpPr>
          <p:nvPr>
            <p:ph type="sldImg" idx="2"/>
          </p:nvPr>
        </p:nvSpPr>
        <p:spPr>
          <a:xfrm>
            <a:off x="1439863" y="1173163"/>
            <a:ext cx="4224337" cy="3168650"/>
          </a:xfrm>
          <a:prstGeom prst="rect">
            <a:avLst/>
          </a:prstGeom>
          <a:noFill/>
          <a:ln w="12700">
            <a:solidFill>
              <a:prstClr val="black"/>
            </a:solidFill>
          </a:ln>
        </p:spPr>
        <p:txBody>
          <a:bodyPr vert="horz" lIns="93179" tIns="46589" rIns="93179" bIns="46589" rtlCol="0" anchor="ctr"/>
          <a:lstStyle/>
          <a:p>
            <a:endParaRPr lang="en-US"/>
          </a:p>
        </p:txBody>
      </p:sp>
      <p:sp>
        <p:nvSpPr>
          <p:cNvPr id="5" name="Notes Placeholder 4"/>
          <p:cNvSpPr>
            <a:spLocks noGrp="1"/>
          </p:cNvSpPr>
          <p:nvPr>
            <p:ph type="body" sz="quarter" idx="3"/>
          </p:nvPr>
        </p:nvSpPr>
        <p:spPr>
          <a:xfrm>
            <a:off x="711066" y="4517883"/>
            <a:ext cx="5681980" cy="3697033"/>
          </a:xfrm>
          <a:prstGeom prst="rect">
            <a:avLst/>
          </a:prstGeom>
        </p:spPr>
        <p:txBody>
          <a:bodyPr vert="horz" lIns="93179" tIns="46589" rIns="93179"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7131"/>
            <a:ext cx="3078559" cy="471348"/>
          </a:xfrm>
          <a:prstGeom prst="rect">
            <a:avLst/>
          </a:prstGeom>
        </p:spPr>
        <p:txBody>
          <a:bodyPr vert="horz" lIns="93179" tIns="46589" rIns="93179"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022278" y="8917131"/>
            <a:ext cx="3078558" cy="471348"/>
          </a:xfrm>
          <a:prstGeom prst="rect">
            <a:avLst/>
          </a:prstGeom>
        </p:spPr>
        <p:txBody>
          <a:bodyPr vert="horz" lIns="93179" tIns="46589" rIns="93179" bIns="46589" rtlCol="0" anchor="b"/>
          <a:lstStyle>
            <a:lvl1pPr algn="r">
              <a:defRPr sz="1200"/>
            </a:lvl1pPr>
          </a:lstStyle>
          <a:p>
            <a:fld id="{DBC83325-747F-442B-82F0-D4589463EC79}" type="slidenum">
              <a:rPr lang="en-US" smtClean="0"/>
              <a:t>‹#›</a:t>
            </a:fld>
            <a:endParaRPr lang="en-US"/>
          </a:p>
        </p:txBody>
      </p:sp>
    </p:spTree>
    <p:extLst>
      <p:ext uri="{BB962C8B-B14F-4D97-AF65-F5344CB8AC3E}">
        <p14:creationId xmlns:p14="http://schemas.microsoft.com/office/powerpoint/2010/main" val="373571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r>
              <a:rPr lang="en-US" baseline="0" dirty="0"/>
              <a:t>Update Slide Master with Incident Information</a:t>
            </a:r>
          </a:p>
          <a:p>
            <a:r>
              <a:rPr lang="en-US" baseline="0" dirty="0"/>
              <a:t>Complete the Current Weather Daily</a:t>
            </a:r>
          </a:p>
          <a:p>
            <a:r>
              <a:rPr lang="en-US" baseline="0" dirty="0"/>
              <a:t>Update the lifeline title cells with the corresponding color (green, yellow, red, gray) and then place the icon in the top right in a row (use these specific colors, which can be differentiated in grayscale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Resources: Tasks from that day’s IAP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Organize Lines of Effort Slides based off objective 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Hyperlinks are internal to presentation, link to corresponding slides for quicker navigation</a:t>
            </a:r>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1</a:t>
            </a:fld>
            <a:endParaRPr lang="en-US"/>
          </a:p>
        </p:txBody>
      </p:sp>
    </p:spTree>
    <p:extLst>
      <p:ext uri="{BB962C8B-B14F-4D97-AF65-F5344CB8AC3E}">
        <p14:creationId xmlns:p14="http://schemas.microsoft.com/office/powerpoint/2010/main" val="230573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10</a:t>
            </a:fld>
            <a:endParaRPr lang="en-US"/>
          </a:p>
        </p:txBody>
      </p:sp>
    </p:spTree>
    <p:extLst>
      <p:ext uri="{BB962C8B-B14F-4D97-AF65-F5344CB8AC3E}">
        <p14:creationId xmlns:p14="http://schemas.microsoft.com/office/powerpoint/2010/main" val="421478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11</a:t>
            </a:fld>
            <a:endParaRPr lang="en-US"/>
          </a:p>
        </p:txBody>
      </p:sp>
    </p:spTree>
    <p:extLst>
      <p:ext uri="{BB962C8B-B14F-4D97-AF65-F5344CB8AC3E}">
        <p14:creationId xmlns:p14="http://schemas.microsoft.com/office/powerpoint/2010/main" val="273617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12</a:t>
            </a:fld>
            <a:endParaRPr lang="en-US"/>
          </a:p>
        </p:txBody>
      </p:sp>
    </p:spTree>
    <p:extLst>
      <p:ext uri="{BB962C8B-B14F-4D97-AF65-F5344CB8AC3E}">
        <p14:creationId xmlns:p14="http://schemas.microsoft.com/office/powerpoint/2010/main" val="1544579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13</a:t>
            </a:fld>
            <a:endParaRPr lang="en-US"/>
          </a:p>
        </p:txBody>
      </p:sp>
    </p:spTree>
    <p:extLst>
      <p:ext uri="{BB962C8B-B14F-4D97-AF65-F5344CB8AC3E}">
        <p14:creationId xmlns:p14="http://schemas.microsoft.com/office/powerpoint/2010/main" val="298378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14</a:t>
            </a:fld>
            <a:endParaRPr lang="en-US"/>
          </a:p>
        </p:txBody>
      </p:sp>
    </p:spTree>
    <p:extLst>
      <p:ext uri="{BB962C8B-B14F-4D97-AF65-F5344CB8AC3E}">
        <p14:creationId xmlns:p14="http://schemas.microsoft.com/office/powerpoint/2010/main" val="722590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15</a:t>
            </a:fld>
            <a:endParaRPr lang="en-US"/>
          </a:p>
        </p:txBody>
      </p:sp>
    </p:spTree>
    <p:extLst>
      <p:ext uri="{BB962C8B-B14F-4D97-AF65-F5344CB8AC3E}">
        <p14:creationId xmlns:p14="http://schemas.microsoft.com/office/powerpoint/2010/main" val="336358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16</a:t>
            </a:fld>
            <a:endParaRPr lang="en-US"/>
          </a:p>
        </p:txBody>
      </p:sp>
    </p:spTree>
    <p:extLst>
      <p:ext uri="{BB962C8B-B14F-4D97-AF65-F5344CB8AC3E}">
        <p14:creationId xmlns:p14="http://schemas.microsoft.com/office/powerpoint/2010/main" val="1769086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Only start to include Recovery Outcomes once relevant for the Branches (colors in Branches don’t mean status, like Lifelines)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Can delete Components/Program Areas rows for more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p:txBody>
      </p:sp>
      <p:sp>
        <p:nvSpPr>
          <p:cNvPr id="4" name="Slide Number Placeholder 3"/>
          <p:cNvSpPr>
            <a:spLocks noGrp="1"/>
          </p:cNvSpPr>
          <p:nvPr>
            <p:ph type="sldNum" sz="quarter" idx="10"/>
          </p:nvPr>
        </p:nvSpPr>
        <p:spPr/>
        <p:txBody>
          <a:bodyPr/>
          <a:lstStyle/>
          <a:p>
            <a:fld id="{DBC83325-747F-442B-82F0-D4589463EC79}" type="slidenum">
              <a:rPr lang="en-US" smtClean="0"/>
              <a:t>17</a:t>
            </a:fld>
            <a:endParaRPr lang="en-US"/>
          </a:p>
        </p:txBody>
      </p:sp>
    </p:spTree>
    <p:extLst>
      <p:ext uri="{BB962C8B-B14F-4D97-AF65-F5344CB8AC3E}">
        <p14:creationId xmlns:p14="http://schemas.microsoft.com/office/powerpoint/2010/main" val="386547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Keep order of RSFs flexible, not in any particular order (like Lifelines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Resources: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2</a:t>
            </a:fld>
            <a:endParaRPr lang="en-US"/>
          </a:p>
        </p:txBody>
      </p:sp>
    </p:spTree>
    <p:extLst>
      <p:ext uri="{BB962C8B-B14F-4D97-AF65-F5344CB8AC3E}">
        <p14:creationId xmlns:p14="http://schemas.microsoft.com/office/powerpoint/2010/main" val="61177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3</a:t>
            </a:fld>
            <a:endParaRPr lang="en-US"/>
          </a:p>
        </p:txBody>
      </p:sp>
    </p:spTree>
    <p:extLst>
      <p:ext uri="{BB962C8B-B14F-4D97-AF65-F5344CB8AC3E}">
        <p14:creationId xmlns:p14="http://schemas.microsoft.com/office/powerpoint/2010/main" val="32704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4</a:t>
            </a:fld>
            <a:endParaRPr lang="en-US"/>
          </a:p>
        </p:txBody>
      </p:sp>
    </p:spTree>
    <p:extLst>
      <p:ext uri="{BB962C8B-B14F-4D97-AF65-F5344CB8AC3E}">
        <p14:creationId xmlns:p14="http://schemas.microsoft.com/office/powerpoint/2010/main" val="330829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5</a:t>
            </a:fld>
            <a:endParaRPr lang="en-US"/>
          </a:p>
        </p:txBody>
      </p:sp>
    </p:spTree>
    <p:extLst>
      <p:ext uri="{BB962C8B-B14F-4D97-AF65-F5344CB8AC3E}">
        <p14:creationId xmlns:p14="http://schemas.microsoft.com/office/powerpoint/2010/main" val="12074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6</a:t>
            </a:fld>
            <a:endParaRPr lang="en-US"/>
          </a:p>
        </p:txBody>
      </p:sp>
    </p:spTree>
    <p:extLst>
      <p:ext uri="{BB962C8B-B14F-4D97-AF65-F5344CB8AC3E}">
        <p14:creationId xmlns:p14="http://schemas.microsoft.com/office/powerpoint/2010/main" val="14884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7</a:t>
            </a:fld>
            <a:endParaRPr lang="en-US"/>
          </a:p>
        </p:txBody>
      </p:sp>
    </p:spTree>
    <p:extLst>
      <p:ext uri="{BB962C8B-B14F-4D97-AF65-F5344CB8AC3E}">
        <p14:creationId xmlns:p14="http://schemas.microsoft.com/office/powerpoint/2010/main" val="57370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8</a:t>
            </a:fld>
            <a:endParaRPr lang="en-US"/>
          </a:p>
        </p:txBody>
      </p:sp>
    </p:spTree>
    <p:extLst>
      <p:ext uri="{BB962C8B-B14F-4D97-AF65-F5344CB8AC3E}">
        <p14:creationId xmlns:p14="http://schemas.microsoft.com/office/powerpoint/2010/main" val="58821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Include deltas for any relevant data: </a:t>
            </a:r>
            <a:r>
              <a:rPr lang="en-US" sz="1200" b="0" i="0" baseline="0" dirty="0">
                <a:solidFill>
                  <a:srgbClr val="FF0000"/>
                </a:solidFill>
                <a:latin typeface="Arial" panose="020B0604020202020204" pitchFamily="34" charset="0"/>
                <a:cs typeface="Arial" panose="020B0604020202020204" pitchFamily="34" charset="0"/>
              </a:rPr>
              <a:t>▼ (red), </a:t>
            </a:r>
            <a:r>
              <a:rPr lang="en-US" sz="1200" b="0" i="0" baseline="0" dirty="0">
                <a:solidFill>
                  <a:srgbClr val="0070C0"/>
                </a:solidFill>
                <a:latin typeface="Arial" panose="020B0604020202020204" pitchFamily="34" charset="0"/>
                <a:cs typeface="Arial" panose="020B0604020202020204" pitchFamily="34" charset="0"/>
              </a:rPr>
              <a: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Source information does not need to be in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rgbClr val="0070C0"/>
                </a:solidFill>
                <a:latin typeface="Arial" panose="020B0604020202020204" pitchFamily="34" charset="0"/>
                <a:cs typeface="Arial" panose="020B0604020202020204" pitchFamily="34" charset="0"/>
              </a:rPr>
              <a:t>Actions: Tasks from that day’s IAP</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C83325-747F-442B-82F0-D4589463EC79}" type="slidenum">
              <a:rPr lang="en-US" smtClean="0"/>
              <a:t>9</a:t>
            </a:fld>
            <a:endParaRPr lang="en-US"/>
          </a:p>
        </p:txBody>
      </p:sp>
    </p:spTree>
    <p:extLst>
      <p:ext uri="{BB962C8B-B14F-4D97-AF65-F5344CB8AC3E}">
        <p14:creationId xmlns:p14="http://schemas.microsoft.com/office/powerpoint/2010/main" val="178388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D4BC9-9F09-49AC-BF3A-4F25E89D8D1C}"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273146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D4BC9-9F09-49AC-BF3A-4F25E89D8D1C}"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376279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D4BC9-9F09-49AC-BF3A-4F25E89D8D1C}"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333033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D4BC9-9F09-49AC-BF3A-4F25E89D8D1C}"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254575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7D4BC9-9F09-49AC-BF3A-4F25E89D8D1C}"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396108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D4BC9-9F09-49AC-BF3A-4F25E89D8D1C}"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203914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D4BC9-9F09-49AC-BF3A-4F25E89D8D1C}" type="datetimeFigureOut">
              <a:rPr lang="en-US" smtClean="0"/>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60653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D4BC9-9F09-49AC-BF3A-4F25E89D8D1C}" type="datetimeFigureOut">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300968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D4BC9-9F09-49AC-BF3A-4F25E89D8D1C}" type="datetimeFigureOut">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258892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7D4BC9-9F09-49AC-BF3A-4F25E89D8D1C}"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349619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7D4BC9-9F09-49AC-BF3A-4F25E89D8D1C}"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78FF-21DB-4D85-A6CA-23085B79965F}" type="slidenum">
              <a:rPr lang="en-US" smtClean="0"/>
              <a:t>‹#›</a:t>
            </a:fld>
            <a:endParaRPr lang="en-US"/>
          </a:p>
        </p:txBody>
      </p:sp>
    </p:spTree>
    <p:extLst>
      <p:ext uri="{BB962C8B-B14F-4D97-AF65-F5344CB8AC3E}">
        <p14:creationId xmlns:p14="http://schemas.microsoft.com/office/powerpoint/2010/main" val="2262753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18FCCB-09EF-4408-816E-DBE18F14F3FF}"/>
              </a:ext>
            </a:extLst>
          </p:cNvPr>
          <p:cNvSpPr txBox="1"/>
          <p:nvPr userDrawn="1"/>
        </p:nvSpPr>
        <p:spPr>
          <a:xfrm>
            <a:off x="0" y="983"/>
            <a:ext cx="9144000" cy="415498"/>
          </a:xfrm>
          <a:prstGeom prst="rect">
            <a:avLst/>
          </a:prstGeom>
          <a:noFill/>
        </p:spPr>
        <p:txBody>
          <a:bodyPr wrap="square" rtlCol="0">
            <a:spAutoFit/>
          </a:bodyPr>
          <a:lstStyle/>
          <a:p>
            <a:pPr algn="ctr"/>
            <a:r>
              <a:rPr lang="en-US" sz="1050" b="1" dirty="0">
                <a:solidFill>
                  <a:srgbClr val="FF0000"/>
                </a:solidFill>
                <a:latin typeface="Franklin Gothic Book" panose="020B0503020102020204" pitchFamily="34" charset="0"/>
                <a:cs typeface="Arial" panose="020B0604020202020204" pitchFamily="34" charset="0"/>
              </a:rPr>
              <a:t>DR-####-SS:</a:t>
            </a:r>
            <a:r>
              <a:rPr lang="en-US" sz="1050" b="1" baseline="0" dirty="0">
                <a:solidFill>
                  <a:srgbClr val="FF0000"/>
                </a:solidFill>
                <a:latin typeface="Franklin Gothic Book" panose="020B0503020102020204" pitchFamily="34" charset="0"/>
                <a:cs typeface="Arial" panose="020B0604020202020204" pitchFamily="34" charset="0"/>
              </a:rPr>
              <a:t> [Incident Name] </a:t>
            </a:r>
            <a:r>
              <a:rPr lang="en-US" sz="1050" b="1" baseline="0" dirty="0">
                <a:latin typeface="Franklin Gothic Book" panose="020B0503020102020204" pitchFamily="34" charset="0"/>
                <a:cs typeface="Arial" panose="020B0604020202020204" pitchFamily="34" charset="0"/>
              </a:rPr>
              <a:t>Incident Management Senior Leadership Brief</a:t>
            </a:r>
            <a:endParaRPr lang="en-US" sz="1050" b="1" dirty="0">
              <a:latin typeface="Franklin Gothic Book" panose="020B0503020102020204" pitchFamily="34" charset="0"/>
              <a:cs typeface="Arial" panose="020B0604020202020204" pitchFamily="34" charset="0"/>
            </a:endParaRPr>
          </a:p>
          <a:p>
            <a:pPr algn="ctr"/>
            <a:r>
              <a:rPr lang="en-US" sz="1050" dirty="0">
                <a:latin typeface="Franklin Gothic Book" panose="020B0503020102020204" pitchFamily="34" charset="0"/>
                <a:cs typeface="Arial" panose="020B0604020202020204" pitchFamily="34" charset="0"/>
              </a:rPr>
              <a:t>As of </a:t>
            </a:r>
            <a:r>
              <a:rPr lang="en-US" sz="1050" dirty="0">
                <a:solidFill>
                  <a:srgbClr val="FF0000"/>
                </a:solidFill>
                <a:latin typeface="Franklin Gothic Book" panose="020B0503020102020204" pitchFamily="34" charset="0"/>
                <a:cs typeface="Arial" panose="020B0604020202020204" pitchFamily="34" charset="0"/>
              </a:rPr>
              <a:t>DD MMM YYYY </a:t>
            </a:r>
            <a:r>
              <a:rPr lang="en-US" sz="1050" b="1" dirty="0">
                <a:solidFill>
                  <a:srgbClr val="FF0000"/>
                </a:solidFill>
                <a:latin typeface="Franklin Gothic Book" panose="020B0503020102020204" pitchFamily="34" charset="0"/>
                <a:cs typeface="Arial" panose="020B0604020202020204" pitchFamily="34" charset="0"/>
              </a:rPr>
              <a:t>(0000 TZ) </a:t>
            </a:r>
            <a:r>
              <a:rPr lang="en-US" sz="1050" dirty="0">
                <a:latin typeface="Franklin Gothic Book" panose="020B0503020102020204" pitchFamily="34" charset="0"/>
                <a:cs typeface="Arial" panose="020B0604020202020204" pitchFamily="34" charset="0"/>
              </a:rPr>
              <a:t>Updates in </a:t>
            </a:r>
            <a:r>
              <a:rPr lang="en-US" sz="1050" dirty="0">
                <a:solidFill>
                  <a:srgbClr val="0070C0"/>
                </a:solidFill>
                <a:latin typeface="Franklin Gothic Book" panose="020B0503020102020204" pitchFamily="34" charset="0"/>
                <a:cs typeface="Arial" panose="020B0604020202020204" pitchFamily="34" charset="0"/>
              </a:rPr>
              <a:t>Blue</a:t>
            </a: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12/17/2019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9" name="object 3">
            <a:extLst>
              <a:ext uri="{FF2B5EF4-FFF2-40B4-BE49-F238E27FC236}">
                <a16:creationId xmlns:a16="http://schemas.microsoft.com/office/drawing/2014/main" id="{48790970-A965-4FCF-8CA5-F0325DD6D750}"/>
              </a:ext>
            </a:extLst>
          </p:cNvPr>
          <p:cNvSpPr>
            <a:spLocks noChangeAspect="1"/>
          </p:cNvSpPr>
          <p:nvPr userDrawn="1"/>
        </p:nvSpPr>
        <p:spPr>
          <a:xfrm>
            <a:off x="8029262" y="37119"/>
            <a:ext cx="1036865" cy="411306"/>
          </a:xfrm>
          <a:prstGeom prst="rect">
            <a:avLst/>
          </a:prstGeom>
          <a:blipFill>
            <a:blip r:embed="rId13" cstate="print"/>
            <a:stretch>
              <a:fillRect r="-23464"/>
            </a:stretch>
          </a:blipFill>
        </p:spPr>
        <p:txBody>
          <a:bodyPr wrap="square" lIns="0" tIns="0" rIns="0" bIns="0" rtlCol="0"/>
          <a:lstStyle/>
          <a:p>
            <a:endParaRPr sz="662" dirty="0">
              <a:solidFill>
                <a:prstClr val="black"/>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E33D2E2D-BB03-4B0E-8533-0090B787821B}"/>
              </a:ext>
            </a:extLst>
          </p:cNvPr>
          <p:cNvSpPr txBox="1"/>
          <p:nvPr userDrawn="1"/>
        </p:nvSpPr>
        <p:spPr>
          <a:xfrm>
            <a:off x="77872" y="49481"/>
            <a:ext cx="1446127" cy="253916"/>
          </a:xfrm>
          <a:prstGeom prst="rect">
            <a:avLst/>
          </a:prstGeom>
          <a:noFill/>
          <a:ln>
            <a:solidFill>
              <a:schemeClr val="tx1"/>
            </a:solidFill>
          </a:ln>
        </p:spPr>
        <p:txBody>
          <a:bodyPr wrap="square" rtlCol="0">
            <a:spAutoFit/>
          </a:bodyPr>
          <a:lstStyle/>
          <a:p>
            <a:pPr algn="ctr"/>
            <a:r>
              <a:rPr lang="en-US" sz="1050" b="1" dirty="0">
                <a:solidFill>
                  <a:srgbClr val="FF0000"/>
                </a:solidFill>
                <a:latin typeface="Franklin Gothic Book" panose="020B0503020102020204" pitchFamily="34" charset="0"/>
              </a:rPr>
              <a:t>INSERT STATE SEAL</a:t>
            </a:r>
          </a:p>
        </p:txBody>
      </p:sp>
    </p:spTree>
    <p:extLst>
      <p:ext uri="{BB962C8B-B14F-4D97-AF65-F5344CB8AC3E}">
        <p14:creationId xmlns:p14="http://schemas.microsoft.com/office/powerpoint/2010/main" val="23564707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13.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slide" Target="slide12.xml"/><Relationship Id="rId17"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11.xml"/><Relationship Id="rId5" Type="http://schemas.openxmlformats.org/officeDocument/2006/relationships/image" Target="../media/image4.png"/><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slide" Target="slide1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microsoft.com/office/2007/relationships/hdphoto" Target="../media/hdphoto5.wdp"/><Relationship Id="rId3" Type="http://schemas.openxmlformats.org/officeDocument/2006/relationships/slide" Target="slide1.xml"/><Relationship Id="rId7" Type="http://schemas.openxmlformats.org/officeDocument/2006/relationships/image" Target="../media/image13.png"/><Relationship Id="rId12" Type="http://schemas.microsoft.com/office/2007/relationships/hdphoto" Target="../media/hdphoto2.wdp"/><Relationship Id="rId17" Type="http://schemas.openxmlformats.org/officeDocument/2006/relationships/image" Target="../media/image19.png"/><Relationship Id="rId2" Type="http://schemas.openxmlformats.org/officeDocument/2006/relationships/notesSlide" Target="../notesSlides/notesSlide3.xml"/><Relationship Id="rId16"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8.pn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slide" Target="slide1.xml"/><Relationship Id="rId7" Type="http://schemas.openxmlformats.org/officeDocument/2006/relationships/image" Target="../media/image23.png"/><Relationship Id="rId12" Type="http://schemas.microsoft.com/office/2007/relationships/hdphoto" Target="../media/hdphoto7.wdp"/><Relationship Id="rId2" Type="http://schemas.openxmlformats.org/officeDocument/2006/relationships/notesSlide" Target="../notesSlides/notesSlide4.xml"/><Relationship Id="rId16" Type="http://schemas.microsoft.com/office/2007/relationships/hdphoto" Target="../media/hdphoto9.wdp"/><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28.png"/><Relationship Id="rId10" Type="http://schemas.microsoft.com/office/2007/relationships/hdphoto" Target="../media/hdphoto6.wdp"/><Relationship Id="rId4" Type="http://schemas.openxmlformats.org/officeDocument/2006/relationships/image" Target="../media/image20.png"/><Relationship Id="rId9" Type="http://schemas.openxmlformats.org/officeDocument/2006/relationships/image" Target="../media/image25.png"/><Relationship Id="rId14" Type="http://schemas.microsoft.com/office/2007/relationships/hdphoto" Target="../media/hdphoto8.wdp"/></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18" Type="http://schemas.microsoft.com/office/2007/relationships/hdphoto" Target="../media/hdphoto14.wdp"/><Relationship Id="rId3" Type="http://schemas.openxmlformats.org/officeDocument/2006/relationships/slide" Target="slide1.xml"/><Relationship Id="rId7" Type="http://schemas.openxmlformats.org/officeDocument/2006/relationships/image" Target="../media/image32.png"/><Relationship Id="rId12" Type="http://schemas.microsoft.com/office/2007/relationships/hdphoto" Target="../media/hdphoto11.wdp"/><Relationship Id="rId17" Type="http://schemas.openxmlformats.org/officeDocument/2006/relationships/image" Target="../media/image38.png"/><Relationship Id="rId2" Type="http://schemas.openxmlformats.org/officeDocument/2006/relationships/notesSlide" Target="../notesSlides/notesSlide5.xml"/><Relationship Id="rId16" Type="http://schemas.microsoft.com/office/2007/relationships/hdphoto" Target="../media/hdphoto13.wdp"/><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7.png"/><Relationship Id="rId10" Type="http://schemas.microsoft.com/office/2007/relationships/hdphoto" Target="../media/hdphoto10.wdp"/><Relationship Id="rId4" Type="http://schemas.openxmlformats.org/officeDocument/2006/relationships/image" Target="../media/image29.png"/><Relationship Id="rId9" Type="http://schemas.openxmlformats.org/officeDocument/2006/relationships/image" Target="../media/image34.png"/><Relationship Id="rId14" Type="http://schemas.microsoft.com/office/2007/relationships/hdphoto" Target="../media/hdphoto12.wdp"/></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1.xml"/><Relationship Id="rId7" Type="http://schemas.openxmlformats.org/officeDocument/2006/relationships/image" Target="../media/image42.png"/><Relationship Id="rId12" Type="http://schemas.microsoft.com/office/2007/relationships/hdphoto" Target="../media/hdphoto16.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0" Type="http://schemas.microsoft.com/office/2007/relationships/hdphoto" Target="../media/hdphoto15.wdp"/><Relationship Id="rId4" Type="http://schemas.openxmlformats.org/officeDocument/2006/relationships/image" Target="../media/image39.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png"/><Relationship Id="rId18" Type="http://schemas.microsoft.com/office/2007/relationships/hdphoto" Target="../media/hdphoto21.wdp"/><Relationship Id="rId3" Type="http://schemas.openxmlformats.org/officeDocument/2006/relationships/slide" Target="slide1.xml"/><Relationship Id="rId7" Type="http://schemas.openxmlformats.org/officeDocument/2006/relationships/image" Target="../media/image49.png"/><Relationship Id="rId12" Type="http://schemas.microsoft.com/office/2007/relationships/hdphoto" Target="../media/hdphoto18.wdp"/><Relationship Id="rId17" Type="http://schemas.openxmlformats.org/officeDocument/2006/relationships/image" Target="../media/image55.png"/><Relationship Id="rId2" Type="http://schemas.openxmlformats.org/officeDocument/2006/relationships/notesSlide" Target="../notesSlides/notesSlide7.xml"/><Relationship Id="rId16" Type="http://schemas.microsoft.com/office/2007/relationships/hdphoto" Target="../media/hdphoto20.wdp"/><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5" Type="http://schemas.openxmlformats.org/officeDocument/2006/relationships/image" Target="../media/image54.png"/><Relationship Id="rId10" Type="http://schemas.microsoft.com/office/2007/relationships/hdphoto" Target="../media/hdphoto17.wdp"/><Relationship Id="rId4" Type="http://schemas.openxmlformats.org/officeDocument/2006/relationships/image" Target="../media/image46.png"/><Relationship Id="rId9" Type="http://schemas.openxmlformats.org/officeDocument/2006/relationships/image" Target="../media/image51.png"/><Relationship Id="rId14" Type="http://schemas.microsoft.com/office/2007/relationships/hdphoto" Target="../media/hdphoto19.wdp"/></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18" Type="http://schemas.microsoft.com/office/2007/relationships/hdphoto" Target="../media/hdphoto26.wdp"/><Relationship Id="rId3" Type="http://schemas.openxmlformats.org/officeDocument/2006/relationships/slide" Target="slide1.xml"/><Relationship Id="rId7" Type="http://schemas.openxmlformats.org/officeDocument/2006/relationships/image" Target="../media/image59.png"/><Relationship Id="rId12" Type="http://schemas.microsoft.com/office/2007/relationships/hdphoto" Target="../media/hdphoto23.wdp"/><Relationship Id="rId17" Type="http://schemas.openxmlformats.org/officeDocument/2006/relationships/image" Target="../media/image65.png"/><Relationship Id="rId2" Type="http://schemas.openxmlformats.org/officeDocument/2006/relationships/notesSlide" Target="../notesSlides/notesSlide8.xml"/><Relationship Id="rId16" Type="http://schemas.microsoft.com/office/2007/relationships/hdphoto" Target="../media/hdphoto25.wdp"/><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image" Target="../media/image64.png"/><Relationship Id="rId10" Type="http://schemas.microsoft.com/office/2007/relationships/hdphoto" Target="../media/hdphoto22.wdp"/><Relationship Id="rId4" Type="http://schemas.openxmlformats.org/officeDocument/2006/relationships/image" Target="../media/image56.png"/><Relationship Id="rId9" Type="http://schemas.openxmlformats.org/officeDocument/2006/relationships/image" Target="../media/image61.png"/><Relationship Id="rId14" Type="http://schemas.microsoft.com/office/2007/relationships/hdphoto" Target="../media/hdphoto24.wdp"/></Relationships>
</file>

<file path=ppt/slides/_rels/slide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slide" Target="slide1.xml"/><Relationship Id="rId7" Type="http://schemas.openxmlformats.org/officeDocument/2006/relationships/image" Target="../media/image74.png"/><Relationship Id="rId12" Type="http://schemas.microsoft.com/office/2007/relationships/hdphoto" Target="../media/hdphoto28.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png"/><Relationship Id="rId10" Type="http://schemas.microsoft.com/office/2007/relationships/hdphoto" Target="../media/hdphoto27.wdp"/><Relationship Id="rId4" Type="http://schemas.openxmlformats.org/officeDocument/2006/relationships/chart" Target="../charts/chart1.xml"/><Relationship Id="rId9"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0196E4C-6390-4E9E-BC38-B4168E79987D}"/>
              </a:ext>
            </a:extLst>
          </p:cNvPr>
          <p:cNvSpPr>
            <a:spLocks noGrp="1"/>
          </p:cNvSpPr>
          <p:nvPr>
            <p:ph type="ctrTitle"/>
          </p:nvPr>
        </p:nvSpPr>
        <p:spPr>
          <a:xfrm>
            <a:off x="1323109" y="192458"/>
            <a:ext cx="2850880" cy="992764"/>
          </a:xfrm>
        </p:spPr>
        <p:txBody>
          <a:bodyPr/>
          <a:lstStyle/>
          <a:p>
            <a:r>
              <a:rPr lang="en-US" dirty="0"/>
              <a:t>Slide 1</a:t>
            </a:r>
          </a:p>
        </p:txBody>
      </p:sp>
      <p:sp>
        <p:nvSpPr>
          <p:cNvPr id="53" name="Rectangle 52">
            <a:extLs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p:cNvSpPr txBox="1"/>
          <p:nvPr/>
        </p:nvSpPr>
        <p:spPr>
          <a:xfrm>
            <a:off x="439" y="489815"/>
            <a:ext cx="6095708" cy="323165"/>
          </a:xfrm>
          <a:prstGeom prst="rect">
            <a:avLst/>
          </a:prstGeom>
          <a:noFill/>
        </p:spPr>
        <p:txBody>
          <a:bodyPr wrap="square" rtlCol="0">
            <a:spAutoFit/>
          </a:bodyPr>
          <a:lstStyle/>
          <a:p>
            <a:r>
              <a:rPr lang="en-US" sz="750" b="1" dirty="0">
                <a:latin typeface="Franklin Gothic Book" panose="020B0503020102020204" pitchFamily="34" charset="0"/>
                <a:cs typeface="Arial" panose="020B0604020202020204" pitchFamily="34" charset="0"/>
              </a:rPr>
              <a:t>Current Weather: </a:t>
            </a:r>
            <a:r>
              <a:rPr lang="en-US" sz="750" i="1" dirty="0">
                <a:latin typeface="Franklin Gothic Book" panose="020B0503020102020204" pitchFamily="34" charset="0"/>
                <a:cs typeface="Arial" panose="020B0604020202020204" pitchFamily="34" charset="0"/>
              </a:rPr>
              <a:t>(Source, 0000 TZ, MMDDYYYY)</a:t>
            </a:r>
          </a:p>
          <a:p>
            <a:pPr marL="85725" indent="-85725">
              <a:buFont typeface="Arial" panose="020B0604020202020204" pitchFamily="34" charset="0"/>
              <a:buChar char="•"/>
            </a:pPr>
            <a:r>
              <a:rPr lang="en-US" sz="750" dirty="0">
                <a:solidFill>
                  <a:srgbClr val="0070C0"/>
                </a:solidFill>
                <a:latin typeface="Franklin Gothic Book" panose="020B0503020102020204" pitchFamily="34" charset="0"/>
                <a:cs typeface="Arial" panose="020B0604020202020204" pitchFamily="34" charset="0"/>
              </a:rPr>
              <a:t>[Insert current weather]</a:t>
            </a:r>
            <a:endParaRPr lang="en-US" sz="750" dirty="0">
              <a:latin typeface="Franklin Gothic Book" panose="020B0503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AA1F34E-AAA9-4776-818B-70358C1C4EFC}"/>
              </a:ext>
            </a:extLst>
          </p:cNvPr>
          <p:cNvSpPr txBox="1"/>
          <p:nvPr/>
        </p:nvSpPr>
        <p:spPr>
          <a:xfrm>
            <a:off x="6997380" y="624667"/>
            <a:ext cx="311304" cy="279957"/>
          </a:xfrm>
          <a:prstGeom prst="rect">
            <a:avLst/>
          </a:prstGeom>
          <a:noFill/>
        </p:spPr>
        <p:txBody>
          <a:bodyPr vert="vert270" wrap="square" rtlCol="0">
            <a:spAutoFit/>
          </a:bodyPr>
          <a:lstStyle/>
          <a:p>
            <a:pPr algn="ctr"/>
            <a:r>
              <a:rPr lang="en-US" sz="823" b="1" dirty="0">
                <a:solidFill>
                  <a:srgbClr val="FF0000"/>
                </a:solidFill>
                <a:latin typeface="Franklin Gothic Book" panose="020B0503020102020204" pitchFamily="34" charset="0"/>
              </a:rPr>
              <a:t>ST</a:t>
            </a:r>
          </a:p>
        </p:txBody>
      </p:sp>
      <p:graphicFrame>
        <p:nvGraphicFramePr>
          <p:cNvPr id="15" name="object 6">
            <a:extLst>
              <a:ext uri="{FF2B5EF4-FFF2-40B4-BE49-F238E27FC236}">
                <a16:creationId xmlns:a16="http://schemas.microsoft.com/office/drawing/2014/main" id="{3A1F1AE4-5DE6-456E-AC01-CC09A9A0E976}"/>
              </a:ext>
            </a:extLst>
          </p:cNvPr>
          <p:cNvGraphicFramePr>
            <a:graphicFrameLocks noGrp="1"/>
          </p:cNvGraphicFramePr>
          <p:nvPr>
            <p:extLst>
              <p:ext uri="{D42A27DB-BD31-4B8C-83A1-F6EECF244321}">
                <p14:modId xmlns:p14="http://schemas.microsoft.com/office/powerpoint/2010/main" val="2458346454"/>
              </p:ext>
            </p:extLst>
          </p:nvPr>
        </p:nvGraphicFramePr>
        <p:xfrm>
          <a:off x="6997380" y="643746"/>
          <a:ext cx="2068747" cy="233500"/>
        </p:xfrm>
        <a:graphic>
          <a:graphicData uri="http://schemas.openxmlformats.org/drawingml/2006/table">
            <a:tbl>
              <a:tblPr firstRow="1" bandRow="1">
                <a:tableStyleId>{2D5ABB26-0587-4C30-8999-92F81FD0307C}</a:tableStyleId>
              </a:tblPr>
              <a:tblGrid>
                <a:gridCol w="294448">
                  <a:extLst>
                    <a:ext uri="{9D8B030D-6E8A-4147-A177-3AD203B41FA5}">
                      <a16:colId xmlns:a16="http://schemas.microsoft.com/office/drawing/2014/main" val="20000"/>
                    </a:ext>
                  </a:extLst>
                </a:gridCol>
                <a:gridCol w="1774299">
                  <a:extLst>
                    <a:ext uri="{9D8B030D-6E8A-4147-A177-3AD203B41FA5}">
                      <a16:colId xmlns:a16="http://schemas.microsoft.com/office/drawing/2014/main" val="20001"/>
                    </a:ext>
                  </a:extLst>
                </a:gridCol>
              </a:tblGrid>
              <a:tr h="233500">
                <a:tc>
                  <a:txBody>
                    <a:bodyPr/>
                    <a:lstStyle/>
                    <a:p>
                      <a:pPr marL="20638" marR="85725" indent="-20638" algn="ctr">
                        <a:lnSpc>
                          <a:spcPct val="100000"/>
                        </a:lnSpc>
                        <a:spcBef>
                          <a:spcPts val="0"/>
                        </a:spcBef>
                        <a:spcAft>
                          <a:spcPts val="0"/>
                        </a:spcAft>
                      </a:pPr>
                      <a:endParaRPr sz="700" b="1" dirty="0">
                        <a:solidFill>
                          <a:schemeClr val="tx1"/>
                        </a:solidFill>
                        <a:latin typeface="Arial" panose="020B0604020202020204" pitchFamily="34" charset="0"/>
                        <a:cs typeface="Arial" panose="020B0604020202020204" pitchFamily="34" charset="0"/>
                      </a:endParaRPr>
                    </a:p>
                  </a:txBody>
                  <a:tcPr marL="0" marR="0" marT="0" marB="0" vert="vert27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838" indent="-171450">
                        <a:buFont typeface="Arial" panose="020B0604020202020204" pitchFamily="34" charset="0"/>
                        <a:buChar char="•"/>
                      </a:pPr>
                      <a:endParaRPr lang="en-US" sz="500" i="1" baseline="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8" name="TextBox 17">
            <a:extLst>
              <a:ext uri="{FF2B5EF4-FFF2-40B4-BE49-F238E27FC236}">
                <a16:creationId xmlns:a16="http://schemas.microsoft.com/office/drawing/2014/main" id="{4F5A5D9B-2C59-4F88-8A97-C63126AB079F}"/>
              </a:ext>
            </a:extLst>
          </p:cNvPr>
          <p:cNvSpPr txBox="1"/>
          <p:nvPr/>
        </p:nvSpPr>
        <p:spPr>
          <a:xfrm>
            <a:off x="-1359083" y="1658911"/>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S&amp;S</a:t>
            </a: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9FFC0B1-C78F-4042-87AC-82DDF04DEDCA}"/>
              </a:ext>
            </a:extLst>
          </p:cNvPr>
          <p:cNvSpPr txBox="1"/>
          <p:nvPr/>
        </p:nvSpPr>
        <p:spPr>
          <a:xfrm>
            <a:off x="-1359084" y="3132964"/>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4" action="ppaction://hlinksldjump"/>
              </a:rPr>
              <a:t>FWS</a:t>
            </a:r>
            <a:endParaRPr lang="en-US"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AA97DBB-BC33-489A-B038-351BA7098944}"/>
              </a:ext>
            </a:extLst>
          </p:cNvPr>
          <p:cNvSpPr txBox="1"/>
          <p:nvPr/>
        </p:nvSpPr>
        <p:spPr>
          <a:xfrm>
            <a:off x="-1359084" y="4847837"/>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5" action="ppaction://hlinksldjump"/>
              </a:rPr>
              <a:t>H&amp;M</a:t>
            </a:r>
            <a:endParaRPr lang="en-US"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46726082"/>
              </p:ext>
            </p:extLst>
          </p:nvPr>
        </p:nvGraphicFramePr>
        <p:xfrm>
          <a:off x="23651" y="1259431"/>
          <a:ext cx="3017520" cy="5197872"/>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440180">
                <a:tc>
                  <a:txBody>
                    <a:bodyPr/>
                    <a:lstStyle/>
                    <a:p>
                      <a:pPr algn="ctr"/>
                      <a:r>
                        <a:rPr lang="en-US" sz="900">
                          <a:solidFill>
                            <a:schemeClr val="tx1"/>
                          </a:solidFill>
                          <a:latin typeface="Arial" panose="020B0604020202020204" pitchFamily="34" charset="0"/>
                          <a:cs typeface="Arial" panose="020B0604020202020204" pitchFamily="34" charset="0"/>
                        </a:rPr>
                        <a:t>Safety &amp; </a:t>
                      </a:r>
                      <a:r>
                        <a:rPr lang="en-US" sz="900" dirty="0">
                          <a:solidFill>
                            <a:schemeClr val="tx1"/>
                          </a:solidFill>
                          <a:latin typeface="Arial" panose="020B0604020202020204" pitchFamily="34" charset="0"/>
                          <a:cs typeface="Arial" panose="020B0604020202020204" pitchFamily="34" charset="0"/>
                        </a:rPr>
                        <a:t>Security</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Law Enforcement/Security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Police Stations Affected: </a:t>
                      </a:r>
                      <a:r>
                        <a:rPr lang="en-US" sz="700" b="0" i="0"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Fire Services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Fire Stations Affected: </a:t>
                      </a:r>
                      <a:r>
                        <a:rPr lang="en-US" sz="700" b="0" i="0" baseline="0" dirty="0">
                          <a:solidFill>
                            <a:srgbClr val="0070C0"/>
                          </a:solidFill>
                          <a:latin typeface="Arial" panose="020B0604020202020204" pitchFamily="34" charset="0"/>
                          <a:cs typeface="Arial" panose="020B0604020202020204" pitchFamily="34" charset="0"/>
                        </a:rPr>
                        <a:t>##</a:t>
                      </a:r>
                      <a:endParaRPr lang="en-US" sz="7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SAR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USAR Recuses/Evacuations: </a:t>
                      </a:r>
                      <a:r>
                        <a:rPr lang="en-US" sz="700" b="0" i="0" baseline="0" dirty="0">
                          <a:solidFill>
                            <a:srgbClr val="0070C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Air Ops Rescues/Evacuations: </a:t>
                      </a:r>
                      <a:r>
                        <a:rPr lang="en-US" sz="700" b="0" i="0" baseline="0" dirty="0">
                          <a:solidFill>
                            <a:srgbClr val="0070C0"/>
                          </a:solidFill>
                          <a:latin typeface="Arial" panose="020B0604020202020204" pitchFamily="34" charset="0"/>
                          <a:cs typeface="Arial" panose="020B0604020202020204" pitchFamily="34" charset="0"/>
                        </a:rPr>
                        <a:t>##</a:t>
                      </a:r>
                      <a:endParaRPr lang="en-US" sz="700" b="1" i="0" baseline="0" dirty="0">
                        <a:solidFill>
                          <a:srgbClr val="0070C0"/>
                        </a:solidFill>
                        <a:latin typeface="Arial" panose="020B0604020202020204" pitchFamily="34" charset="0"/>
                        <a:cs typeface="Arial" panose="020B0604020202020204" pitchFamily="34" charset="0"/>
                      </a:endParaRPr>
                    </a:p>
                    <a:p>
                      <a:pPr lvl="0"/>
                      <a:r>
                        <a:rPr lang="en-US" sz="700" b="1" dirty="0">
                          <a:solidFill>
                            <a:schemeClr val="tx1"/>
                          </a:solidFill>
                          <a:latin typeface="Arial" panose="020B0604020202020204" pitchFamily="34" charset="0"/>
                          <a:cs typeface="Arial" panose="020B0604020202020204" pitchFamily="34" charset="0"/>
                        </a:rPr>
                        <a:t>Govt Services: </a:t>
                      </a:r>
                      <a:r>
                        <a:rPr lang="en-US" sz="700" b="0" i="1" dirty="0">
                          <a:solidFill>
                            <a:schemeClr val="tx1"/>
                          </a:solidFill>
                          <a:latin typeface="Arial" panose="020B0604020202020204" pitchFamily="34" charset="0"/>
                          <a:cs typeface="Arial" panose="020B0604020202020204" pitchFamily="34" charset="0"/>
                        </a:rPr>
                        <a:t>(Source, MMDDYYYY)</a:t>
                      </a:r>
                      <a:endParaRPr lang="en-US" sz="700" b="0" dirty="0">
                        <a:solidFill>
                          <a:schemeClr val="tx1"/>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pPr>
                      <a:r>
                        <a:rPr lang="en-US" sz="700" b="0" dirty="0">
                          <a:solidFill>
                            <a:schemeClr val="tx1"/>
                          </a:solidFill>
                          <a:latin typeface="Arial" panose="020B0604020202020204" pitchFamily="34" charset="0"/>
                          <a:cs typeface="Arial" panose="020B0604020202020204" pitchFamily="34" charset="0"/>
                        </a:rPr>
                        <a:t>County Governments Closed: </a:t>
                      </a:r>
                      <a:r>
                        <a:rPr lang="en-US" sz="700" b="0" dirty="0">
                          <a:solidFill>
                            <a:srgbClr val="0070C0"/>
                          </a:solidFill>
                          <a:latin typeface="Arial" panose="020B0604020202020204" pitchFamily="34" charset="0"/>
                          <a:cs typeface="Arial" panose="020B0604020202020204" pitchFamily="34" charset="0"/>
                        </a:rPr>
                        <a:t>##</a:t>
                      </a:r>
                    </a:p>
                    <a:p>
                      <a:pPr marL="128588" indent="-128588">
                        <a:buFont typeface="Arial" panose="020B0604020202020204" pitchFamily="34" charset="0"/>
                        <a:buChar char="•"/>
                      </a:pPr>
                      <a:r>
                        <a:rPr lang="en-US" sz="700" b="0" dirty="0">
                          <a:solidFill>
                            <a:schemeClr val="tx1"/>
                          </a:solidFill>
                          <a:latin typeface="Arial" panose="020B0604020202020204" pitchFamily="34" charset="0"/>
                          <a:cs typeface="Arial" panose="020B0604020202020204" pitchFamily="34" charset="0"/>
                        </a:rPr>
                        <a:t>Schools Closed: </a:t>
                      </a:r>
                      <a:r>
                        <a:rPr lang="en-US" sz="700" b="0" dirty="0">
                          <a:solidFill>
                            <a:srgbClr val="0070C0"/>
                          </a:solidFill>
                          <a:latin typeface="Arial" panose="020B0604020202020204" pitchFamily="34" charset="0"/>
                          <a:cs typeface="Arial" panose="020B0604020202020204" pitchFamily="34" charset="0"/>
                        </a:rPr>
                        <a:t>##</a:t>
                      </a:r>
                      <a:endParaRPr lang="en-US" sz="700" b="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Community Safety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Dams Breached: ##; Level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Mandatory/Voluntary Evacuations: </a:t>
                      </a:r>
                      <a:r>
                        <a:rPr lang="en-US" sz="700" b="0" i="0" baseline="0" dirty="0">
                          <a:solidFill>
                            <a:srgbClr val="0070C0"/>
                          </a:solidFill>
                          <a:latin typeface="Arial" panose="020B0604020202020204" pitchFamily="34" charset="0"/>
                          <a:cs typeface="Arial" panose="020B0604020202020204" pitchFamily="34" charset="0"/>
                        </a:rPr>
                        <a:t>[counties, areas]</a:t>
                      </a:r>
                      <a:endParaRPr lang="en-US" sz="7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Actions/Resources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MRPs, TFs, QRTs, etc. </a:t>
                      </a: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1234440">
                <a:tc>
                  <a:txBody>
                    <a:bodyPr/>
                    <a:lstStyle/>
                    <a:p>
                      <a:pPr algn="ctr"/>
                      <a:r>
                        <a:rPr lang="en-US" sz="900" b="1" dirty="0">
                          <a:solidFill>
                            <a:schemeClr val="tx1"/>
                          </a:solidFill>
                          <a:latin typeface="Arial" panose="020B0604020202020204" pitchFamily="34" charset="0"/>
                          <a:cs typeface="Arial" panose="020B0604020202020204" pitchFamily="34" charset="0"/>
                        </a:rPr>
                        <a:t>Food, Water, </a:t>
                      </a:r>
                      <a:r>
                        <a:rPr lang="en-US" sz="900" b="1" dirty="0">
                          <a:solidFill>
                            <a:srgbClr val="000000"/>
                          </a:solidFill>
                          <a:latin typeface="Arial" panose="020B0604020202020204" pitchFamily="34" charset="0"/>
                          <a:cs typeface="Arial" panose="020B0604020202020204" pitchFamily="34" charset="0"/>
                        </a:rPr>
                        <a:t>Shelter</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Food </a:t>
                      </a:r>
                      <a:r>
                        <a:rPr lang="en-US" sz="700" b="0" i="1" baseline="0"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71800" algn="l"/>
                        </a:tabLst>
                        <a:defRPr/>
                      </a:pPr>
                      <a:r>
                        <a:rPr lang="en-US" sz="700" b="0" i="0" baseline="0" dirty="0">
                          <a:solidFill>
                            <a:schemeClr val="tx1"/>
                          </a:solidFill>
                          <a:latin typeface="Arial" panose="020B0604020202020204" pitchFamily="34" charset="0"/>
                          <a:cs typeface="Arial" panose="020B0604020202020204" pitchFamily="34" charset="0"/>
                        </a:rPr>
                        <a:t>Commercial Distribution: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71800" algn="l"/>
                        </a:tabLst>
                        <a:defRPr/>
                      </a:pPr>
                      <a:r>
                        <a:rPr lang="en-US" sz="700" b="0" i="0" baseline="0" dirty="0">
                          <a:solidFill>
                            <a:schemeClr val="tx1"/>
                          </a:solidFill>
                          <a:latin typeface="Arial" panose="020B0604020202020204" pitchFamily="34" charset="0"/>
                          <a:cs typeface="Arial" panose="020B0604020202020204" pitchFamily="34" charset="0"/>
                        </a:rPr>
                        <a:t>Crop/Animal Production: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971800" algn="l"/>
                        </a:tabLst>
                        <a:defRPr/>
                      </a:pPr>
                      <a:r>
                        <a:rPr lang="en-US" sz="700" b="0" i="0" baseline="0" dirty="0">
                          <a:solidFill>
                            <a:schemeClr val="tx1"/>
                          </a:solidFill>
                          <a:latin typeface="Arial" panose="020B0604020202020204" pitchFamily="34" charset="0"/>
                          <a:cs typeface="Arial" panose="020B0604020202020204" pitchFamily="34" charset="0"/>
                        </a:rPr>
                        <a:t>Shipped to State: </a:t>
                      </a:r>
                      <a:r>
                        <a:rPr lang="en-US" sz="700" b="0" i="0" baseline="0" dirty="0">
                          <a:solidFill>
                            <a:srgbClr val="0070C0"/>
                          </a:solidFill>
                          <a:latin typeface="Arial" panose="020B0604020202020204" pitchFamily="34" charset="0"/>
                          <a:cs typeface="Arial" panose="020B0604020202020204" pitchFamily="34" charset="0"/>
                        </a:rPr>
                        <a:t>##</a:t>
                      </a:r>
                      <a:r>
                        <a:rPr lang="en-US" sz="700" b="0" i="0" baseline="0" dirty="0">
                          <a:solidFill>
                            <a:schemeClr val="tx1"/>
                          </a:solidFill>
                          <a:latin typeface="Arial" panose="020B0604020202020204" pitchFamily="34" charset="0"/>
                          <a:cs typeface="Arial" panose="020B0604020202020204" pitchFamily="34" charset="0"/>
                        </a:rPr>
                        <a:t> water, meals, tarps, etc.</a:t>
                      </a:r>
                      <a:endParaRPr lang="en-US" sz="700" b="1"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Water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Boil Water Advisories: </a:t>
                      </a:r>
                      <a:r>
                        <a:rPr lang="en-US" sz="700" b="0" i="0" baseline="0" dirty="0">
                          <a:solidFill>
                            <a:srgbClr val="0070C0"/>
                          </a:solidFill>
                          <a:latin typeface="Arial" panose="020B0604020202020204" pitchFamily="34" charset="0"/>
                          <a:cs typeface="Arial" panose="020B0604020202020204" pitchFamily="34" charset="0"/>
                        </a:rPr>
                        <a:t>##</a:t>
                      </a:r>
                      <a:r>
                        <a:rPr lang="en-US" sz="700" b="0" i="0" baseline="0" dirty="0">
                          <a:solidFill>
                            <a:schemeClr val="tx1"/>
                          </a:solidFill>
                          <a:latin typeface="Arial" panose="020B0604020202020204" pitchFamily="34" charset="0"/>
                          <a:cs typeface="Arial" panose="020B0604020202020204" pitchFamily="34" charset="0"/>
                        </a:rPr>
                        <a:t> (</a:t>
                      </a:r>
                      <a:r>
                        <a:rPr lang="en-US" sz="700" b="0" i="0" baseline="0" dirty="0">
                          <a:solidFill>
                            <a:srgbClr val="0070C0"/>
                          </a:solidFill>
                          <a:latin typeface="Arial" panose="020B0604020202020204" pitchFamily="34" charset="0"/>
                          <a:cs typeface="Arial" panose="020B0604020202020204" pitchFamily="34" charset="0"/>
                        </a:rPr>
                        <a:t>▲</a:t>
                      </a:r>
                      <a:r>
                        <a:rPr lang="en-US" sz="700" b="0" i="0" baseline="0" dirty="0">
                          <a:solidFill>
                            <a:schemeClr val="tx1"/>
                          </a:solidFill>
                          <a:latin typeface="Arial" panose="020B0604020202020204" pitchFamily="34" charset="0"/>
                          <a:cs typeface="Arial" panose="020B0604020202020204" pitchFamily="34" charset="0"/>
                        </a:rPr>
                        <a:t>##) notices</a:t>
                      </a: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Water Treatment Plants Affected: </a:t>
                      </a:r>
                      <a:r>
                        <a:rPr lang="en-US" sz="700" b="0" i="0" baseline="0" dirty="0">
                          <a:solidFill>
                            <a:srgbClr val="0070C0"/>
                          </a:solidFill>
                          <a:latin typeface="Arial" panose="020B0604020202020204" pitchFamily="34" charset="0"/>
                          <a:cs typeface="Arial" panose="020B0604020202020204" pitchFamily="34" charset="0"/>
                        </a:rPr>
                        <a:t>##</a:t>
                      </a:r>
                      <a:endParaRPr lang="en-US" sz="700" b="0" i="0"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WWTPs Affected: </a:t>
                      </a:r>
                      <a:r>
                        <a:rPr lang="en-US" sz="700" b="0" i="0" baseline="0" dirty="0">
                          <a:solidFill>
                            <a:srgbClr val="0070C0"/>
                          </a:solidFill>
                          <a:latin typeface="Arial" panose="020B0604020202020204" pitchFamily="34" charset="0"/>
                          <a:cs typeface="Arial" panose="020B0604020202020204" pitchFamily="34" charset="0"/>
                        </a:rPr>
                        <a:t>##</a:t>
                      </a:r>
                      <a:endParaRPr lang="en-US" sz="700" b="0" i="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700" b="1" dirty="0">
                          <a:solidFill>
                            <a:schemeClr val="tx1"/>
                          </a:solidFill>
                          <a:latin typeface="Arial" panose="020B0604020202020204" pitchFamily="34" charset="0"/>
                          <a:cs typeface="Arial" panose="020B0604020202020204" pitchFamily="34" charset="0"/>
                        </a:rPr>
                        <a:t>Shelter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chemeClr val="tx1"/>
                          </a:solidFill>
                          <a:latin typeface="Arial" panose="020B0604020202020204" pitchFamily="34" charset="0"/>
                          <a:cs typeface="Arial" panose="020B0604020202020204" pitchFamily="34" charset="0"/>
                        </a:rPr>
                        <a:t>Shelters Open:</a:t>
                      </a:r>
                      <a:r>
                        <a:rPr lang="en-US" sz="700" baseline="0" dirty="0">
                          <a:solidFill>
                            <a:schemeClr val="tx1"/>
                          </a:solidFill>
                          <a:latin typeface="Arial" panose="020B0604020202020204" pitchFamily="34" charset="0"/>
                          <a:cs typeface="Arial" panose="020B0604020202020204" pitchFamily="34" charset="0"/>
                        </a:rPr>
                        <a:t> </a:t>
                      </a:r>
                      <a:r>
                        <a:rPr lang="en-US" sz="700" baseline="0" dirty="0">
                          <a:solidFill>
                            <a:srgbClr val="0070C0"/>
                          </a:solidFill>
                          <a:latin typeface="Arial" panose="020B0604020202020204" pitchFamily="34" charset="0"/>
                          <a:cs typeface="Arial" panose="020B0604020202020204" pitchFamily="34" charset="0"/>
                        </a:rPr>
                        <a:t>##, </a:t>
                      </a:r>
                      <a:r>
                        <a:rPr lang="en-US" sz="700" baseline="0" dirty="0">
                          <a:solidFill>
                            <a:schemeClr val="tx1"/>
                          </a:solidFill>
                          <a:latin typeface="Arial" panose="020B0604020202020204" pitchFamily="34" charset="0"/>
                          <a:cs typeface="Arial" panose="020B0604020202020204" pitchFamily="34" charset="0"/>
                        </a:rPr>
                        <a:t>pop. </a:t>
                      </a:r>
                      <a:r>
                        <a:rPr lang="en-US" sz="700" baseline="0" dirty="0">
                          <a:solidFill>
                            <a:srgbClr val="0070C0"/>
                          </a:solidFill>
                          <a:latin typeface="Arial" panose="020B0604020202020204" pitchFamily="34" charset="0"/>
                          <a:cs typeface="Arial" panose="020B0604020202020204" pitchFamily="34" charset="0"/>
                        </a:rPr>
                        <a:t>## </a:t>
                      </a:r>
                      <a:r>
                        <a:rPr lang="en-US" sz="700" baseline="0" dirty="0">
                          <a:solidFill>
                            <a:schemeClr val="tx1"/>
                          </a:solidFill>
                          <a:latin typeface="Arial" panose="020B0604020202020204" pitchFamily="34" charset="0"/>
                          <a:cs typeface="Arial" panose="020B0604020202020204" pitchFamily="34" charset="0"/>
                        </a:rPr>
                        <a:t>(</a:t>
                      </a:r>
                      <a:r>
                        <a:rPr lang="en-US" sz="700" b="0" i="0" baseline="0" dirty="0">
                          <a:solidFill>
                            <a:srgbClr val="FF0000"/>
                          </a:solidFill>
                          <a:latin typeface="Arial" panose="020B0604020202020204" pitchFamily="34" charset="0"/>
                          <a:cs typeface="Arial" panose="020B0604020202020204" pitchFamily="34" charset="0"/>
                        </a:rPr>
                        <a:t>▼</a:t>
                      </a:r>
                      <a:r>
                        <a:rPr lang="en-US" sz="700" b="0" i="0" baseline="0" dirty="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700" b="1" dirty="0">
                          <a:solidFill>
                            <a:schemeClr val="tx1"/>
                          </a:solidFill>
                          <a:latin typeface="Arial" panose="020B0604020202020204" pitchFamily="34" charset="0"/>
                          <a:cs typeface="Arial" panose="020B0604020202020204" pitchFamily="34" charset="0"/>
                        </a:rPr>
                        <a:t>Agriculture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chemeClr val="tx1"/>
                          </a:solidFill>
                          <a:latin typeface="Arial" panose="020B0604020202020204" pitchFamily="34" charset="0"/>
                          <a:cs typeface="Arial" panose="020B0604020202020204" pitchFamily="34" charset="0"/>
                        </a:rPr>
                        <a:t>Actions</a:t>
                      </a:r>
                      <a:endParaRPr lang="en-US" sz="700" b="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Actions/Resources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DSA Crews, MRICs, IA Housing Teams, etc. </a:t>
                      </a: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234440">
                <a:tc>
                  <a:txBody>
                    <a:bodyPr/>
                    <a:lstStyle/>
                    <a:p>
                      <a:pPr algn="ctr"/>
                      <a:r>
                        <a:rPr lang="en-US" sz="900" b="1" dirty="0">
                          <a:solidFill>
                            <a:schemeClr val="tx1"/>
                          </a:solidFill>
                          <a:latin typeface="Arial" panose="020B0604020202020204" pitchFamily="34" charset="0"/>
                          <a:cs typeface="Arial" panose="020B0604020202020204" pitchFamily="34" charset="0"/>
                        </a:rPr>
                        <a:t>Health &amp; Medical</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EC8C9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dirty="0">
                          <a:solidFill>
                            <a:schemeClr val="tx1"/>
                          </a:solidFill>
                          <a:latin typeface="Arial" panose="020B0604020202020204" pitchFamily="34" charset="0"/>
                          <a:cs typeface="Arial" panose="020B0604020202020204" pitchFamily="34" charset="0"/>
                        </a:rPr>
                        <a:t>Fatalities:</a:t>
                      </a:r>
                      <a:r>
                        <a:rPr lang="en-US" sz="700" b="0" baseline="0" dirty="0">
                          <a:solidFill>
                            <a:schemeClr val="tx1"/>
                          </a:solidFill>
                          <a:latin typeface="Arial" panose="020B0604020202020204" pitchFamily="34" charset="0"/>
                          <a:cs typeface="Arial" panose="020B0604020202020204" pitchFamily="34" charset="0"/>
                        </a:rPr>
                        <a:t> </a:t>
                      </a:r>
                      <a:r>
                        <a:rPr lang="en-US" sz="700" b="0" baseline="0" dirty="0">
                          <a:solidFill>
                            <a:srgbClr val="0070C0"/>
                          </a:solidFill>
                          <a:latin typeface="Arial" panose="020B0604020202020204" pitchFamily="34" charset="0"/>
                          <a:cs typeface="Arial" panose="020B0604020202020204" pitchFamily="34" charset="0"/>
                        </a:rPr>
                        <a:t>##</a:t>
                      </a:r>
                      <a:r>
                        <a:rPr lang="en-US" sz="700" b="0" baseline="0" dirty="0">
                          <a:solidFill>
                            <a:schemeClr val="tx1"/>
                          </a:solidFill>
                          <a:latin typeface="Arial" panose="020B0604020202020204" pitchFamily="34" charset="0"/>
                          <a:cs typeface="Arial" panose="020B0604020202020204" pitchFamily="34" charset="0"/>
                        </a:rPr>
                        <a:t> </a:t>
                      </a:r>
                      <a:r>
                        <a:rPr lang="en-US" sz="700" b="0" i="1" dirty="0">
                          <a:solidFill>
                            <a:schemeClr val="tx1"/>
                          </a:solidFill>
                          <a:latin typeface="Arial" panose="020B0604020202020204" pitchFamily="34" charset="0"/>
                          <a:cs typeface="Arial" panose="020B0604020202020204" pitchFamily="34" charset="0"/>
                        </a:rPr>
                        <a:t>(Source, MMDDYYYY)</a:t>
                      </a:r>
                      <a:endParaRPr lang="en-US" sz="700" b="0" i="1"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700" b="1" dirty="0">
                          <a:solidFill>
                            <a:schemeClr val="tx1"/>
                          </a:solidFill>
                          <a:latin typeface="Arial" panose="020B0604020202020204" pitchFamily="34" charset="0"/>
                          <a:cs typeface="Arial" panose="020B0604020202020204" pitchFamily="34" charset="0"/>
                        </a:rPr>
                        <a:t>Medical Care</a:t>
                      </a:r>
                      <a:r>
                        <a:rPr lang="en-US" sz="700" b="0" dirty="0">
                          <a:solidFill>
                            <a:schemeClr val="tx1"/>
                          </a:solidFill>
                          <a:latin typeface="Arial" panose="020B0604020202020204" pitchFamily="34" charset="0"/>
                          <a:cs typeface="Arial" panose="020B0604020202020204" pitchFamily="34" charset="0"/>
                        </a:rPr>
                        <a:t>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Hospitals Evacuating/Closed: </a:t>
                      </a:r>
                      <a:r>
                        <a:rPr lang="en-US" sz="700" b="0" baseline="0" dirty="0">
                          <a:solidFill>
                            <a:srgbClr val="0070C0"/>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Nursing Homes Evacuating/Closed: </a:t>
                      </a:r>
                      <a:r>
                        <a:rPr lang="en-US" sz="700" b="0" baseline="0" dirty="0">
                          <a:solidFill>
                            <a:srgbClr val="0070C0"/>
                          </a:solidFill>
                          <a:latin typeface="Arial" panose="020B0604020202020204" pitchFamily="34" charset="0"/>
                          <a:cs typeface="Arial" panose="020B0604020202020204" pitchFamily="34" charset="0"/>
                        </a:rPr>
                        <a:t>##</a:t>
                      </a:r>
                      <a:endParaRPr lang="en-US" sz="700" b="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Assisted Living Facilities Evacuated: </a:t>
                      </a:r>
                      <a:r>
                        <a:rPr lang="en-US" sz="700" b="0" baseline="0" dirty="0">
                          <a:solidFill>
                            <a:srgbClr val="0070C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Dialysis Facilities Evacuated: </a:t>
                      </a:r>
                      <a:r>
                        <a:rPr lang="en-US" sz="700" b="0" baseline="0" dirty="0">
                          <a:solidFill>
                            <a:srgbClr val="0070C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Other Healthcare Facility Evacuations: </a:t>
                      </a:r>
                      <a:r>
                        <a:rPr lang="en-US" sz="700" b="0" baseline="0" dirty="0">
                          <a:solidFill>
                            <a:srgbClr val="0070C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700" b="1" dirty="0">
                          <a:solidFill>
                            <a:schemeClr val="tx1"/>
                          </a:solidFill>
                          <a:latin typeface="Arial" panose="020B0604020202020204" pitchFamily="34" charset="0"/>
                          <a:cs typeface="Arial" panose="020B0604020202020204" pitchFamily="34" charset="0"/>
                        </a:rPr>
                        <a:t>Patient Movement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EMS:</a:t>
                      </a:r>
                      <a:endParaRPr lang="en-US" sz="700" b="0" baseline="0" dirty="0">
                        <a:solidFill>
                          <a:srgbClr val="0070C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700" b="1" dirty="0">
                          <a:solidFill>
                            <a:schemeClr val="tx1"/>
                          </a:solidFill>
                          <a:latin typeface="Arial" panose="020B0604020202020204" pitchFamily="34" charset="0"/>
                          <a:cs typeface="Arial" panose="020B0604020202020204" pitchFamily="34" charset="0"/>
                        </a:rPr>
                        <a:t>Public Health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Human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Vector Control:</a:t>
                      </a:r>
                    </a:p>
                    <a:p>
                      <a:pPr marL="0" indent="0">
                        <a:buFont typeface="Arial" panose="020B0604020202020204" pitchFamily="34" charset="0"/>
                        <a:buNone/>
                      </a:pPr>
                      <a:r>
                        <a:rPr lang="en-US" sz="700" b="1" dirty="0">
                          <a:solidFill>
                            <a:schemeClr val="tx1"/>
                          </a:solidFill>
                          <a:latin typeface="Arial" panose="020B0604020202020204" pitchFamily="34" charset="0"/>
                          <a:cs typeface="Arial" panose="020B0604020202020204" pitchFamily="34" charset="0"/>
                        </a:rPr>
                        <a:t>Fatality Management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Mortuary and post-mortuary services:</a:t>
                      </a:r>
                    </a:p>
                    <a:p>
                      <a:pPr marL="0" indent="0">
                        <a:buFont typeface="Arial" panose="020B0604020202020204" pitchFamily="34" charset="0"/>
                        <a:buNone/>
                      </a:pPr>
                      <a:r>
                        <a:rPr lang="en-US" sz="700" b="1" dirty="0">
                          <a:solidFill>
                            <a:schemeClr val="tx1"/>
                          </a:solidFill>
                          <a:latin typeface="Arial" panose="020B0604020202020204" pitchFamily="34" charset="0"/>
                          <a:cs typeface="Arial" panose="020B0604020202020204" pitchFamily="34" charset="0"/>
                        </a:rPr>
                        <a:t>Medical Supply Chain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Pharmacies closed: </a:t>
                      </a:r>
                      <a:r>
                        <a:rPr lang="en-US" sz="700" b="0" baseline="0" dirty="0">
                          <a:solidFill>
                            <a:srgbClr val="0070C0"/>
                          </a:solidFill>
                          <a:latin typeface="Arial" panose="020B0604020202020204" pitchFamily="34" charset="0"/>
                          <a:cs typeface="Arial" panose="020B0604020202020204" pitchFamily="34" charset="0"/>
                        </a:rPr>
                        <a:t>##</a:t>
                      </a:r>
                      <a:endParaRPr lang="en-US" sz="7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Actions/Resources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DMATs, DMORTs, TFs, etc.</a:t>
                      </a: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34162283"/>
                  </a:ext>
                </a:extLst>
              </a:tr>
            </a:tbl>
          </a:graphicData>
        </a:graphic>
      </p:graphicFrame>
      <p:sp>
        <p:nvSpPr>
          <p:cNvPr id="21" name="TextBox 20">
            <a:extLst>
              <a:ext uri="{FF2B5EF4-FFF2-40B4-BE49-F238E27FC236}">
                <a16:creationId xmlns:a16="http://schemas.microsoft.com/office/drawing/2014/main" id="{037EB5F8-CFB7-40C6-82A6-790049242CA0}"/>
              </a:ext>
            </a:extLst>
          </p:cNvPr>
          <p:cNvSpPr txBox="1"/>
          <p:nvPr/>
        </p:nvSpPr>
        <p:spPr>
          <a:xfrm>
            <a:off x="9457542" y="1474245"/>
            <a:ext cx="94664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6" action="ppaction://hlinksldjump"/>
              </a:rPr>
              <a:t>Energy</a:t>
            </a:r>
            <a:endParaRPr 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2A6CFEF-A1F2-4D32-84C9-72417EDF86D4}"/>
              </a:ext>
            </a:extLst>
          </p:cNvPr>
          <p:cNvSpPr txBox="1"/>
          <p:nvPr/>
        </p:nvSpPr>
        <p:spPr>
          <a:xfrm>
            <a:off x="9396693" y="2855141"/>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7" action="ppaction://hlinksldjump"/>
              </a:rPr>
              <a:t>Comms</a:t>
            </a:r>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7BC7A5B-5F08-4758-B7DD-53BF5510007B}"/>
              </a:ext>
            </a:extLst>
          </p:cNvPr>
          <p:cNvSpPr txBox="1"/>
          <p:nvPr/>
        </p:nvSpPr>
        <p:spPr>
          <a:xfrm>
            <a:off x="9396693" y="4438212"/>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8" action="ppaction://hlinksldjump"/>
              </a:rPr>
              <a:t>Trans</a:t>
            </a:r>
            <a:endParaRPr lang="en-US"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5D3F471-F195-4D80-938C-7CC44CF0AB84}"/>
              </a:ext>
            </a:extLst>
          </p:cNvPr>
          <p:cNvSpPr txBox="1"/>
          <p:nvPr/>
        </p:nvSpPr>
        <p:spPr>
          <a:xfrm>
            <a:off x="9396693" y="5751200"/>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9" action="ppaction://hlinksldjump"/>
              </a:rPr>
              <a:t>HazMat</a:t>
            </a:r>
            <a:endParaRPr lang="en-US"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17939752"/>
              </p:ext>
            </p:extLst>
          </p:nvPr>
        </p:nvGraphicFramePr>
        <p:xfrm>
          <a:off x="6094717" y="1259433"/>
          <a:ext cx="3017520" cy="5327756"/>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090004">
                <a:tc>
                  <a:txBody>
                    <a:bodyPr/>
                    <a:lstStyle/>
                    <a:p>
                      <a:pPr algn="ctr"/>
                      <a:r>
                        <a:rPr lang="en-US" sz="900" b="1" dirty="0">
                          <a:solidFill>
                            <a:schemeClr val="tx1"/>
                          </a:solidFill>
                          <a:latin typeface="Arial" panose="020B0604020202020204" pitchFamily="34" charset="0"/>
                          <a:cs typeface="Arial" panose="020B0604020202020204" pitchFamily="34" charset="0"/>
                        </a:rPr>
                        <a:t>Energy</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lgConfetti">
                      <a:fgClr>
                        <a:srgbClr val="BDBEBF"/>
                      </a:fgClr>
                      <a:bgClr>
                        <a:schemeClr val="bg1"/>
                      </a:bgClr>
                    </a:pattFill>
                  </a:tcPr>
                </a:tc>
                <a:tc>
                  <a:txBody>
                    <a:bodyPr/>
                    <a:lstStyle/>
                    <a:p>
                      <a:pPr marL="0" indent="0">
                        <a:buFont typeface="Arial" panose="020B0604020202020204" pitchFamily="34" charset="0"/>
                        <a:buNone/>
                      </a:pPr>
                      <a:r>
                        <a:rPr lang="en-US" sz="700" b="1" baseline="0" dirty="0">
                          <a:solidFill>
                            <a:schemeClr val="tx1"/>
                          </a:solidFill>
                          <a:latin typeface="Arial" panose="020B0604020202020204" pitchFamily="34" charset="0"/>
                          <a:cs typeface="Arial" panose="020B0604020202020204" pitchFamily="34" charset="0"/>
                        </a:rPr>
                        <a:t>Power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Customer Outages: </a:t>
                      </a:r>
                      <a:r>
                        <a:rPr lang="en-US" sz="700" b="0" i="0" baseline="0" dirty="0">
                          <a:solidFill>
                            <a:srgbClr val="0070C0"/>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Fuel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Gas Stations Closed: </a:t>
                      </a:r>
                      <a:r>
                        <a:rPr lang="en-US" sz="700" b="0" baseline="0" dirty="0">
                          <a:solidFill>
                            <a:srgbClr val="0070C0"/>
                          </a:solidFill>
                          <a:latin typeface="Arial" panose="020B0604020202020204" pitchFamily="34" charset="0"/>
                          <a:cs typeface="Arial" panose="020B0604020202020204" pitchFamily="34" charset="0"/>
                        </a:rPr>
                        <a:t>##%</a:t>
                      </a:r>
                      <a:endParaRPr lang="en-US" sz="700"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700" b="1" baseline="0" dirty="0">
                          <a:solidFill>
                            <a:schemeClr val="tx1"/>
                          </a:solidFill>
                          <a:latin typeface="Arial" panose="020B0604020202020204" pitchFamily="34" charset="0"/>
                          <a:cs typeface="Arial" panose="020B0604020202020204" pitchFamily="34" charset="0"/>
                        </a:rPr>
                        <a:t>Responder Fuel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Fuel Points: </a:t>
                      </a:r>
                      <a:r>
                        <a:rPr lang="en-US" sz="700" b="0" baseline="0" dirty="0">
                          <a:solidFill>
                            <a:srgbClr val="0070C0"/>
                          </a:solidFill>
                          <a:latin typeface="Arial" panose="020B0604020202020204" pitchFamily="34" charset="0"/>
                          <a:cs typeface="Arial" panose="020B0604020202020204" pitchFamily="34" charset="0"/>
                        </a:rPr>
                        <a:t>[Insert locations]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baseline="0" dirty="0">
                          <a:solidFill>
                            <a:schemeClr val="tx1"/>
                          </a:solidFill>
                          <a:latin typeface="Arial" panose="020B0604020202020204" pitchFamily="34" charset="0"/>
                          <a:cs typeface="Arial" panose="020B0604020202020204" pitchFamily="34" charset="0"/>
                        </a:rPr>
                        <a:t>Fuel (gal) at ISB: </a:t>
                      </a:r>
                      <a:r>
                        <a:rPr lang="en-US" sz="700" b="0"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Actions/Resources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PRTs, Generator Teams, etc.</a:t>
                      </a: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58410267"/>
                  </a:ext>
                </a:extLst>
              </a:tr>
              <a:tr h="994410">
                <a:tc>
                  <a:txBody>
                    <a:bodyPr/>
                    <a:lstStyle/>
                    <a:p>
                      <a:pPr algn="ctr"/>
                      <a:r>
                        <a:rPr lang="en-US" sz="900" b="1" dirty="0">
                          <a:solidFill>
                            <a:schemeClr val="tx1"/>
                          </a:solidFill>
                          <a:latin typeface="Arial" panose="020B0604020202020204" pitchFamily="34" charset="0"/>
                          <a:cs typeface="Arial" panose="020B0604020202020204" pitchFamily="34" charset="0"/>
                        </a:rPr>
                        <a:t>Communications </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i="0" dirty="0">
                          <a:solidFill>
                            <a:schemeClr val="tx1"/>
                          </a:solidFill>
                          <a:latin typeface="Arial" panose="020B0604020202020204" pitchFamily="34" charset="0"/>
                          <a:cs typeface="Arial" panose="020B0604020202020204" pitchFamily="34" charset="0"/>
                        </a:rPr>
                        <a:t>Infrastructure </a:t>
                      </a:r>
                      <a:r>
                        <a:rPr lang="en-US" sz="700" b="0" i="1" dirty="0">
                          <a:solidFill>
                            <a:schemeClr val="tx1"/>
                          </a:solidFill>
                          <a:latin typeface="Arial" panose="020B0604020202020204" pitchFamily="34" charset="0"/>
                          <a:cs typeface="Arial" panose="020B0604020202020204" pitchFamily="34" charset="0"/>
                        </a:rPr>
                        <a:t>(Source, MMDDYYYY)</a:t>
                      </a:r>
                      <a:endParaRPr lang="en-US" sz="700" b="1" i="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Customers Out of Service: </a:t>
                      </a:r>
                      <a:r>
                        <a:rPr lang="en-US" sz="700" b="0" i="0" baseline="0" dirty="0">
                          <a:solidFill>
                            <a:srgbClr val="0070C0"/>
                          </a:solidFill>
                          <a:latin typeface="Arial" panose="020B0604020202020204" pitchFamily="34" charset="0"/>
                          <a:cs typeface="Arial" panose="020B0604020202020204" pitchFamily="34" charset="0"/>
                        </a:rPr>
                        <a:t>##</a:t>
                      </a:r>
                      <a:endParaRPr lang="en-US" sz="700" b="0" i="0"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700" b="0" i="0" dirty="0">
                          <a:solidFill>
                            <a:schemeClr val="tx1"/>
                          </a:solidFill>
                          <a:latin typeface="Arial" panose="020B0604020202020204" pitchFamily="34" charset="0"/>
                          <a:cs typeface="Arial" panose="020B0604020202020204" pitchFamily="34" charset="0"/>
                        </a:rPr>
                        <a:t>Cell Sites Up: </a:t>
                      </a:r>
                      <a:r>
                        <a:rPr lang="en-US" sz="700" b="0" i="0" dirty="0">
                          <a:solidFill>
                            <a:srgbClr val="0070C0"/>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700" b="1" i="0" baseline="0" dirty="0">
                          <a:solidFill>
                            <a:schemeClr val="tx1"/>
                          </a:solidFill>
                          <a:latin typeface="Arial" panose="020B0604020202020204" pitchFamily="34" charset="0"/>
                          <a:cs typeface="Arial" panose="020B0604020202020204" pitchFamily="34" charset="0"/>
                        </a:rPr>
                        <a:t>Alerts, Warnings, Messages </a:t>
                      </a:r>
                      <a:r>
                        <a:rPr lang="en-US" sz="700" b="0" i="1" dirty="0">
                          <a:solidFill>
                            <a:schemeClr val="tx1"/>
                          </a:solidFill>
                          <a:latin typeface="Arial" panose="020B0604020202020204" pitchFamily="34" charset="0"/>
                          <a:cs typeface="Arial" panose="020B0604020202020204" pitchFamily="34" charset="0"/>
                        </a:rPr>
                        <a:t>(Source, MMDDYYYY)</a:t>
                      </a:r>
                      <a:endParaRPr lang="en-US" sz="700" b="1"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Local Alert/Warning Ability:</a:t>
                      </a:r>
                      <a:endParaRPr lang="en-US" sz="700" b="0" i="0" baseline="0" dirty="0">
                        <a:solidFill>
                          <a:srgbClr val="0070C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NAWAS/IPAWS:</a:t>
                      </a:r>
                      <a:endParaRPr lang="en-US" sz="700" b="0" i="0" baseline="0" dirty="0">
                        <a:solidFill>
                          <a:srgbClr val="0070C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700" b="1" i="0" baseline="0" dirty="0">
                          <a:solidFill>
                            <a:schemeClr val="tx1"/>
                          </a:solidFill>
                          <a:latin typeface="Arial" panose="020B0604020202020204" pitchFamily="34" charset="0"/>
                          <a:cs typeface="Arial" panose="020B0604020202020204" pitchFamily="34" charset="0"/>
                        </a:rPr>
                        <a:t>911 &amp; Dispatch </a:t>
                      </a:r>
                      <a:r>
                        <a:rPr lang="en-US" sz="700" b="0" i="1" dirty="0">
                          <a:solidFill>
                            <a:schemeClr val="tx1"/>
                          </a:solidFill>
                          <a:latin typeface="Arial" panose="020B0604020202020204" pitchFamily="34" charset="0"/>
                          <a:cs typeface="Arial" panose="020B0604020202020204" pitchFamily="34" charset="0"/>
                        </a:rPr>
                        <a:t>(Source, MMDDYYYY)</a:t>
                      </a:r>
                      <a:endParaRPr lang="en-US" sz="700" b="1"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PSAPs being rerouted: </a:t>
                      </a:r>
                      <a:r>
                        <a:rPr lang="en-US" sz="700" b="0" i="0" baseline="0" dirty="0">
                          <a:solidFill>
                            <a:srgbClr val="0070C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PSAPs on gen power: </a:t>
                      </a:r>
                      <a:r>
                        <a:rPr lang="en-US" sz="700" b="0" i="0" baseline="0" dirty="0">
                          <a:solidFill>
                            <a:srgbClr val="0070C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700" b="1" i="0" baseline="0" dirty="0">
                          <a:solidFill>
                            <a:schemeClr val="tx1"/>
                          </a:solidFill>
                          <a:latin typeface="Arial" panose="020B0604020202020204" pitchFamily="34" charset="0"/>
                          <a:cs typeface="Arial" panose="020B0604020202020204" pitchFamily="34" charset="0"/>
                        </a:rPr>
                        <a:t>Responder Comms </a:t>
                      </a:r>
                      <a:r>
                        <a:rPr lang="en-US" sz="700" b="0" i="1" dirty="0">
                          <a:solidFill>
                            <a:schemeClr val="tx1"/>
                          </a:solidFill>
                          <a:latin typeface="Arial" panose="020B0604020202020204" pitchFamily="34" charset="0"/>
                          <a:cs typeface="Arial" panose="020B0604020202020204" pitchFamily="34" charset="0"/>
                        </a:rPr>
                        <a:t>(Source, MMDDYYYY)</a:t>
                      </a:r>
                      <a:endParaRPr lang="en-US" sz="700" b="1"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LMR Networks: </a:t>
                      </a:r>
                      <a:endParaRPr lang="en-US" sz="700" b="0" i="0" baseline="0" dirty="0">
                        <a:solidFill>
                          <a:srgbClr val="0070C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700" b="1" i="0" baseline="0" dirty="0">
                          <a:solidFill>
                            <a:schemeClr val="tx1"/>
                          </a:solidFill>
                          <a:latin typeface="Arial" panose="020B0604020202020204" pitchFamily="34" charset="0"/>
                          <a:cs typeface="Arial" panose="020B0604020202020204" pitchFamily="34" charset="0"/>
                        </a:rPr>
                        <a:t>Financial Services </a:t>
                      </a:r>
                      <a:r>
                        <a:rPr lang="en-US" sz="700" b="0" i="1" dirty="0">
                          <a:solidFill>
                            <a:schemeClr val="tx1"/>
                          </a:solidFill>
                          <a:latin typeface="Arial" panose="020B0604020202020204" pitchFamily="34" charset="0"/>
                          <a:cs typeface="Arial" panose="020B0604020202020204" pitchFamily="34" charset="0"/>
                        </a:rPr>
                        <a:t>(Source, MMDDYYYY)</a:t>
                      </a:r>
                      <a:endParaRPr lang="en-US" sz="700" b="1"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Banking/Payment processing: </a:t>
                      </a:r>
                      <a:endParaRPr lang="en-US" sz="7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Actions/Resources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MEOVs, MCOVs, IRVs, etc. </a:t>
                      </a: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975704">
                <a:tc>
                  <a:txBody>
                    <a:bodyPr/>
                    <a:lstStyle/>
                    <a:p>
                      <a:pPr algn="ctr"/>
                      <a:r>
                        <a:rPr lang="en-US" sz="900" b="1" dirty="0">
                          <a:solidFill>
                            <a:schemeClr val="tx1"/>
                          </a:solidFill>
                          <a:latin typeface="Arial" panose="020B0604020202020204" pitchFamily="34" charset="0"/>
                          <a:cs typeface="Arial" panose="020B0604020202020204" pitchFamily="34" charset="0"/>
                        </a:rPr>
                        <a:t>Transportation</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Highways/Roadway </a:t>
                      </a:r>
                      <a:r>
                        <a:rPr lang="en-US" sz="700" b="0" i="1" baseline="0"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Closed: </a:t>
                      </a:r>
                      <a:r>
                        <a:rPr lang="en-US" sz="700" b="0" i="0" baseline="0" dirty="0">
                          <a:solidFill>
                            <a:srgbClr val="0070C0"/>
                          </a:solidFill>
                          <a:latin typeface="Arial" panose="020B0604020202020204" pitchFamily="34" charset="0"/>
                          <a:cs typeface="Arial" panose="020B0604020202020204" pitchFamily="34" charset="0"/>
                        </a:rPr>
                        <a:t>## (names)</a:t>
                      </a:r>
                      <a:endParaRPr lang="en-US" sz="700" b="1"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Mass Transit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Closed: </a:t>
                      </a:r>
                      <a:r>
                        <a:rPr lang="en-US" sz="700" b="0" i="0" baseline="0" dirty="0">
                          <a:solidFill>
                            <a:srgbClr val="0070C0"/>
                          </a:solidFill>
                          <a:latin typeface="Arial" panose="020B0604020202020204" pitchFamily="34" charset="0"/>
                          <a:cs typeface="Arial" panose="020B0604020202020204" pitchFamily="34" charset="0"/>
                        </a:rPr>
                        <a:t>## (names)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Railway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Closed: </a:t>
                      </a:r>
                      <a:r>
                        <a:rPr lang="en-US" sz="700" b="0" i="0" baseline="0" dirty="0">
                          <a:solidFill>
                            <a:srgbClr val="0070C0"/>
                          </a:solidFill>
                          <a:latin typeface="Arial" panose="020B0604020202020204" pitchFamily="34" charset="0"/>
                          <a:cs typeface="Arial" panose="020B0604020202020204" pitchFamily="34" charset="0"/>
                        </a:rPr>
                        <a:t>## (names)</a:t>
                      </a:r>
                      <a:endParaRPr lang="en-US" sz="700" b="1"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Aviation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Closed: </a:t>
                      </a:r>
                      <a:r>
                        <a:rPr lang="en-US" sz="700" b="0" i="0" baseline="0" dirty="0">
                          <a:solidFill>
                            <a:srgbClr val="0070C0"/>
                          </a:solidFill>
                          <a:latin typeface="Arial" panose="020B0604020202020204" pitchFamily="34" charset="0"/>
                          <a:cs typeface="Arial" panose="020B0604020202020204" pitchFamily="34" charset="0"/>
                        </a:rPr>
                        <a:t>## (names)</a:t>
                      </a: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TFRs: </a:t>
                      </a:r>
                      <a:r>
                        <a:rPr lang="en-US" sz="700" b="0" i="0" baseline="0" dirty="0">
                          <a:solidFill>
                            <a:srgbClr val="0070C0"/>
                          </a:solidFill>
                          <a:latin typeface="Arial" panose="020B0604020202020204" pitchFamily="34" charset="0"/>
                          <a:cs typeface="Arial" panose="020B0604020202020204" pitchFamily="34" charset="0"/>
                        </a:rPr>
                        <a:t>## (details)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Maritime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700" b="0" i="0" baseline="0" dirty="0">
                          <a:solidFill>
                            <a:schemeClr val="tx1"/>
                          </a:solidFill>
                          <a:latin typeface="Arial" panose="020B0604020202020204" pitchFamily="34" charset="0"/>
                          <a:cs typeface="Arial" panose="020B0604020202020204" pitchFamily="34" charset="0"/>
                        </a:rPr>
                        <a:t>Closed ports: </a:t>
                      </a:r>
                      <a:r>
                        <a:rPr lang="en-US" sz="700" b="0" i="0" baseline="0" dirty="0">
                          <a:solidFill>
                            <a:srgbClr val="0070C0"/>
                          </a:solidFill>
                          <a:latin typeface="Arial" panose="020B0604020202020204" pitchFamily="34" charset="0"/>
                          <a:cs typeface="Arial" panose="020B0604020202020204" pitchFamily="34" charset="0"/>
                        </a:rPr>
                        <a:t>## (names)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Actions/Resources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Debris Teams, Emergency Route Clearance Teams, etc. </a:t>
                      </a: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861404">
                <a:tc>
                  <a:txBody>
                    <a:bodyPr/>
                    <a:lstStyle/>
                    <a:p>
                      <a:pPr algn="ctr"/>
                      <a:r>
                        <a:rPr lang="en-US" sz="900" b="1" dirty="0">
                          <a:solidFill>
                            <a:schemeClr val="tx1"/>
                          </a:solidFill>
                          <a:latin typeface="Arial" panose="020B0604020202020204" pitchFamily="34" charset="0"/>
                          <a:cs typeface="Arial" panose="020B0604020202020204" pitchFamily="34" charset="0"/>
                        </a:rPr>
                        <a:t>Hazardous Material</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EC8C9A"/>
                    </a:solidFill>
                  </a:tcPr>
                </a:tc>
                <a:tc>
                  <a:txBody>
                    <a:bodyPr/>
                    <a:lstStyle/>
                    <a:p>
                      <a:pPr marL="0" indent="0">
                        <a:buFont typeface="Arial" panose="020B0604020202020204" pitchFamily="34" charset="0"/>
                        <a:buNone/>
                      </a:pPr>
                      <a:r>
                        <a:rPr lang="en-US" sz="700" b="1" i="0" baseline="0" dirty="0">
                          <a:solidFill>
                            <a:schemeClr val="tx1"/>
                          </a:solidFill>
                          <a:latin typeface="Arial" panose="020B0604020202020204" pitchFamily="34" charset="0"/>
                          <a:cs typeface="Arial" panose="020B0604020202020204" pitchFamily="34" charset="0"/>
                        </a:rPr>
                        <a:t>Facilities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Chemical/Nuclear Facilities Impacted: </a:t>
                      </a:r>
                      <a:r>
                        <a:rPr lang="en-US" sz="700" b="0" i="0" baseline="0" dirty="0">
                          <a:solidFill>
                            <a:srgbClr val="0070C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700" b="1" i="0" baseline="0" dirty="0">
                          <a:solidFill>
                            <a:schemeClr val="tx1"/>
                          </a:solidFill>
                          <a:latin typeface="Arial" panose="020B0604020202020204" pitchFamily="34" charset="0"/>
                          <a:cs typeface="Arial" panose="020B0604020202020204" pitchFamily="34" charset="0"/>
                        </a:rPr>
                        <a:t>HAZMAT, Pollutants, Contaminants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Toxic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Debris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Displaced vessels identified: </a:t>
                      </a:r>
                      <a:r>
                        <a:rPr lang="en-US" sz="700" b="0" i="0" baseline="0" dirty="0">
                          <a:solidFill>
                            <a:srgbClr val="0070C0"/>
                          </a:solidFill>
                          <a:latin typeface="Arial" panose="020B0604020202020204" pitchFamily="34" charset="0"/>
                          <a:cs typeface="Arial" panose="020B0604020202020204" pitchFamily="34" charset="0"/>
                        </a:rPr>
                        <a:t>##</a:t>
                      </a:r>
                      <a:endParaRPr lang="en-US" sz="700" b="1"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Actions/Resources </a:t>
                      </a:r>
                      <a:r>
                        <a:rPr lang="en-US" sz="700" b="0" i="1" dirty="0">
                          <a:solidFill>
                            <a:schemeClr val="tx1"/>
                          </a:solidFill>
                          <a:latin typeface="Arial" panose="020B0604020202020204" pitchFamily="34" charset="0"/>
                          <a:cs typeface="Arial" panose="020B0604020202020204" pitchFamily="34" charset="0"/>
                        </a:rPr>
                        <a:t>(Source, MMDDYYYY)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Assessment Teams, W/WW Treatment Engineers, etc. </a:t>
                      </a: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1" name="Table 10">
            <a:extLst>
              <a:ext uri="{FF2B5EF4-FFF2-40B4-BE49-F238E27FC236}">
                <a16:creationId xmlns:a16="http://schemas.microsoft.com/office/drawing/2014/main" id="{A6F66E2C-D6DA-448C-83AE-0A6AB6249E65}"/>
              </a:ext>
            </a:extLst>
          </p:cNvPr>
          <p:cNvGraphicFramePr>
            <a:graphicFrameLocks noGrp="1"/>
          </p:cNvGraphicFramePr>
          <p:nvPr>
            <p:extLst>
              <p:ext uri="{D42A27DB-BD31-4B8C-83A1-F6EECF244321}">
                <p14:modId xmlns:p14="http://schemas.microsoft.com/office/powerpoint/2010/main" val="3666097145"/>
              </p:ext>
            </p:extLst>
          </p:nvPr>
        </p:nvGraphicFramePr>
        <p:xfrm>
          <a:off x="3056065" y="4992019"/>
          <a:ext cx="2946088" cy="1835296"/>
        </p:xfrm>
        <a:graphic>
          <a:graphicData uri="http://schemas.openxmlformats.org/drawingml/2006/table">
            <a:tbl>
              <a:tblPr firstRow="1" bandRow="1">
                <a:tableStyleId>{5C22544A-7EE6-4342-B048-85BDC9FD1C3A}</a:tableStyleId>
              </a:tblPr>
              <a:tblGrid>
                <a:gridCol w="2946088">
                  <a:extLst>
                    <a:ext uri="{9D8B030D-6E8A-4147-A177-3AD203B41FA5}">
                      <a16:colId xmlns:a16="http://schemas.microsoft.com/office/drawing/2014/main" val="20000"/>
                    </a:ext>
                  </a:extLst>
                </a:gridCol>
              </a:tblGrid>
              <a:tr h="212598">
                <a:tc>
                  <a:txBody>
                    <a:bodyPr/>
                    <a:lstStyle/>
                    <a:p>
                      <a:pPr algn="ctr"/>
                      <a:r>
                        <a:rPr lang="en-US" sz="900" dirty="0">
                          <a:solidFill>
                            <a:schemeClr val="tx1"/>
                          </a:solidFill>
                          <a:latin typeface="Arial" panose="020B0604020202020204" pitchFamily="34" charset="0"/>
                          <a:cs typeface="Arial" panose="020B0604020202020204" pitchFamily="34" charset="0"/>
                        </a:rPr>
                        <a:t>Incident Summary</a:t>
                      </a: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1622698">
                <a:tc>
                  <a:txBody>
                    <a:bodyPr/>
                    <a:lstStyle/>
                    <a:p>
                      <a:endParaRPr lang="en-US" sz="80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4"/>
          <p:cNvSpPr txBox="1"/>
          <p:nvPr/>
        </p:nvSpPr>
        <p:spPr>
          <a:xfrm>
            <a:off x="3039701" y="5217169"/>
            <a:ext cx="2946088" cy="1384995"/>
          </a:xfrm>
          <a:prstGeom prst="rect">
            <a:avLst/>
          </a:prstGeom>
          <a:noFill/>
        </p:spPr>
        <p:txBody>
          <a:bodyPr wrap="square" numCol="1" rtlCol="0">
            <a:spAutoFit/>
          </a:bodyPr>
          <a:lstStyle/>
          <a:p>
            <a:r>
              <a:rPr lang="en-US" sz="700" b="1" dirty="0">
                <a:latin typeface="Arial" panose="020B0604020202020204" pitchFamily="34" charset="0"/>
                <a:cs typeface="Arial" panose="020B0604020202020204" pitchFamily="34" charset="0"/>
              </a:rPr>
              <a:t>[Insert Declaration] </a:t>
            </a:r>
            <a:r>
              <a:rPr lang="en-US" sz="700" dirty="0">
                <a:latin typeface="Arial" panose="020B0604020202020204" pitchFamily="34" charset="0"/>
                <a:cs typeface="Arial" panose="020B0604020202020204" pitchFamily="34" charset="0"/>
              </a:rPr>
              <a:t>approved on </a:t>
            </a:r>
            <a:r>
              <a:rPr lang="en-US" sz="700" dirty="0">
                <a:solidFill>
                  <a:srgbClr val="0070C0"/>
                </a:solidFill>
                <a:latin typeface="Arial" panose="020B0604020202020204" pitchFamily="34" charset="0"/>
                <a:cs typeface="Arial" panose="020B0604020202020204" pitchFamily="34" charset="0"/>
              </a:rPr>
              <a:t>DD MMM YYYY</a:t>
            </a:r>
          </a:p>
          <a:p>
            <a:pPr marL="128588" indent="-128588">
              <a:buFont typeface="Arial" panose="020B0604020202020204" pitchFamily="34" charset="0"/>
              <a:buChar char="•"/>
            </a:pPr>
            <a:r>
              <a:rPr lang="en-US" sz="700" dirty="0">
                <a:latin typeface="Arial" panose="020B0604020202020204" pitchFamily="34" charset="0"/>
                <a:cs typeface="Arial" panose="020B0604020202020204" pitchFamily="34" charset="0"/>
              </a:rPr>
              <a:t>Incident Period: </a:t>
            </a:r>
            <a:r>
              <a:rPr lang="en-US" sz="700" dirty="0">
                <a:solidFill>
                  <a:srgbClr val="0070C0"/>
                </a:solidFill>
                <a:latin typeface="Arial" panose="020B0604020202020204" pitchFamily="34" charset="0"/>
                <a:cs typeface="Arial" panose="020B0604020202020204" pitchFamily="34" charset="0"/>
              </a:rPr>
              <a:t>DD-DD MMM YYYY</a:t>
            </a:r>
          </a:p>
          <a:p>
            <a:pPr marL="128588" indent="-128588">
              <a:buFont typeface="Arial" panose="020B0604020202020204" pitchFamily="34" charset="0"/>
              <a:buChar char="•"/>
            </a:pPr>
            <a:r>
              <a:rPr lang="en-US" sz="700" dirty="0">
                <a:latin typeface="Arial" panose="020B0604020202020204" pitchFamily="34" charset="0"/>
                <a:cs typeface="Arial" panose="020B0604020202020204" pitchFamily="34" charset="0"/>
              </a:rPr>
              <a:t>IA/PA, Categories A-G (</a:t>
            </a:r>
            <a:r>
              <a:rPr lang="en-US" sz="700" dirty="0">
                <a:solidFill>
                  <a:srgbClr val="0070C0"/>
                </a:solidFill>
                <a:latin typeface="Arial" panose="020B0604020202020204" pitchFamily="34" charset="0"/>
                <a:cs typeface="Arial" panose="020B0604020202020204" pitchFamily="34" charset="0"/>
              </a:rPr>
              <a:t>##</a:t>
            </a:r>
            <a:r>
              <a:rPr lang="en-US" sz="700" dirty="0">
                <a:latin typeface="Arial" panose="020B0604020202020204" pitchFamily="34" charset="0"/>
                <a:cs typeface="Arial" panose="020B0604020202020204" pitchFamily="34" charset="0"/>
              </a:rPr>
              <a:t> Counties)</a:t>
            </a:r>
          </a:p>
          <a:p>
            <a:pPr marL="128588" indent="-128588">
              <a:buFont typeface="Arial" panose="020B0604020202020204" pitchFamily="34" charset="0"/>
              <a:buChar char="•"/>
            </a:pPr>
            <a:r>
              <a:rPr lang="en-US" sz="700" dirty="0">
                <a:latin typeface="Arial" panose="020B0604020202020204" pitchFamily="34" charset="0"/>
                <a:cs typeface="Arial" panose="020B0604020202020204" pitchFamily="34" charset="0"/>
              </a:rPr>
              <a:t>PA, Categories A-G (</a:t>
            </a:r>
            <a:r>
              <a:rPr lang="en-US" sz="700" dirty="0">
                <a:solidFill>
                  <a:srgbClr val="0070C0"/>
                </a:solidFill>
                <a:latin typeface="Arial" panose="020B0604020202020204" pitchFamily="34" charset="0"/>
                <a:cs typeface="Arial" panose="020B0604020202020204" pitchFamily="34" charset="0"/>
              </a:rPr>
              <a:t>##</a:t>
            </a:r>
            <a:r>
              <a:rPr lang="en-US" sz="700" dirty="0">
                <a:latin typeface="Arial" panose="020B0604020202020204" pitchFamily="34" charset="0"/>
                <a:cs typeface="Arial" panose="020B0604020202020204" pitchFamily="34" charset="0"/>
              </a:rPr>
              <a:t> Counties)</a:t>
            </a:r>
            <a:endParaRPr lang="en-US" sz="700" dirty="0">
              <a:solidFill>
                <a:srgbClr val="0070C0"/>
              </a:solidFill>
              <a:latin typeface="Arial" panose="020B0604020202020204" pitchFamily="34" charset="0"/>
              <a:cs typeface="Arial" panose="020B0604020202020204" pitchFamily="34" charset="0"/>
            </a:endParaRPr>
          </a:p>
          <a:p>
            <a:pPr lvl="0"/>
            <a:r>
              <a:rPr lang="en-US" sz="700" dirty="0">
                <a:latin typeface="Arial" panose="020B0604020202020204" pitchFamily="34" charset="0"/>
                <a:cs typeface="Arial" panose="020B0604020202020204" pitchFamily="34" charset="0"/>
              </a:rPr>
              <a:t>SEOC Activation Level: </a:t>
            </a:r>
            <a:r>
              <a:rPr lang="en-US" sz="700" dirty="0">
                <a:solidFill>
                  <a:srgbClr val="0070C0"/>
                </a:solidFill>
                <a:latin typeface="Arial" panose="020B0604020202020204" pitchFamily="34" charset="0"/>
                <a:cs typeface="Arial" panose="020B0604020202020204" pitchFamily="34" charset="0"/>
              </a:rPr>
              <a:t># (Hours)</a:t>
            </a:r>
          </a:p>
          <a:p>
            <a:pPr lvl="0"/>
            <a:r>
              <a:rPr lang="en-US" sz="700" dirty="0">
                <a:latin typeface="Arial" panose="020B0604020202020204" pitchFamily="34" charset="0"/>
                <a:cs typeface="Arial" panose="020B0604020202020204" pitchFamily="34" charset="0"/>
              </a:rPr>
              <a:t>RRCC Activation Level: </a:t>
            </a:r>
            <a:r>
              <a:rPr lang="en-US" sz="700" dirty="0">
                <a:solidFill>
                  <a:srgbClr val="0070C0"/>
                </a:solidFill>
                <a:latin typeface="Arial" panose="020B0604020202020204" pitchFamily="34" charset="0"/>
                <a:cs typeface="Arial" panose="020B0604020202020204" pitchFamily="34" charset="0"/>
              </a:rPr>
              <a:t># (Hours)</a:t>
            </a:r>
          </a:p>
          <a:p>
            <a:pPr lvl="0"/>
            <a:r>
              <a:rPr lang="en-US" sz="700" dirty="0">
                <a:latin typeface="Arial" panose="020B0604020202020204" pitchFamily="34" charset="0"/>
                <a:cs typeface="Arial" panose="020B0604020202020204" pitchFamily="34" charset="0"/>
              </a:rPr>
              <a:t>NRCC Activation Level: </a:t>
            </a:r>
            <a:r>
              <a:rPr lang="en-US" sz="700" dirty="0">
                <a:solidFill>
                  <a:srgbClr val="0070C0"/>
                </a:solidFill>
                <a:latin typeface="Arial" panose="020B0604020202020204" pitchFamily="34" charset="0"/>
                <a:cs typeface="Arial" panose="020B0604020202020204" pitchFamily="34" charset="0"/>
              </a:rPr>
              <a:t># (Hours)</a:t>
            </a:r>
            <a:endParaRPr lang="en-US" sz="700" dirty="0">
              <a:latin typeface="Arial" panose="020B0604020202020204" pitchFamily="34" charset="0"/>
              <a:cs typeface="Arial" panose="020B0604020202020204" pitchFamily="34" charset="0"/>
            </a:endParaRPr>
          </a:p>
          <a:p>
            <a:pPr lvl="0"/>
            <a:r>
              <a:rPr lang="en-US" sz="700" b="1" dirty="0">
                <a:latin typeface="Arial" panose="020B0604020202020204" pitchFamily="34" charset="0"/>
                <a:cs typeface="Arial" panose="020B0604020202020204" pitchFamily="34" charset="0"/>
              </a:rPr>
              <a:t>Deployed Staff: </a:t>
            </a:r>
            <a:r>
              <a:rPr lang="en-US" sz="700" i="1" dirty="0">
                <a:latin typeface="Arial" panose="020B0604020202020204" pitchFamily="34" charset="0"/>
                <a:cs typeface="Arial" panose="020B0604020202020204" pitchFamily="34" charset="0"/>
              </a:rPr>
              <a:t>(Source, MMDDYYYY)</a:t>
            </a:r>
          </a:p>
          <a:p>
            <a:pPr marL="128588" indent="-128588">
              <a:buFont typeface="Arial" panose="020B0604020202020204" pitchFamily="34" charset="0"/>
              <a:buChar char="•"/>
            </a:pPr>
            <a:r>
              <a:rPr lang="en-US" sz="700" dirty="0">
                <a:latin typeface="Arial" panose="020B0604020202020204" pitchFamily="34" charset="0"/>
                <a:cs typeface="Arial" panose="020B0604020202020204" pitchFamily="34" charset="0"/>
              </a:rPr>
              <a:t>Federal Coordinating Officer: </a:t>
            </a:r>
            <a:r>
              <a:rPr lang="en-US" sz="700" dirty="0">
                <a:solidFill>
                  <a:srgbClr val="0070C0"/>
                </a:solidFill>
                <a:latin typeface="Arial" panose="020B0604020202020204" pitchFamily="34" charset="0"/>
                <a:cs typeface="Arial" panose="020B0604020202020204" pitchFamily="34" charset="0"/>
              </a:rPr>
              <a:t>[Insert Name]</a:t>
            </a:r>
          </a:p>
          <a:p>
            <a:pPr marL="128588" indent="-128588">
              <a:buFont typeface="Arial" panose="020B0604020202020204" pitchFamily="34" charset="0"/>
              <a:buChar char="•"/>
            </a:pPr>
            <a:r>
              <a:rPr lang="en-US" sz="700" dirty="0">
                <a:latin typeface="Arial" panose="020B0604020202020204" pitchFamily="34" charset="0"/>
                <a:cs typeface="Arial" panose="020B0604020202020204" pitchFamily="34" charset="0"/>
              </a:rPr>
              <a:t># FEMA Staff Deployed: </a:t>
            </a:r>
            <a:r>
              <a:rPr lang="en-US" sz="700" dirty="0">
                <a:solidFill>
                  <a:srgbClr val="0070C0"/>
                </a:solidFill>
                <a:latin typeface="Arial" panose="020B0604020202020204" pitchFamily="34" charset="0"/>
                <a:cs typeface="Arial" panose="020B0604020202020204" pitchFamily="34" charset="0"/>
              </a:rPr>
              <a:t>##</a:t>
            </a:r>
          </a:p>
          <a:p>
            <a:pPr lvl="0"/>
            <a:r>
              <a:rPr lang="en-US" sz="700" b="1" dirty="0">
                <a:latin typeface="Arial" panose="020B0604020202020204" pitchFamily="34" charset="0"/>
                <a:cs typeface="Arial" panose="020B0604020202020204" pitchFamily="34" charset="0"/>
              </a:rPr>
              <a:t>Disaster Finances: </a:t>
            </a:r>
            <a:r>
              <a:rPr lang="en-US" sz="700" i="1" dirty="0">
                <a:latin typeface="Arial" panose="020B0604020202020204" pitchFamily="34" charset="0"/>
                <a:cs typeface="Arial" panose="020B0604020202020204" pitchFamily="34" charset="0"/>
              </a:rPr>
              <a:t>(Source, MMDDYYYY)</a:t>
            </a:r>
          </a:p>
          <a:p>
            <a:pPr marL="128588" indent="-128588">
              <a:buFont typeface="Arial" panose="020B0604020202020204" pitchFamily="34" charset="0"/>
              <a:buChar char="•"/>
            </a:pPr>
            <a:r>
              <a:rPr lang="en-US" sz="700" dirty="0">
                <a:latin typeface="Arial" panose="020B0604020202020204" pitchFamily="34" charset="0"/>
                <a:cs typeface="Arial" panose="020B0604020202020204" pitchFamily="34" charset="0"/>
              </a:rPr>
              <a:t>Obligated: </a:t>
            </a:r>
            <a:r>
              <a:rPr lang="en-US" sz="700" dirty="0">
                <a:solidFill>
                  <a:srgbClr val="0070C0"/>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B887A5AA-78C9-40ED-8E06-FF473FCC5113}"/>
              </a:ext>
              <a:ext uri="{C183D7F6-B498-43B3-948B-1728B52AA6E4}">
                <adec:decorative xmlns:adec="http://schemas.microsoft.com/office/drawing/2017/decorative" val="1"/>
              </a:ext>
            </a:extLst>
          </p:cNvPr>
          <p:cNvSpPr/>
          <p:nvPr/>
        </p:nvSpPr>
        <p:spPr>
          <a:xfrm>
            <a:off x="3056065" y="1313433"/>
            <a:ext cx="2946088" cy="17263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7D5B04F1-C359-4EA1-8C3D-A22B13B651FC}"/>
              </a:ext>
            </a:extLst>
          </p:cNvPr>
          <p:cNvSpPr txBox="1"/>
          <p:nvPr/>
        </p:nvSpPr>
        <p:spPr>
          <a:xfrm>
            <a:off x="3862386" y="2028243"/>
            <a:ext cx="1419225" cy="346249"/>
          </a:xfrm>
          <a:prstGeom prst="rect">
            <a:avLst/>
          </a:prstGeom>
          <a:noFill/>
        </p:spPr>
        <p:txBody>
          <a:bodyPr wrap="square" rtlCol="0">
            <a:spAutoFit/>
          </a:bodyPr>
          <a:lstStyle/>
          <a:p>
            <a:pPr algn="ctr"/>
            <a:r>
              <a:rPr lang="en-US" sz="825" b="1" dirty="0">
                <a:latin typeface="Arial" panose="020B0604020202020204" pitchFamily="34" charset="0"/>
                <a:cs typeface="Arial" panose="020B0604020202020204" pitchFamily="34" charset="0"/>
              </a:rPr>
              <a:t>Insert Hazard or Force Laydown Map</a:t>
            </a:r>
          </a:p>
        </p:txBody>
      </p:sp>
      <p:sp>
        <p:nvSpPr>
          <p:cNvPr id="13" name="TextBox 12">
            <a:extLst>
              <a:ext uri="{FF2B5EF4-FFF2-40B4-BE49-F238E27FC236}">
                <a16:creationId xmlns:a16="http://schemas.microsoft.com/office/drawing/2014/main" id="{CB00C0DD-2F72-47AE-9A2F-755C8FD3AD47}"/>
              </a:ext>
            </a:extLst>
          </p:cNvPr>
          <p:cNvSpPr txBox="1"/>
          <p:nvPr/>
        </p:nvSpPr>
        <p:spPr>
          <a:xfrm>
            <a:off x="3862386" y="3986669"/>
            <a:ext cx="1419225" cy="219291"/>
          </a:xfrm>
          <a:prstGeom prst="rect">
            <a:avLst/>
          </a:prstGeom>
          <a:noFill/>
        </p:spPr>
        <p:txBody>
          <a:bodyPr wrap="square" rtlCol="0">
            <a:spAutoFit/>
          </a:bodyPr>
          <a:lstStyle/>
          <a:p>
            <a:pPr algn="ctr"/>
            <a:r>
              <a:rPr lang="en-US" sz="825" b="1" dirty="0">
                <a:latin typeface="Arial" panose="020B0604020202020204" pitchFamily="34" charset="0"/>
                <a:cs typeface="Arial" panose="020B0604020202020204" pitchFamily="34" charset="0"/>
              </a:rPr>
              <a:t>Insert Dec Map</a:t>
            </a:r>
          </a:p>
        </p:txBody>
      </p:sp>
      <p:sp>
        <p:nvSpPr>
          <p:cNvPr id="14" name="Rectangle 13">
            <a:extLst>
              <a:ext uri="{FF2B5EF4-FFF2-40B4-BE49-F238E27FC236}">
                <a16:creationId xmlns:a16="http://schemas.microsoft.com/office/drawing/2014/main" id="{3738B82F-0EFF-432D-A9D7-0F7D145C6CF5}"/>
              </a:ext>
              <a:ext uri="{C183D7F6-B498-43B3-948B-1728B52AA6E4}">
                <adec:decorative xmlns:adec="http://schemas.microsoft.com/office/drawing/2017/decorative" val="1"/>
              </a:ext>
            </a:extLst>
          </p:cNvPr>
          <p:cNvSpPr/>
          <p:nvPr/>
        </p:nvSpPr>
        <p:spPr>
          <a:xfrm>
            <a:off x="3050320" y="3200610"/>
            <a:ext cx="2946088" cy="17263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2" name="Table 11">
            <a:extLst>
              <a:ext uri="{FF2B5EF4-FFF2-40B4-BE49-F238E27FC236}">
                <a16:creationId xmlns:a16="http://schemas.microsoft.com/office/drawing/2014/main" id="{E898C935-A2C6-4803-86F4-B6612E2CF600}"/>
              </a:ext>
            </a:extLst>
          </p:cNvPr>
          <p:cNvGraphicFramePr>
            <a:graphicFrameLocks noGrp="1"/>
          </p:cNvGraphicFramePr>
          <p:nvPr>
            <p:extLst>
              <p:ext uri="{D42A27DB-BD31-4B8C-83A1-F6EECF244321}">
                <p14:modId xmlns:p14="http://schemas.microsoft.com/office/powerpoint/2010/main" val="1885830094"/>
              </p:ext>
            </p:extLst>
          </p:nvPr>
        </p:nvGraphicFramePr>
        <p:xfrm>
          <a:off x="23651" y="1049275"/>
          <a:ext cx="9108185" cy="210162"/>
        </p:xfrm>
        <a:graphic>
          <a:graphicData uri="http://schemas.openxmlformats.org/drawingml/2006/table">
            <a:tbl>
              <a:tblPr firstRow="1" bandRow="1">
                <a:tableStyleId>{5C22544A-7EE6-4342-B048-85BDC9FD1C3A}</a:tableStyleId>
              </a:tblPr>
              <a:tblGrid>
                <a:gridCol w="9108185">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Lifelines</a:t>
                      </a: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919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8F160C-28E4-45FD-9BFD-C69283F7539E}"/>
              </a:ext>
            </a:extLst>
          </p:cNvPr>
          <p:cNvSpPr>
            <a:spLocks noGrp="1"/>
          </p:cNvSpPr>
          <p:nvPr>
            <p:ph type="ctrTitle"/>
          </p:nvPr>
        </p:nvSpPr>
        <p:spPr>
          <a:xfrm>
            <a:off x="6412346" y="779573"/>
            <a:ext cx="2593109" cy="739297"/>
          </a:xfrm>
        </p:spPr>
        <p:txBody>
          <a:bodyPr>
            <a:normAutofit fontScale="90000"/>
          </a:bodyPr>
          <a:lstStyle/>
          <a:p>
            <a:r>
              <a:rPr lang="en-US" dirty="0"/>
              <a:t>Slide 10</a:t>
            </a:r>
          </a:p>
        </p:txBody>
      </p:sp>
      <p:sp>
        <p:nvSpPr>
          <p:cNvPr id="9" name="TextBox 8">
            <a:extLst>
              <a:ext uri="{FF2B5EF4-FFF2-40B4-BE49-F238E27FC236}">
                <a16:creationId xmlns:a16="http://schemas.microsoft.com/office/drawing/2014/main" id="{607B51C9-21FA-4577-A750-F72A52A3A6D4}"/>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2698959159"/>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Recovery Support Function: Infrastructure</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5" name="Picture 4" descr="This is the RSF Infrastructure icon ">
            <a:extLst>
              <a:ext uri="{FF2B5EF4-FFF2-40B4-BE49-F238E27FC236}">
                <a16:creationId xmlns:a16="http://schemas.microsoft.com/office/drawing/2014/main" id="{665A994E-446D-433B-98F4-CE8179E7C813}"/>
              </a:ext>
            </a:extLst>
          </p:cNvPr>
          <p:cNvPicPr>
            <a:picLocks noChangeAspect="1"/>
          </p:cNvPicPr>
          <p:nvPr/>
        </p:nvPicPr>
        <p:blipFill>
          <a:blip r:embed="rId4"/>
          <a:stretch>
            <a:fillRect/>
          </a:stretch>
        </p:blipFill>
        <p:spPr>
          <a:xfrm>
            <a:off x="38937" y="692022"/>
            <a:ext cx="921173" cy="914400"/>
          </a:xfrm>
          <a:prstGeom prst="rect">
            <a:avLst/>
          </a:prstGeom>
        </p:spPr>
      </p:pic>
      <p:sp>
        <p:nvSpPr>
          <p:cNvPr id="10" name="TextBox 9">
            <a:extLst>
              <a:ext uri="{FF2B5EF4-FFF2-40B4-BE49-F238E27FC236}">
                <a16:creationId xmlns:a16="http://schemas.microsoft.com/office/drawing/2014/main" id="{719DDBAD-0466-44EA-94C1-A7D0FF273DBE}"/>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Outcome: </a:t>
            </a:r>
            <a:r>
              <a:rPr lang="en-US" sz="1000" dirty="0">
                <a:latin typeface="Arial" panose="020B0604020202020204" pitchFamily="34" charset="0"/>
                <a:cs typeface="Arial" panose="020B0604020202020204" pitchFamily="34" charset="0"/>
              </a:rPr>
              <a:t>Restored, modernized, hardened, and resilient systems.</a:t>
            </a:r>
          </a:p>
          <a:p>
            <a:r>
              <a:rPr lang="en-US" sz="1000" b="1" dirty="0">
                <a:latin typeface="Arial" panose="020B0604020202020204" pitchFamily="34" charset="0"/>
                <a:cs typeface="Arial" panose="020B0604020202020204" pitchFamily="34" charset="0"/>
              </a:rPr>
              <a:t>Coordinating Agency: </a:t>
            </a:r>
            <a:r>
              <a:rPr lang="en-US" sz="1000" dirty="0">
                <a:latin typeface="Arial" panose="020B0604020202020204" pitchFamily="34" charset="0"/>
                <a:cs typeface="Arial" panose="020B0604020202020204" pitchFamily="34" charset="0"/>
              </a:rPr>
              <a:t>USACE (DoD)</a:t>
            </a:r>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Primary Agencies: </a:t>
            </a:r>
            <a:r>
              <a:rPr lang="en-US" sz="1000" dirty="0">
                <a:latin typeface="Arial" panose="020B0604020202020204" pitchFamily="34" charset="0"/>
                <a:cs typeface="Arial" panose="020B0604020202020204" pitchFamily="34" charset="0"/>
              </a:rPr>
              <a:t>USACE, DOE, DHS, DOT, FEMA</a:t>
            </a:r>
          </a:p>
        </p:txBody>
      </p:sp>
      <p:graphicFrame>
        <p:nvGraphicFramePr>
          <p:cNvPr id="7" name="Table 6">
            <a:extLst>
              <a:ext uri="{FF2B5EF4-FFF2-40B4-BE49-F238E27FC236}">
                <a16:creationId xmlns:a16="http://schemas.microsoft.com/office/drawing/2014/main" id="{243E9851-343D-4962-92D1-41B9F7331047}"/>
              </a:ext>
            </a:extLst>
          </p:cNvPr>
          <p:cNvGraphicFramePr>
            <a:graphicFrameLocks noGrp="1"/>
          </p:cNvGraphicFramePr>
          <p:nvPr>
            <p:extLst>
              <p:ext uri="{D42A27DB-BD31-4B8C-83A1-F6EECF244321}">
                <p14:modId xmlns:p14="http://schemas.microsoft.com/office/powerpoint/2010/main" val="1456843429"/>
              </p:ext>
            </p:extLst>
          </p:nvPr>
        </p:nvGraphicFramePr>
        <p:xfrm>
          <a:off x="23651" y="1633851"/>
          <a:ext cx="9082845" cy="2499704"/>
        </p:xfrm>
        <a:graphic>
          <a:graphicData uri="http://schemas.openxmlformats.org/drawingml/2006/table">
            <a:tbl>
              <a:tblPr firstRow="1" bandRow="1">
                <a:tableStyleId>{5C22544A-7EE6-4342-B048-85BDC9FD1C3A}</a:tableStyleId>
              </a:tblPr>
              <a:tblGrid>
                <a:gridCol w="1832165">
                  <a:extLst>
                    <a:ext uri="{9D8B030D-6E8A-4147-A177-3AD203B41FA5}">
                      <a16:colId xmlns:a16="http://schemas.microsoft.com/office/drawing/2014/main" val="20001"/>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Program Area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Complete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Emergency Work</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(Public Assistance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Cat. A &amp; B)</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Applicant Briefings: </a:t>
                      </a:r>
                      <a:r>
                        <a:rPr lang="en-US" sz="700" b="0" i="1" baseline="0" dirty="0">
                          <a:solidFill>
                            <a:srgbClr val="0070C0"/>
                          </a:solidFill>
                          <a:latin typeface="Arial" panose="020B0604020202020204" pitchFamily="34" charset="0"/>
                          <a:cs typeface="Arial" panose="020B0604020202020204" pitchFamily="34" charset="0"/>
                        </a:rPr>
                        <a:t>##</a:t>
                      </a:r>
                      <a:endParaRPr lang="en-US" sz="7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RPAs: </a:t>
                      </a:r>
                      <a:r>
                        <a:rPr lang="en-US" sz="700" b="0" i="1" baseline="0" dirty="0">
                          <a:solidFill>
                            <a:srgbClr val="0070C0"/>
                          </a:solidFill>
                          <a:latin typeface="Arial" panose="020B0604020202020204" pitchFamily="34" charset="0"/>
                          <a:cs typeface="Arial" panose="020B0604020202020204" pitchFamily="34" charset="0"/>
                        </a:rPr>
                        <a:t>##</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   </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PDA Teams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Debris removed: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Began receiving transmittals from the state for Private Property Debris Removal (PPDR) for local municipalities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Assessment Teams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6591819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Permanent Work</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(Public Assistance</a:t>
                      </a: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Cat. C-G)</a:t>
                      </a:r>
                      <a:endParaRPr lang="en-US" sz="800" b="1" i="0" baseline="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Applicant Briefings: </a:t>
                      </a:r>
                      <a:r>
                        <a:rPr lang="en-US" sz="700" b="0" i="1" baseline="0" dirty="0">
                          <a:solidFill>
                            <a:srgbClr val="0070C0"/>
                          </a:solidFill>
                          <a:latin typeface="Arial" panose="020B0604020202020204" pitchFamily="34" charset="0"/>
                          <a:cs typeface="Arial" panose="020B0604020202020204" pitchFamily="34" charset="0"/>
                        </a:rPr>
                        <a:t>##</a:t>
                      </a:r>
                      <a:endParaRPr lang="en-US" sz="7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RPAs: </a:t>
                      </a:r>
                      <a:r>
                        <a:rPr lang="en-US" sz="700" b="0" i="1" baseline="0" dirty="0">
                          <a:solidFill>
                            <a:srgbClr val="0070C0"/>
                          </a:solidFill>
                          <a:latin typeface="Arial" panose="020B0604020202020204" pitchFamily="34" charset="0"/>
                          <a:cs typeface="Arial" panose="020B0604020202020204" pitchFamily="34" charset="0"/>
                        </a:rPr>
                        <a:t>##</a:t>
                      </a:r>
                      <a:endParaRPr lang="en-US" sz="7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CPF Assessments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91178711"/>
                  </a:ext>
                </a:extLst>
              </a:tr>
            </a:tbl>
          </a:graphicData>
        </a:graphic>
      </p:graphicFrame>
    </p:spTree>
    <p:extLst>
      <p:ext uri="{BB962C8B-B14F-4D97-AF65-F5344CB8AC3E}">
        <p14:creationId xmlns:p14="http://schemas.microsoft.com/office/powerpoint/2010/main" val="174441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86D6131B-E490-47D9-8E30-A17CB0592C1A}"/>
              </a:ext>
            </a:extLst>
          </p:cNvPr>
          <p:cNvSpPr>
            <a:spLocks noGrp="1"/>
          </p:cNvSpPr>
          <p:nvPr>
            <p:ph type="ctrTitle"/>
          </p:nvPr>
        </p:nvSpPr>
        <p:spPr>
          <a:xfrm>
            <a:off x="5941291" y="761376"/>
            <a:ext cx="3064164" cy="739831"/>
          </a:xfrm>
        </p:spPr>
        <p:txBody>
          <a:bodyPr>
            <a:normAutofit fontScale="90000"/>
          </a:bodyPr>
          <a:lstStyle/>
          <a:p>
            <a:r>
              <a:rPr lang="en-US" dirty="0"/>
              <a:t>Slide 11</a:t>
            </a:r>
          </a:p>
        </p:txBody>
      </p:sp>
      <p:sp>
        <p:nvSpPr>
          <p:cNvPr id="9" name="TextBox 8">
            <a:extLst>
              <a:ext uri="{FF2B5EF4-FFF2-40B4-BE49-F238E27FC236}">
                <a16:creationId xmlns:a16="http://schemas.microsoft.com/office/drawing/2014/main" id="{FA10EFA5-22CE-4BD8-AC4E-80FB20A08A74}"/>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2486787177"/>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Recovery Support Function: Housing</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2" name="Picture 1" descr="This is the RSF Housing icon ">
            <a:extLst>
              <a:ext uri="{FF2B5EF4-FFF2-40B4-BE49-F238E27FC236}">
                <a16:creationId xmlns:a16="http://schemas.microsoft.com/office/drawing/2014/main" id="{75520F9E-6220-405A-958D-4AAFD3EFA498}"/>
              </a:ext>
            </a:extLst>
          </p:cNvPr>
          <p:cNvPicPr>
            <a:picLocks noChangeAspect="1"/>
          </p:cNvPicPr>
          <p:nvPr/>
        </p:nvPicPr>
        <p:blipFill>
          <a:blip r:embed="rId4"/>
          <a:stretch>
            <a:fillRect/>
          </a:stretch>
        </p:blipFill>
        <p:spPr>
          <a:xfrm>
            <a:off x="45331" y="692556"/>
            <a:ext cx="921099" cy="914400"/>
          </a:xfrm>
          <a:prstGeom prst="rect">
            <a:avLst/>
          </a:prstGeom>
        </p:spPr>
      </p:pic>
      <p:sp>
        <p:nvSpPr>
          <p:cNvPr id="10" name="TextBox 9">
            <a:extLst>
              <a:ext uri="{FF2B5EF4-FFF2-40B4-BE49-F238E27FC236}">
                <a16:creationId xmlns:a16="http://schemas.microsoft.com/office/drawing/2014/main" id="{719DDBAD-0466-44EA-94C1-A7D0FF273DBE}"/>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Outcome</a:t>
            </a:r>
            <a:r>
              <a:rPr lang="en-US" sz="1000" dirty="0">
                <a:latin typeface="Arial" panose="020B0604020202020204" pitchFamily="34" charset="0"/>
                <a:cs typeface="Arial" panose="020B0604020202020204" pitchFamily="34" charset="0"/>
              </a:rPr>
              <a:t>: Adequate, resilient, and affordable housing.</a:t>
            </a:r>
          </a:p>
          <a:p>
            <a:r>
              <a:rPr lang="en-US" sz="1000" b="1" dirty="0">
                <a:latin typeface="Arial" panose="020B0604020202020204" pitchFamily="34" charset="0"/>
                <a:cs typeface="Arial" panose="020B0604020202020204" pitchFamily="34" charset="0"/>
              </a:rPr>
              <a:t>Coordinating Agency: </a:t>
            </a:r>
            <a:r>
              <a:rPr lang="en-US" sz="1000" dirty="0">
                <a:latin typeface="Arial" panose="020B0604020202020204" pitchFamily="34" charset="0"/>
                <a:cs typeface="Arial" panose="020B0604020202020204" pitchFamily="34" charset="0"/>
              </a:rPr>
              <a:t>Dept. of Housing and Urban Development</a:t>
            </a:r>
          </a:p>
          <a:p>
            <a:r>
              <a:rPr lang="en-US" sz="1000" b="1" dirty="0">
                <a:latin typeface="Arial" panose="020B0604020202020204" pitchFamily="34" charset="0"/>
                <a:cs typeface="Arial" panose="020B0604020202020204" pitchFamily="34" charset="0"/>
              </a:rPr>
              <a:t>Primary Agencies: </a:t>
            </a:r>
            <a:r>
              <a:rPr lang="en-US" sz="1000" dirty="0">
                <a:latin typeface="Arial" panose="020B0604020202020204" pitchFamily="34" charset="0"/>
                <a:cs typeface="Arial" panose="020B0604020202020204" pitchFamily="34" charset="0"/>
              </a:rPr>
              <a:t>HUD, USDA, DOJ, FEMA</a:t>
            </a:r>
          </a:p>
        </p:txBody>
      </p:sp>
      <p:graphicFrame>
        <p:nvGraphicFramePr>
          <p:cNvPr id="7" name="Table 6">
            <a:extLst>
              <a:ext uri="{FF2B5EF4-FFF2-40B4-BE49-F238E27FC236}">
                <a16:creationId xmlns:a16="http://schemas.microsoft.com/office/drawing/2014/main" id="{C55C002D-83A9-4E0A-9B88-F722B3EA4EC0}"/>
              </a:ext>
            </a:extLst>
          </p:cNvPr>
          <p:cNvGraphicFramePr>
            <a:graphicFrameLocks noGrp="1"/>
          </p:cNvGraphicFramePr>
          <p:nvPr>
            <p:extLst>
              <p:ext uri="{D42A27DB-BD31-4B8C-83A1-F6EECF244321}">
                <p14:modId xmlns:p14="http://schemas.microsoft.com/office/powerpoint/2010/main" val="2279053730"/>
              </p:ext>
            </p:extLst>
          </p:nvPr>
        </p:nvGraphicFramePr>
        <p:xfrm>
          <a:off x="23651" y="1633851"/>
          <a:ext cx="9082845" cy="3231224"/>
        </p:xfrm>
        <a:graphic>
          <a:graphicData uri="http://schemas.openxmlformats.org/drawingml/2006/table">
            <a:tbl>
              <a:tblPr firstRow="1" bandRow="1">
                <a:tableStyleId>{5C22544A-7EE6-4342-B048-85BDC9FD1C3A}</a:tableStyleId>
              </a:tblPr>
              <a:tblGrid>
                <a:gridCol w="1832165">
                  <a:extLst>
                    <a:ext uri="{9D8B030D-6E8A-4147-A177-3AD203B41FA5}">
                      <a16:colId xmlns:a16="http://schemas.microsoft.com/office/drawing/2014/main" val="20001"/>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Program Area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Complete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DSA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Assessment Teams</a:t>
                      </a: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TSA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Currently Eligible: </a:t>
                      </a:r>
                      <a:r>
                        <a:rPr lang="en-US" sz="7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Currently Checked-In: </a:t>
                      </a:r>
                      <a:r>
                        <a:rPr lang="en-US" sz="700" b="0" i="1" baseline="0" dirty="0">
                          <a:solidFill>
                            <a:srgbClr val="0070C0"/>
                          </a:solidFill>
                          <a:latin typeface="Arial" panose="020B0604020202020204" pitchFamily="34" charset="0"/>
                          <a:cs typeface="Arial" panose="020B0604020202020204" pitchFamily="34" charset="0"/>
                        </a:rPr>
                        <a:t>## households (pop.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PDA Teams, CPF</a:t>
                      </a:r>
                      <a:endParaRPr lang="en-US" sz="700" b="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Blue Roof</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Installed: </a:t>
                      </a:r>
                      <a:r>
                        <a:rPr lang="en-US" sz="7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ROEs (valid): </a:t>
                      </a:r>
                      <a:r>
                        <a:rPr lang="en-US" sz="700" b="0" i="1" baseline="0" dirty="0">
                          <a:solidFill>
                            <a:srgbClr val="0070C0"/>
                          </a:solidFill>
                          <a:latin typeface="Arial" panose="020B0604020202020204" pitchFamily="34" charset="0"/>
                          <a:cs typeface="Arial" panose="020B0604020202020204" pitchFamily="34" charset="0"/>
                        </a:rPr>
                        <a:t>##</a:t>
                      </a:r>
                      <a:r>
                        <a:rPr lang="en-US" sz="700" b="0" i="1" baseline="0" dirty="0">
                          <a:solidFill>
                            <a:schemeClr val="tx1"/>
                          </a:solidFill>
                          <a:latin typeface="Arial" panose="020B0604020202020204" pitchFamily="34" charset="0"/>
                          <a:cs typeface="Arial" panose="020B0604020202020204" pitchFamily="34" charset="0"/>
                        </a:rPr>
                        <a:t>; Assessments completed: </a:t>
                      </a:r>
                      <a:r>
                        <a:rPr lang="en-US" sz="7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ROE Centers</a:t>
                      </a:r>
                      <a:endParaRPr lang="en-US" sz="700" b="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48227094"/>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Individual Assistance (IHP)</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Total Registrations: </a:t>
                      </a:r>
                      <a:r>
                        <a:rPr lang="en-US" sz="700" b="0" i="1" baseline="0" dirty="0">
                          <a:solidFill>
                            <a:srgbClr val="0070C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AFN: </a:t>
                      </a:r>
                      <a:r>
                        <a:rPr lang="en-US" sz="700" b="0" i="1" baseline="0" dirty="0">
                          <a:solidFill>
                            <a:srgbClr val="0070C0"/>
                          </a:solidFill>
                          <a:latin typeface="Arial" panose="020B0604020202020204" pitchFamily="34" charset="0"/>
                          <a:cs typeface="Arial" panose="020B0604020202020204" pitchFamily="34" charset="0"/>
                        </a:rPr>
                        <a:t>## cases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IHP Disbursed: </a:t>
                      </a:r>
                      <a:r>
                        <a:rPr lang="en-US" sz="700" b="0" i="1" baseline="0" dirty="0">
                          <a:solidFill>
                            <a:srgbClr val="0070C0"/>
                          </a:solidFill>
                          <a:latin typeface="Arial" panose="020B0604020202020204" pitchFamily="34" charset="0"/>
                          <a:cs typeface="Arial" panose="020B0604020202020204" pitchFamily="34" charset="0"/>
                        </a:rPr>
                        <a:t>$## ($## </a:t>
                      </a:r>
                      <a:r>
                        <a:rPr lang="en-US" sz="700" i="1" baseline="0" dirty="0">
                          <a:solidFill>
                            <a:srgbClr val="0070C0"/>
                          </a:solidFill>
                          <a:latin typeface="Arial" panose="020B0604020202020204" pitchFamily="34" charset="0"/>
                          <a:cs typeface="Arial" panose="020B0604020202020204" pitchFamily="34" charset="0"/>
                        </a:rPr>
                        <a:t>approved)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HA: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ONA: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PDA Teams, DRC Locations</a:t>
                      </a:r>
                      <a:endParaRPr lang="en-US" sz="700" b="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05013302"/>
                  </a:ext>
                </a:extLst>
              </a:tr>
            </a:tbl>
          </a:graphicData>
        </a:graphic>
      </p:graphicFrame>
    </p:spTree>
    <p:extLst>
      <p:ext uri="{BB962C8B-B14F-4D97-AF65-F5344CB8AC3E}">
        <p14:creationId xmlns:p14="http://schemas.microsoft.com/office/powerpoint/2010/main" val="68655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6D3EE1-AE42-4D9D-8FC4-C2E1C835E341}"/>
              </a:ext>
            </a:extLst>
          </p:cNvPr>
          <p:cNvSpPr>
            <a:spLocks noGrp="1"/>
          </p:cNvSpPr>
          <p:nvPr>
            <p:ph type="ctrTitle"/>
          </p:nvPr>
        </p:nvSpPr>
        <p:spPr>
          <a:xfrm>
            <a:off x="6325327" y="845844"/>
            <a:ext cx="2593109" cy="707886"/>
          </a:xfrm>
        </p:spPr>
        <p:txBody>
          <a:bodyPr>
            <a:normAutofit fontScale="90000"/>
          </a:bodyPr>
          <a:lstStyle/>
          <a:p>
            <a:r>
              <a:rPr lang="en-US" dirty="0"/>
              <a:t>Slide 12</a:t>
            </a:r>
          </a:p>
        </p:txBody>
      </p:sp>
      <p:sp>
        <p:nvSpPr>
          <p:cNvPr id="8" name="TextBox 7">
            <a:extLst>
              <a:ext uri="{FF2B5EF4-FFF2-40B4-BE49-F238E27FC236}">
                <a16:creationId xmlns:a16="http://schemas.microsoft.com/office/drawing/2014/main" id="{1E32649B-34F3-4E09-B041-6EA0EBF59A5A}"/>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3334145439"/>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Recovery Support Function: Health and Social Services</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3" name="Picture 2" descr="This is the RSF Health and Social Services icon ">
            <a:extLst>
              <a:ext uri="{FF2B5EF4-FFF2-40B4-BE49-F238E27FC236}">
                <a16:creationId xmlns:a16="http://schemas.microsoft.com/office/drawing/2014/main" id="{9EA78012-8BC9-4A32-BB8D-B2086583FEC2}"/>
              </a:ext>
            </a:extLst>
          </p:cNvPr>
          <p:cNvPicPr>
            <a:picLocks noChangeAspect="1"/>
          </p:cNvPicPr>
          <p:nvPr/>
        </p:nvPicPr>
        <p:blipFill>
          <a:blip r:embed="rId4"/>
          <a:stretch>
            <a:fillRect/>
          </a:stretch>
        </p:blipFill>
        <p:spPr>
          <a:xfrm>
            <a:off x="40604" y="686124"/>
            <a:ext cx="917838" cy="914400"/>
          </a:xfrm>
          <a:prstGeom prst="rect">
            <a:avLst/>
          </a:prstGeom>
        </p:spPr>
      </p:pic>
      <p:sp>
        <p:nvSpPr>
          <p:cNvPr id="10" name="TextBox 9">
            <a:extLst>
              <a:ext uri="{FF2B5EF4-FFF2-40B4-BE49-F238E27FC236}">
                <a16:creationId xmlns:a16="http://schemas.microsoft.com/office/drawing/2014/main" id="{719DDBAD-0466-44EA-94C1-A7D0FF273DBE}"/>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Outcome: </a:t>
            </a:r>
            <a:r>
              <a:rPr lang="en-US" sz="1000" dirty="0">
                <a:latin typeface="Arial" panose="020B0604020202020204" pitchFamily="34" charset="0"/>
                <a:cs typeface="Arial" panose="020B0604020202020204" pitchFamily="34" charset="0"/>
              </a:rPr>
              <a:t>Sustainable and resilient health, education, and social services systems.</a:t>
            </a:r>
          </a:p>
          <a:p>
            <a:r>
              <a:rPr lang="en-US" sz="1000" b="1" dirty="0">
                <a:latin typeface="Arial" panose="020B0604020202020204" pitchFamily="34" charset="0"/>
                <a:cs typeface="Arial" panose="020B0604020202020204" pitchFamily="34" charset="0"/>
              </a:rPr>
              <a:t>Coordinating Agency: </a:t>
            </a:r>
            <a:r>
              <a:rPr lang="en-US" sz="1000" dirty="0">
                <a:latin typeface="Arial" panose="020B0604020202020204" pitchFamily="34" charset="0"/>
                <a:cs typeface="Arial" panose="020B0604020202020204" pitchFamily="34" charset="0"/>
              </a:rPr>
              <a:t>Dept. of Health and Human Services</a:t>
            </a:r>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Primary Agencies: </a:t>
            </a:r>
            <a:r>
              <a:rPr lang="en-US" sz="1000" dirty="0">
                <a:latin typeface="Arial" panose="020B0604020202020204" pitchFamily="34" charset="0"/>
                <a:cs typeface="Arial" panose="020B0604020202020204" pitchFamily="34" charset="0"/>
              </a:rPr>
              <a:t>HHS, CNCS, USDA, DHS, HUD, DOI, DOJ, DOL, EPA</a:t>
            </a:r>
          </a:p>
        </p:txBody>
      </p:sp>
      <p:graphicFrame>
        <p:nvGraphicFramePr>
          <p:cNvPr id="7" name="Table 6">
            <a:extLst>
              <a:ext uri="{FF2B5EF4-FFF2-40B4-BE49-F238E27FC236}">
                <a16:creationId xmlns:a16="http://schemas.microsoft.com/office/drawing/2014/main" id="{F7BF7544-E945-4BA7-B82F-6B1B3989DCCF}"/>
              </a:ext>
            </a:extLst>
          </p:cNvPr>
          <p:cNvGraphicFramePr>
            <a:graphicFrameLocks noGrp="1"/>
          </p:cNvGraphicFramePr>
          <p:nvPr>
            <p:extLst>
              <p:ext uri="{D42A27DB-BD31-4B8C-83A1-F6EECF244321}">
                <p14:modId xmlns:p14="http://schemas.microsoft.com/office/powerpoint/2010/main" val="3090519629"/>
              </p:ext>
            </p:extLst>
          </p:nvPr>
        </p:nvGraphicFramePr>
        <p:xfrm>
          <a:off x="23651" y="1633851"/>
          <a:ext cx="9082845" cy="3231224"/>
        </p:xfrm>
        <a:graphic>
          <a:graphicData uri="http://schemas.openxmlformats.org/drawingml/2006/table">
            <a:tbl>
              <a:tblPr firstRow="1" bandRow="1">
                <a:tableStyleId>{5C22544A-7EE6-4342-B048-85BDC9FD1C3A}</a:tableStyleId>
              </a:tblPr>
              <a:tblGrid>
                <a:gridCol w="1832165">
                  <a:extLst>
                    <a:ext uri="{9D8B030D-6E8A-4147-A177-3AD203B41FA5}">
                      <a16:colId xmlns:a16="http://schemas.microsoft.com/office/drawing/2014/main" val="20001"/>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Program Area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Complete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Human Services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DSNAP 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Human Services Actions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IA (CCP)</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91701333"/>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IA (DLS)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9297690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Disability Integration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Applications: </a:t>
                      </a:r>
                      <a:r>
                        <a:rPr lang="en-US" sz="7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692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73241F-EC81-47E0-9489-4F22C4F101F4}"/>
              </a:ext>
            </a:extLst>
          </p:cNvPr>
          <p:cNvSpPr>
            <a:spLocks noGrp="1"/>
          </p:cNvSpPr>
          <p:nvPr>
            <p:ph type="ctrTitle"/>
          </p:nvPr>
        </p:nvSpPr>
        <p:spPr>
          <a:xfrm>
            <a:off x="6280727" y="624991"/>
            <a:ext cx="2750127" cy="1036665"/>
          </a:xfrm>
        </p:spPr>
        <p:txBody>
          <a:bodyPr/>
          <a:lstStyle/>
          <a:p>
            <a:r>
              <a:rPr lang="en-US" dirty="0"/>
              <a:t>Slide 13</a:t>
            </a:r>
          </a:p>
        </p:txBody>
      </p:sp>
      <p:sp>
        <p:nvSpPr>
          <p:cNvPr id="9" name="TextBox 8">
            <a:extLst>
              <a:ext uri="{FF2B5EF4-FFF2-40B4-BE49-F238E27FC236}">
                <a16:creationId xmlns:a16="http://schemas.microsoft.com/office/drawing/2014/main" id="{2C15398B-8766-4BF8-B720-C07D839238E3}"/>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787683248"/>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Recovery Support Function: Community Planning and Capacity Building</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6" name="Picture 5" descr="This is the RSF Community Planning and Capacity Building icon ">
            <a:extLst>
              <a:ext uri="{FF2B5EF4-FFF2-40B4-BE49-F238E27FC236}">
                <a16:creationId xmlns:a16="http://schemas.microsoft.com/office/drawing/2014/main" id="{622F7673-DF97-41A7-A774-5FE2F0BFF812}"/>
              </a:ext>
            </a:extLst>
          </p:cNvPr>
          <p:cNvPicPr>
            <a:picLocks noChangeAspect="1"/>
          </p:cNvPicPr>
          <p:nvPr/>
        </p:nvPicPr>
        <p:blipFill>
          <a:blip r:embed="rId4"/>
          <a:stretch>
            <a:fillRect/>
          </a:stretch>
        </p:blipFill>
        <p:spPr>
          <a:xfrm>
            <a:off x="45267" y="686124"/>
            <a:ext cx="925200" cy="914400"/>
          </a:xfrm>
          <a:prstGeom prst="rect">
            <a:avLst/>
          </a:prstGeom>
        </p:spPr>
      </p:pic>
      <p:sp>
        <p:nvSpPr>
          <p:cNvPr id="10" name="TextBox 9">
            <a:extLst>
              <a:ext uri="{FF2B5EF4-FFF2-40B4-BE49-F238E27FC236}">
                <a16:creationId xmlns:a16="http://schemas.microsoft.com/office/drawing/2014/main" id="{719DDBAD-0466-44EA-94C1-A7D0FF273DBE}"/>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Outcome: </a:t>
            </a:r>
            <a:r>
              <a:rPr lang="en-US" sz="1000" dirty="0">
                <a:latin typeface="Arial" panose="020B0604020202020204" pitchFamily="34" charset="0"/>
                <a:cs typeface="Arial" panose="020B0604020202020204" pitchFamily="34" charset="0"/>
              </a:rPr>
              <a:t>Resilient recovery of SLTT communities.</a:t>
            </a:r>
          </a:p>
          <a:p>
            <a:r>
              <a:rPr lang="en-US" sz="1000" b="1" dirty="0">
                <a:latin typeface="Arial" panose="020B0604020202020204" pitchFamily="34" charset="0"/>
                <a:cs typeface="Arial" panose="020B0604020202020204" pitchFamily="34" charset="0"/>
              </a:rPr>
              <a:t>Coordinating Agency: </a:t>
            </a:r>
            <a:r>
              <a:rPr lang="en-US" sz="1000" dirty="0">
                <a:latin typeface="Arial" panose="020B0604020202020204" pitchFamily="34" charset="0"/>
                <a:cs typeface="Arial" panose="020B0604020202020204" pitchFamily="34" charset="0"/>
              </a:rPr>
              <a:t>FEMA (DHS)</a:t>
            </a:r>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Primary Agencies: </a:t>
            </a:r>
            <a:r>
              <a:rPr lang="en-US" sz="1000" dirty="0">
                <a:latin typeface="Arial" panose="020B0604020202020204" pitchFamily="34" charset="0"/>
                <a:cs typeface="Arial" panose="020B0604020202020204" pitchFamily="34" charset="0"/>
              </a:rPr>
              <a:t>FEMA, HUD</a:t>
            </a:r>
          </a:p>
        </p:txBody>
      </p:sp>
      <p:graphicFrame>
        <p:nvGraphicFramePr>
          <p:cNvPr id="7" name="Table 6">
            <a:extLst>
              <a:ext uri="{FF2B5EF4-FFF2-40B4-BE49-F238E27FC236}">
                <a16:creationId xmlns:a16="http://schemas.microsoft.com/office/drawing/2014/main" id="{976CAAA9-C829-454D-B7E1-1B086CBBAB5C}"/>
              </a:ext>
            </a:extLst>
          </p:cNvPr>
          <p:cNvGraphicFramePr>
            <a:graphicFrameLocks noGrp="1"/>
          </p:cNvGraphicFramePr>
          <p:nvPr>
            <p:extLst>
              <p:ext uri="{D42A27DB-BD31-4B8C-83A1-F6EECF244321}">
                <p14:modId xmlns:p14="http://schemas.microsoft.com/office/powerpoint/2010/main" val="3115258643"/>
              </p:ext>
            </p:extLst>
          </p:nvPr>
        </p:nvGraphicFramePr>
        <p:xfrm>
          <a:off x="23651" y="1633851"/>
          <a:ext cx="9082845" cy="1036664"/>
        </p:xfrm>
        <a:graphic>
          <a:graphicData uri="http://schemas.openxmlformats.org/drawingml/2006/table">
            <a:tbl>
              <a:tblPr firstRow="1" bandRow="1">
                <a:tableStyleId>{5C22544A-7EE6-4342-B048-85BDC9FD1C3A}</a:tableStyleId>
              </a:tblPr>
              <a:tblGrid>
                <a:gridCol w="1832165">
                  <a:extLst>
                    <a:ext uri="{9D8B030D-6E8A-4147-A177-3AD203B41FA5}">
                      <a16:colId xmlns:a16="http://schemas.microsoft.com/office/drawing/2014/main" val="20001"/>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Program Area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Complete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SLTT Training/Guidance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SLTT Training/Guidance 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21553314"/>
                  </a:ext>
                </a:extLst>
              </a:tr>
            </a:tbl>
          </a:graphicData>
        </a:graphic>
      </p:graphicFrame>
    </p:spTree>
    <p:extLst>
      <p:ext uri="{BB962C8B-B14F-4D97-AF65-F5344CB8AC3E}">
        <p14:creationId xmlns:p14="http://schemas.microsoft.com/office/powerpoint/2010/main" val="362353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B85AB8-A374-4C40-8165-94817B27965E}"/>
              </a:ext>
            </a:extLst>
          </p:cNvPr>
          <p:cNvSpPr>
            <a:spLocks noGrp="1"/>
          </p:cNvSpPr>
          <p:nvPr>
            <p:ph type="ctrTitle"/>
          </p:nvPr>
        </p:nvSpPr>
        <p:spPr>
          <a:xfrm>
            <a:off x="6093674" y="678615"/>
            <a:ext cx="3008745" cy="910160"/>
          </a:xfrm>
        </p:spPr>
        <p:txBody>
          <a:bodyPr>
            <a:normAutofit fontScale="90000"/>
          </a:bodyPr>
          <a:lstStyle/>
          <a:p>
            <a:r>
              <a:rPr lang="en-US" dirty="0"/>
              <a:t>Slide 14</a:t>
            </a:r>
          </a:p>
        </p:txBody>
      </p:sp>
      <p:sp>
        <p:nvSpPr>
          <p:cNvPr id="9" name="TextBox 8">
            <a:extLst>
              <a:ext uri="{FF2B5EF4-FFF2-40B4-BE49-F238E27FC236}">
                <a16:creationId xmlns:a16="http://schemas.microsoft.com/office/drawing/2014/main" id="{582A7B89-13D8-473B-922C-783CBB91B2E2}"/>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1351782663"/>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Recovery Support Function: Economic Recovery</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4" name="Picture 3" descr="This is the RSF Economic Recovery icon ">
            <a:extLst>
              <a:ext uri="{FF2B5EF4-FFF2-40B4-BE49-F238E27FC236}">
                <a16:creationId xmlns:a16="http://schemas.microsoft.com/office/drawing/2014/main" id="{1A9FE236-9648-4831-895A-824E27BC654F}"/>
              </a:ext>
            </a:extLst>
          </p:cNvPr>
          <p:cNvPicPr>
            <a:picLocks noChangeAspect="1"/>
          </p:cNvPicPr>
          <p:nvPr/>
        </p:nvPicPr>
        <p:blipFill>
          <a:blip r:embed="rId4"/>
          <a:stretch>
            <a:fillRect/>
          </a:stretch>
        </p:blipFill>
        <p:spPr>
          <a:xfrm>
            <a:off x="41581" y="688657"/>
            <a:ext cx="924523" cy="914400"/>
          </a:xfrm>
          <a:prstGeom prst="rect">
            <a:avLst/>
          </a:prstGeom>
        </p:spPr>
      </p:pic>
      <p:sp>
        <p:nvSpPr>
          <p:cNvPr id="10" name="TextBox 9">
            <a:extLst>
              <a:ext uri="{FF2B5EF4-FFF2-40B4-BE49-F238E27FC236}">
                <a16:creationId xmlns:a16="http://schemas.microsoft.com/office/drawing/2014/main" id="{719DDBAD-0466-44EA-94C1-A7D0FF273DBE}"/>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Outcome: </a:t>
            </a:r>
            <a:r>
              <a:rPr lang="en-US" sz="1000" dirty="0">
                <a:latin typeface="Arial" panose="020B0604020202020204" pitchFamily="34" charset="0"/>
                <a:cs typeface="Arial" panose="020B0604020202020204" pitchFamily="34" charset="0"/>
              </a:rPr>
              <a:t>Sustainable, diversified, and resilient economy.</a:t>
            </a:r>
          </a:p>
          <a:p>
            <a:r>
              <a:rPr lang="en-US" sz="1000" b="1" dirty="0">
                <a:latin typeface="Arial" panose="020B0604020202020204" pitchFamily="34" charset="0"/>
                <a:cs typeface="Arial" panose="020B0604020202020204" pitchFamily="34" charset="0"/>
              </a:rPr>
              <a:t>Coordinating Agency: </a:t>
            </a:r>
            <a:r>
              <a:rPr lang="en-US" sz="1000" dirty="0">
                <a:latin typeface="Arial" panose="020B0604020202020204" pitchFamily="34" charset="0"/>
                <a:cs typeface="Arial" panose="020B0604020202020204" pitchFamily="34" charset="0"/>
              </a:rPr>
              <a:t>Economic Development Administration (Dept. of Commerce)</a:t>
            </a:r>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Primary Agencies: </a:t>
            </a:r>
            <a:r>
              <a:rPr lang="en-US" sz="1000" dirty="0">
                <a:latin typeface="Arial" panose="020B0604020202020204" pitchFamily="34" charset="0"/>
                <a:cs typeface="Arial" panose="020B0604020202020204" pitchFamily="34" charset="0"/>
              </a:rPr>
              <a:t>DOC, USDA, DHS, DOL, TREAS, FEMA, SBA</a:t>
            </a:r>
          </a:p>
        </p:txBody>
      </p:sp>
      <p:graphicFrame>
        <p:nvGraphicFramePr>
          <p:cNvPr id="7" name="Table 6">
            <a:extLst>
              <a:ext uri="{FF2B5EF4-FFF2-40B4-BE49-F238E27FC236}">
                <a16:creationId xmlns:a16="http://schemas.microsoft.com/office/drawing/2014/main" id="{EB0EA8D6-D208-45DE-92B3-4DB90F4441AE}"/>
              </a:ext>
            </a:extLst>
          </p:cNvPr>
          <p:cNvGraphicFramePr>
            <a:graphicFrameLocks noGrp="1"/>
          </p:cNvGraphicFramePr>
          <p:nvPr>
            <p:extLst>
              <p:ext uri="{D42A27DB-BD31-4B8C-83A1-F6EECF244321}">
                <p14:modId xmlns:p14="http://schemas.microsoft.com/office/powerpoint/2010/main" val="2121380909"/>
              </p:ext>
            </p:extLst>
          </p:nvPr>
        </p:nvGraphicFramePr>
        <p:xfrm>
          <a:off x="23651" y="1633851"/>
          <a:ext cx="9082845" cy="1768184"/>
        </p:xfrm>
        <a:graphic>
          <a:graphicData uri="http://schemas.openxmlformats.org/drawingml/2006/table">
            <a:tbl>
              <a:tblPr firstRow="1" bandRow="1">
                <a:tableStyleId>{5C22544A-7EE6-4342-B048-85BDC9FD1C3A}</a:tableStyleId>
              </a:tblPr>
              <a:tblGrid>
                <a:gridCol w="1832165">
                  <a:extLst>
                    <a:ext uri="{9D8B030D-6E8A-4147-A177-3AD203B41FA5}">
                      <a16:colId xmlns:a16="http://schemas.microsoft.com/office/drawing/2014/main" val="20001"/>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Program Area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Complete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SBA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Total Registrations Referred: </a:t>
                      </a:r>
                      <a:r>
                        <a:rPr lang="en-US" sz="7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Applications in Process: </a:t>
                      </a:r>
                      <a:r>
                        <a:rPr lang="en-US" sz="7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Dollars Approved: </a:t>
                      </a:r>
                      <a:r>
                        <a:rPr lang="en-US" sz="700" b="0" i="1" baseline="0" dirty="0">
                          <a:solidFill>
                            <a:srgbClr val="0070C0"/>
                          </a:solidFill>
                          <a:latin typeface="Arial" panose="020B0604020202020204" pitchFamily="34" charset="0"/>
                          <a:cs typeface="Arial" panose="020B0604020202020204" pitchFamily="34" charset="0"/>
                        </a:rPr>
                        <a:t>$##</a:t>
                      </a:r>
                      <a:endParaRPr lang="en-US" sz="700" b="1" i="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BRC Locations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Assessment Teams, etc.</a:t>
                      </a:r>
                      <a:endParaRPr lang="en-US" sz="700" b="0" i="1"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IA (DUA)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9919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3BD79D-35CF-443B-BBCB-8DBBCEACE6A3}"/>
              </a:ext>
            </a:extLst>
          </p:cNvPr>
          <p:cNvSpPr>
            <a:spLocks noGrp="1"/>
          </p:cNvSpPr>
          <p:nvPr>
            <p:ph type="ctrTitle"/>
          </p:nvPr>
        </p:nvSpPr>
        <p:spPr>
          <a:xfrm>
            <a:off x="5493987" y="611186"/>
            <a:ext cx="3415145" cy="1036664"/>
          </a:xfrm>
        </p:spPr>
        <p:txBody>
          <a:bodyPr/>
          <a:lstStyle/>
          <a:p>
            <a:r>
              <a:rPr lang="en-US" dirty="0"/>
              <a:t>Slide 15</a:t>
            </a:r>
          </a:p>
        </p:txBody>
      </p:sp>
      <p:sp>
        <p:nvSpPr>
          <p:cNvPr id="12" name="TextBox 11">
            <a:extLst>
              <a:ext uri="{FF2B5EF4-FFF2-40B4-BE49-F238E27FC236}">
                <a16:creationId xmlns:a16="http://schemas.microsoft.com/office/drawing/2014/main" id="{8D94CAD0-3629-4B8F-ADA5-E96B37598ACE}"/>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3445004653"/>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Recovery Support Function: Natural and Cultural Resources</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7" name="Picture 6" descr="This is the RSF Natural and Cultural Resources icon ">
            <a:extLst>
              <a:ext uri="{FF2B5EF4-FFF2-40B4-BE49-F238E27FC236}">
                <a16:creationId xmlns:a16="http://schemas.microsoft.com/office/drawing/2014/main" id="{103D6B23-A054-4BF8-88D0-25C629257C19}"/>
              </a:ext>
            </a:extLst>
          </p:cNvPr>
          <p:cNvPicPr>
            <a:picLocks noChangeAspect="1"/>
          </p:cNvPicPr>
          <p:nvPr/>
        </p:nvPicPr>
        <p:blipFill>
          <a:blip r:embed="rId4"/>
          <a:stretch>
            <a:fillRect/>
          </a:stretch>
        </p:blipFill>
        <p:spPr>
          <a:xfrm>
            <a:off x="50546" y="692022"/>
            <a:ext cx="921074" cy="914400"/>
          </a:xfrm>
          <a:prstGeom prst="rect">
            <a:avLst/>
          </a:prstGeom>
        </p:spPr>
      </p:pic>
      <p:sp>
        <p:nvSpPr>
          <p:cNvPr id="10" name="TextBox 9">
            <a:extLst>
              <a:ext uri="{FF2B5EF4-FFF2-40B4-BE49-F238E27FC236}">
                <a16:creationId xmlns:a16="http://schemas.microsoft.com/office/drawing/2014/main" id="{719DDBAD-0466-44EA-94C1-A7D0FF273DBE}"/>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Outcome: </a:t>
            </a:r>
            <a:r>
              <a:rPr lang="en-US" sz="1000" dirty="0">
                <a:latin typeface="Arial" panose="020B0604020202020204" pitchFamily="34" charset="0"/>
                <a:cs typeface="Arial" panose="020B0604020202020204" pitchFamily="34" charset="0"/>
              </a:rPr>
              <a:t>Restored, preserved, risk-resistant, and resilient systems.</a:t>
            </a:r>
          </a:p>
          <a:p>
            <a:r>
              <a:rPr lang="en-US" sz="1000" b="1" dirty="0">
                <a:latin typeface="Arial" panose="020B0604020202020204" pitchFamily="34" charset="0"/>
                <a:cs typeface="Arial" panose="020B0604020202020204" pitchFamily="34" charset="0"/>
              </a:rPr>
              <a:t>Coordinating Agency: </a:t>
            </a:r>
            <a:r>
              <a:rPr lang="en-US" sz="1000" dirty="0">
                <a:latin typeface="Arial" panose="020B0604020202020204" pitchFamily="34" charset="0"/>
                <a:cs typeface="Arial" panose="020B0604020202020204" pitchFamily="34" charset="0"/>
              </a:rPr>
              <a:t>Dept. of the Interior</a:t>
            </a:r>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Primary Agencies: </a:t>
            </a:r>
            <a:r>
              <a:rPr lang="en-US" sz="1000" dirty="0">
                <a:latin typeface="Arial" panose="020B0604020202020204" pitchFamily="34" charset="0"/>
                <a:cs typeface="Arial" panose="020B0604020202020204" pitchFamily="34" charset="0"/>
              </a:rPr>
              <a:t>DOI, EPA, FEMA</a:t>
            </a:r>
          </a:p>
        </p:txBody>
      </p:sp>
      <p:graphicFrame>
        <p:nvGraphicFramePr>
          <p:cNvPr id="8" name="Table 7">
            <a:extLst>
              <a:ext uri="{FF2B5EF4-FFF2-40B4-BE49-F238E27FC236}">
                <a16:creationId xmlns:a16="http://schemas.microsoft.com/office/drawing/2014/main" id="{00FD4DAF-C3B3-4F08-B68E-D62AA00E787F}"/>
              </a:ext>
            </a:extLst>
          </p:cNvPr>
          <p:cNvGraphicFramePr>
            <a:graphicFrameLocks noGrp="1"/>
          </p:cNvGraphicFramePr>
          <p:nvPr>
            <p:extLst>
              <p:ext uri="{D42A27DB-BD31-4B8C-83A1-F6EECF244321}">
                <p14:modId xmlns:p14="http://schemas.microsoft.com/office/powerpoint/2010/main" val="484434411"/>
              </p:ext>
            </p:extLst>
          </p:nvPr>
        </p:nvGraphicFramePr>
        <p:xfrm>
          <a:off x="23651" y="1633851"/>
          <a:ext cx="9082845" cy="1036664"/>
        </p:xfrm>
        <a:graphic>
          <a:graphicData uri="http://schemas.openxmlformats.org/drawingml/2006/table">
            <a:tbl>
              <a:tblPr firstRow="1" bandRow="1">
                <a:tableStyleId>{5C22544A-7EE6-4342-B048-85BDC9FD1C3A}</a:tableStyleId>
              </a:tblPr>
              <a:tblGrid>
                <a:gridCol w="1832165">
                  <a:extLst>
                    <a:ext uri="{9D8B030D-6E8A-4147-A177-3AD203B41FA5}">
                      <a16:colId xmlns:a16="http://schemas.microsoft.com/office/drawing/2014/main" val="20001"/>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Program Area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Complete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EHP</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EHP 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7238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5497B0-F092-47BC-BD23-E142B2105417}"/>
              </a:ext>
            </a:extLst>
          </p:cNvPr>
          <p:cNvSpPr>
            <a:spLocks noGrp="1"/>
          </p:cNvSpPr>
          <p:nvPr>
            <p:ph type="ctrTitle"/>
          </p:nvPr>
        </p:nvSpPr>
        <p:spPr>
          <a:xfrm>
            <a:off x="6275280" y="675356"/>
            <a:ext cx="2694709" cy="983070"/>
          </a:xfrm>
        </p:spPr>
        <p:txBody>
          <a:bodyPr/>
          <a:lstStyle/>
          <a:p>
            <a:r>
              <a:rPr lang="en-US" dirty="0"/>
              <a:t>Slide 16</a:t>
            </a:r>
          </a:p>
        </p:txBody>
      </p:sp>
      <p:sp>
        <p:nvSpPr>
          <p:cNvPr id="8" name="TextBox 7">
            <a:extLst>
              <a:ext uri="{FF2B5EF4-FFF2-40B4-BE49-F238E27FC236}">
                <a16:creationId xmlns:a16="http://schemas.microsoft.com/office/drawing/2014/main" id="{AA24A918-1CC2-49CC-84BC-9B412E3F77A8}"/>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36548441"/>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Hazard Mitigation</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3" name="Picture 2" descr="This is the Hazard Mitigation icon ">
            <a:extLst>
              <a:ext uri="{FF2B5EF4-FFF2-40B4-BE49-F238E27FC236}">
                <a16:creationId xmlns:a16="http://schemas.microsoft.com/office/drawing/2014/main" id="{4C935915-99EF-4387-BA62-C530E2535471}"/>
              </a:ext>
            </a:extLst>
          </p:cNvPr>
          <p:cNvPicPr>
            <a:picLocks noChangeAspect="1"/>
          </p:cNvPicPr>
          <p:nvPr/>
        </p:nvPicPr>
        <p:blipFill rotWithShape="1">
          <a:blip r:embed="rId4"/>
          <a:srcRect l="13500" t="1" r="13928" b="8263"/>
          <a:stretch/>
        </p:blipFill>
        <p:spPr>
          <a:xfrm>
            <a:off x="174011" y="740809"/>
            <a:ext cx="651025" cy="822960"/>
          </a:xfrm>
          <a:prstGeom prst="rect">
            <a:avLst/>
          </a:prstGeom>
          <a:ln w="28575">
            <a:solidFill>
              <a:schemeClr val="tx1"/>
            </a:solidFill>
          </a:ln>
          <a:effectLst>
            <a:softEdge rad="12700"/>
          </a:effectLst>
        </p:spPr>
      </p:pic>
      <p:sp>
        <p:nvSpPr>
          <p:cNvPr id="10" name="TextBox 9">
            <a:extLst>
              <a:ext uri="{FF2B5EF4-FFF2-40B4-BE49-F238E27FC236}">
                <a16:creationId xmlns:a16="http://schemas.microsoft.com/office/drawing/2014/main" id="{719DDBAD-0466-44EA-94C1-A7D0FF273DBE}"/>
              </a:ext>
            </a:extLst>
          </p:cNvPr>
          <p:cNvSpPr txBox="1"/>
          <p:nvPr/>
        </p:nvSpPr>
        <p:spPr>
          <a:xfrm>
            <a:off x="975395" y="670727"/>
            <a:ext cx="7729641" cy="400110"/>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Outcome: </a:t>
            </a:r>
            <a:r>
              <a:rPr lang="en-US" sz="1000" dirty="0">
                <a:latin typeface="Arial" panose="020B0604020202020204" pitchFamily="34" charset="0"/>
                <a:cs typeface="Arial" panose="020B0604020202020204" pitchFamily="34" charset="0"/>
              </a:rPr>
              <a:t>[specific to incident, usually within the first week, updated by HMBD]</a:t>
            </a:r>
          </a:p>
        </p:txBody>
      </p:sp>
      <p:graphicFrame>
        <p:nvGraphicFramePr>
          <p:cNvPr id="9" name="Table 8">
            <a:extLst>
              <a:ext uri="{FF2B5EF4-FFF2-40B4-BE49-F238E27FC236}">
                <a16:creationId xmlns:a16="http://schemas.microsoft.com/office/drawing/2014/main" id="{086E5DFE-A507-4509-A15A-DF1D1ED41F51}"/>
              </a:ext>
            </a:extLst>
          </p:cNvPr>
          <p:cNvGraphicFramePr>
            <a:graphicFrameLocks noGrp="1"/>
          </p:cNvGraphicFramePr>
          <p:nvPr>
            <p:extLst>
              <p:ext uri="{D42A27DB-BD31-4B8C-83A1-F6EECF244321}">
                <p14:modId xmlns:p14="http://schemas.microsoft.com/office/powerpoint/2010/main" val="1566755502"/>
              </p:ext>
            </p:extLst>
          </p:nvPr>
        </p:nvGraphicFramePr>
        <p:xfrm>
          <a:off x="23651" y="1633851"/>
          <a:ext cx="9082845" cy="3231224"/>
        </p:xfrm>
        <a:graphic>
          <a:graphicData uri="http://schemas.openxmlformats.org/drawingml/2006/table">
            <a:tbl>
              <a:tblPr firstRow="1" bandRow="1">
                <a:tableStyleId>{5C22544A-7EE6-4342-B048-85BDC9FD1C3A}</a:tableStyleId>
              </a:tblPr>
              <a:tblGrid>
                <a:gridCol w="1832165">
                  <a:extLst>
                    <a:ext uri="{9D8B030D-6E8A-4147-A177-3AD203B41FA5}">
                      <a16:colId xmlns:a16="http://schemas.microsoft.com/office/drawing/2014/main" val="20001"/>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Program Area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Complete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kern="1200" baseline="0" dirty="0">
                          <a:solidFill>
                            <a:schemeClr val="tx1"/>
                          </a:solidFill>
                          <a:effectLst/>
                          <a:latin typeface="Arial" panose="020B0604020202020204" pitchFamily="34" charset="0"/>
                          <a:ea typeface="+mn-ea"/>
                          <a:cs typeface="Arial" panose="020B0604020202020204" pitchFamily="34" charset="0"/>
                        </a:rPr>
                        <a:t>CEO</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Provided risk reduction info to </a:t>
                      </a:r>
                      <a:r>
                        <a:rPr lang="en-US" sz="700" b="0" i="1" baseline="0" dirty="0">
                          <a:solidFill>
                            <a:srgbClr val="0070C0"/>
                          </a:solidFill>
                          <a:latin typeface="Arial" panose="020B0604020202020204" pitchFamily="34" charset="0"/>
                          <a:cs typeface="Arial" panose="020B0604020202020204" pitchFamily="34" charset="0"/>
                        </a:rPr>
                        <a:t>## </a:t>
                      </a:r>
                      <a:r>
                        <a:rPr lang="en-US" sz="700" b="0" i="1" baseline="0" dirty="0">
                          <a:solidFill>
                            <a:schemeClr val="tx1"/>
                          </a:solidFill>
                          <a:latin typeface="Arial" panose="020B0604020202020204" pitchFamily="34" charset="0"/>
                          <a:cs typeface="Arial" panose="020B0604020202020204" pitchFamily="34" charset="0"/>
                        </a:rPr>
                        <a:t>survivors at </a:t>
                      </a:r>
                      <a:r>
                        <a:rPr lang="en-US" sz="700" b="0" i="1" baseline="0" dirty="0">
                          <a:solidFill>
                            <a:srgbClr val="0070C0"/>
                          </a:solidFill>
                          <a:latin typeface="Arial" panose="020B0604020202020204" pitchFamily="34" charset="0"/>
                          <a:cs typeface="Arial" panose="020B0604020202020204" pitchFamily="34" charset="0"/>
                        </a:rPr>
                        <a:t>#</a:t>
                      </a:r>
                      <a:r>
                        <a:rPr lang="en-US" sz="700" b="0" i="1" baseline="0" dirty="0">
                          <a:solidFill>
                            <a:schemeClr val="tx1"/>
                          </a:solidFill>
                          <a:latin typeface="Arial" panose="020B0604020202020204" pitchFamily="34" charset="0"/>
                          <a:cs typeface="Arial" panose="020B0604020202020204" pitchFamily="34" charset="0"/>
                        </a:rPr>
                        <a:t> DRCs.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Big Box Store and DRC outreach</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FM&amp;I (FPM &amp; NFIP)</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kern="1200" dirty="0">
                          <a:solidFill>
                            <a:schemeClr val="tx1"/>
                          </a:solidFill>
                          <a:effectLst/>
                          <a:latin typeface="Arial" panose="020B0604020202020204" pitchFamily="34" charset="0"/>
                          <a:ea typeface="+mn-ea"/>
                          <a:cs typeface="Arial" panose="020B0604020202020204" pitchFamily="34" charset="0"/>
                        </a:rPr>
                        <a:t>Claims: </a:t>
                      </a:r>
                      <a:r>
                        <a:rPr lang="en-US" sz="700" b="0" i="1" kern="1200" dirty="0">
                          <a:solidFill>
                            <a:srgbClr val="0070C0"/>
                          </a:solidFill>
                          <a:effectLst/>
                          <a:latin typeface="Arial" panose="020B0604020202020204" pitchFamily="34" charset="0"/>
                          <a:ea typeface="+mn-ea"/>
                          <a:cs typeface="Arial" panose="020B0604020202020204" pitchFamily="34" charset="0"/>
                        </a:rPr>
                        <a:t>##</a:t>
                      </a:r>
                      <a:r>
                        <a:rPr lang="en-US" sz="700" b="0" i="1" kern="1200" dirty="0">
                          <a:solidFill>
                            <a:schemeClr val="tx1"/>
                          </a:solidFill>
                          <a:effectLst/>
                          <a:latin typeface="Arial" panose="020B0604020202020204" pitchFamily="34" charset="0"/>
                          <a:ea typeface="+mn-ea"/>
                          <a:cs typeface="Arial" panose="020B0604020202020204" pitchFamily="34" charset="0"/>
                        </a:rPr>
                        <a:t>; Paid on claims: </a:t>
                      </a:r>
                      <a:r>
                        <a:rPr lang="en-US" sz="700" b="0" i="1" kern="1200" dirty="0">
                          <a:solidFill>
                            <a:srgbClr val="0070C0"/>
                          </a:solidFill>
                          <a:effectLst/>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Penetration rate maps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kern="1200" dirty="0">
                          <a:solidFill>
                            <a:schemeClr val="tx1"/>
                          </a:solidFill>
                          <a:effectLst/>
                          <a:latin typeface="Arial" panose="020B0604020202020204" pitchFamily="34" charset="0"/>
                          <a:ea typeface="+mn-ea"/>
                          <a:cs typeface="Arial" panose="020B0604020202020204" pitchFamily="34" charset="0"/>
                        </a:rPr>
                        <a:t>FPM&amp;I Actions</a:t>
                      </a:r>
                      <a:endParaRPr lang="en-US" sz="7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Floodplain Specialists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HMGP (404)</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kern="1200" dirty="0">
                        <a:solidFill>
                          <a:srgbClr val="0070C0"/>
                        </a:solidFill>
                        <a:effectLst/>
                        <a:latin typeface="Arial" panose="020B0604020202020204" pitchFamily="34" charset="0"/>
                        <a:ea typeface="+mn-ea"/>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21553314"/>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baseline="0" dirty="0">
                          <a:solidFill>
                            <a:schemeClr val="tx1"/>
                          </a:solidFill>
                          <a:latin typeface="Arial" panose="020B0604020202020204" pitchFamily="34" charset="0"/>
                          <a:cs typeface="Arial" panose="020B0604020202020204" pitchFamily="34" charset="0"/>
                        </a:rPr>
                        <a:t>HPA (406)</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High Water Mark Crews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95663972"/>
                  </a:ext>
                </a:extLst>
              </a:tr>
            </a:tbl>
          </a:graphicData>
        </a:graphic>
      </p:graphicFrame>
    </p:spTree>
    <p:extLst>
      <p:ext uri="{BB962C8B-B14F-4D97-AF65-F5344CB8AC3E}">
        <p14:creationId xmlns:p14="http://schemas.microsoft.com/office/powerpoint/2010/main" val="76111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453CDD9-B2D0-4060-A036-C82076A07D1C}"/>
              </a:ext>
            </a:extLst>
          </p:cNvPr>
          <p:cNvSpPr>
            <a:spLocks noGrp="1"/>
          </p:cNvSpPr>
          <p:nvPr>
            <p:ph type="ctrTitle"/>
          </p:nvPr>
        </p:nvSpPr>
        <p:spPr>
          <a:xfrm>
            <a:off x="5163127" y="191785"/>
            <a:ext cx="3387436" cy="933018"/>
          </a:xfrm>
        </p:spPr>
        <p:txBody>
          <a:bodyPr/>
          <a:lstStyle/>
          <a:p>
            <a:r>
              <a:rPr lang="en-US" dirty="0"/>
              <a:t>Slide 17</a:t>
            </a:r>
          </a:p>
        </p:txBody>
      </p:sp>
      <p:sp>
        <p:nvSpPr>
          <p:cNvPr id="33" name="Rectangle 32">
            <a:extLst>
              <a:ext uri="{FF2B5EF4-FFF2-40B4-BE49-F238E27FC236}">
                <a16:creationId xmlns:a16="http://schemas.microsoft.com/office/drawing/2014/main" id="{476A5514-D173-43D3-9AAA-EF92D5AB36FD}"/>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8" name="Table 17">
            <a:extLst>
              <a:ext uri="{FF2B5EF4-FFF2-40B4-BE49-F238E27FC236}">
                <a16:creationId xmlns:a16="http://schemas.microsoft.com/office/drawing/2014/main" id="{A1835C0E-5D9A-4221-8066-C2D21594378D}"/>
              </a:ext>
            </a:extLst>
          </p:cNvPr>
          <p:cNvGraphicFramePr>
            <a:graphicFrameLocks noGrp="1"/>
          </p:cNvGraphicFramePr>
          <p:nvPr>
            <p:extLst>
              <p:ext uri="{D42A27DB-BD31-4B8C-83A1-F6EECF244321}">
                <p14:modId xmlns:p14="http://schemas.microsoft.com/office/powerpoint/2010/main" val="1084576341"/>
              </p:ext>
            </p:extLst>
          </p:nvPr>
        </p:nvGraphicFramePr>
        <p:xfrm>
          <a:off x="23651" y="517220"/>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Branch [X] Snapshot MM/DD/YYYY 0000 TZ</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40718793"/>
              </p:ext>
            </p:extLst>
          </p:nvPr>
        </p:nvGraphicFramePr>
        <p:xfrm>
          <a:off x="23649" y="734250"/>
          <a:ext cx="9089578" cy="2988072"/>
        </p:xfrm>
        <a:graphic>
          <a:graphicData uri="http://schemas.openxmlformats.org/drawingml/2006/table">
            <a:tbl>
              <a:tblPr firstRow="1" bandRow="1">
                <a:tableStyleId>{5C22544A-7EE6-4342-B048-85BDC9FD1C3A}</a:tableStyleId>
              </a:tblPr>
              <a:tblGrid>
                <a:gridCol w="852069">
                  <a:extLst>
                    <a:ext uri="{9D8B030D-6E8A-4147-A177-3AD203B41FA5}">
                      <a16:colId xmlns:a16="http://schemas.microsoft.com/office/drawing/2014/main" val="20000"/>
                    </a:ext>
                  </a:extLst>
                </a:gridCol>
                <a:gridCol w="1176787">
                  <a:extLst>
                    <a:ext uri="{9D8B030D-6E8A-4147-A177-3AD203B41FA5}">
                      <a16:colId xmlns:a16="http://schemas.microsoft.com/office/drawing/2014/main" val="20001"/>
                    </a:ext>
                  </a:extLst>
                </a:gridCol>
                <a:gridCol w="1176787">
                  <a:extLst>
                    <a:ext uri="{9D8B030D-6E8A-4147-A177-3AD203B41FA5}">
                      <a16:colId xmlns:a16="http://schemas.microsoft.com/office/drawing/2014/main" val="3595456347"/>
                    </a:ext>
                  </a:extLst>
                </a:gridCol>
                <a:gridCol w="1176787">
                  <a:extLst>
                    <a:ext uri="{9D8B030D-6E8A-4147-A177-3AD203B41FA5}">
                      <a16:colId xmlns:a16="http://schemas.microsoft.com/office/drawing/2014/main" val="931497616"/>
                    </a:ext>
                  </a:extLst>
                </a:gridCol>
                <a:gridCol w="1176787">
                  <a:extLst>
                    <a:ext uri="{9D8B030D-6E8A-4147-A177-3AD203B41FA5}">
                      <a16:colId xmlns:a16="http://schemas.microsoft.com/office/drawing/2014/main" val="3848085734"/>
                    </a:ext>
                  </a:extLst>
                </a:gridCol>
                <a:gridCol w="1176787">
                  <a:extLst>
                    <a:ext uri="{9D8B030D-6E8A-4147-A177-3AD203B41FA5}">
                      <a16:colId xmlns:a16="http://schemas.microsoft.com/office/drawing/2014/main" val="427921172"/>
                    </a:ext>
                  </a:extLst>
                </a:gridCol>
                <a:gridCol w="1176787">
                  <a:extLst>
                    <a:ext uri="{9D8B030D-6E8A-4147-A177-3AD203B41FA5}">
                      <a16:colId xmlns:a16="http://schemas.microsoft.com/office/drawing/2014/main" val="3045339547"/>
                    </a:ext>
                  </a:extLst>
                </a:gridCol>
                <a:gridCol w="1176787">
                  <a:extLst>
                    <a:ext uri="{9D8B030D-6E8A-4147-A177-3AD203B41FA5}">
                      <a16:colId xmlns:a16="http://schemas.microsoft.com/office/drawing/2014/main" val="1410462380"/>
                    </a:ext>
                  </a:extLst>
                </a:gridCol>
              </a:tblGrid>
              <a:tr h="91440">
                <a:tc>
                  <a:txBody>
                    <a:bodyPr/>
                    <a:lstStyle/>
                    <a:p>
                      <a:pPr algn="l"/>
                      <a:r>
                        <a:rPr lang="en-US" sz="800" dirty="0">
                          <a:solidFill>
                            <a:schemeClr val="tx1"/>
                          </a:solidFill>
                          <a:latin typeface="Arial" panose="020B0604020202020204" pitchFamily="34" charset="0"/>
                          <a:cs typeface="Arial" panose="020B0604020202020204" pitchFamily="34" charset="0"/>
                        </a:rPr>
                        <a:t>Lifelines:</a:t>
                      </a:r>
                    </a:p>
                  </a:txBody>
                  <a:tcPr marL="61309" marR="61309" marT="30652" marB="3065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solidFill>
                            <a:schemeClr val="tx1"/>
                          </a:solidFill>
                          <a:latin typeface="Arial" panose="020B0604020202020204" pitchFamily="34" charset="0"/>
                          <a:cs typeface="Arial" panose="020B0604020202020204" pitchFamily="34" charset="0"/>
                        </a:rPr>
                        <a:t>Safety &amp; Security</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solidFill>
                            <a:schemeClr val="tx1"/>
                          </a:solidFill>
                          <a:latin typeface="Arial" panose="020B0604020202020204" pitchFamily="34" charset="0"/>
                          <a:cs typeface="Arial" panose="020B0604020202020204" pitchFamily="34" charset="0"/>
                        </a:rPr>
                        <a:t>Food, Water, Shelter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solidFill>
                            <a:schemeClr val="tx1"/>
                          </a:solidFill>
                          <a:latin typeface="Arial" panose="020B0604020202020204" pitchFamily="34" charset="0"/>
                          <a:cs typeface="Arial" panose="020B0604020202020204" pitchFamily="34" charset="0"/>
                        </a:rPr>
                        <a:t>Health &amp; Medical</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8C9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solidFill>
                            <a:schemeClr val="tx1"/>
                          </a:solidFill>
                          <a:latin typeface="Arial" panose="020B0604020202020204" pitchFamily="34" charset="0"/>
                          <a:cs typeface="Arial" panose="020B0604020202020204" pitchFamily="34" charset="0"/>
                        </a:rPr>
                        <a:t>Energy</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lgConfetti">
                      <a:fgClr>
                        <a:schemeClr val="bg1">
                          <a:lumMod val="85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solidFill>
                            <a:schemeClr val="tx1"/>
                          </a:solidFill>
                          <a:latin typeface="Arial" panose="020B0604020202020204" pitchFamily="34" charset="0"/>
                          <a:cs typeface="Arial" panose="020B0604020202020204" pitchFamily="34" charset="0"/>
                        </a:rPr>
                        <a:t>Communications </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solidFill>
                            <a:schemeClr val="tx1"/>
                          </a:solidFill>
                          <a:latin typeface="Arial" panose="020B0604020202020204" pitchFamily="34" charset="0"/>
                          <a:cs typeface="Arial" panose="020B0604020202020204" pitchFamily="34" charset="0"/>
                        </a:rPr>
                        <a:t>Transportation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solidFill>
                            <a:schemeClr val="tx1"/>
                          </a:solidFill>
                          <a:latin typeface="Arial" panose="020B0604020202020204" pitchFamily="34" charset="0"/>
                          <a:cs typeface="Arial" panose="020B0604020202020204" pitchFamily="34" charset="0"/>
                        </a:rPr>
                        <a:t>Hazardous Material</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8C9A"/>
                    </a:solidFill>
                  </a:tcPr>
                </a:tc>
                <a:extLst>
                  <a:ext uri="{0D108BD9-81ED-4DB2-BD59-A6C34878D82A}">
                    <a16:rowId xmlns:a16="http://schemas.microsoft.com/office/drawing/2014/main" val="1092625119"/>
                  </a:ext>
                </a:extLst>
              </a:tr>
              <a:tr h="91440">
                <a:tc>
                  <a:txBody>
                    <a:bodyPr/>
                    <a:lstStyle/>
                    <a:p>
                      <a:pPr algn="l"/>
                      <a:r>
                        <a:rPr lang="en-US" sz="800" b="1" dirty="0">
                          <a:solidFill>
                            <a:schemeClr val="tx1"/>
                          </a:solidFill>
                          <a:latin typeface="Arial" panose="020B0604020202020204" pitchFamily="34" charset="0"/>
                          <a:cs typeface="Arial" panose="020B0604020202020204" pitchFamily="34" charset="0"/>
                        </a:rPr>
                        <a:t>Components:</a:t>
                      </a:r>
                    </a:p>
                  </a:txBody>
                  <a:tcPr marL="61309" marR="61309" marT="30652" marB="3065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dirty="0">
                          <a:solidFill>
                            <a:schemeClr val="tx1"/>
                          </a:solidFill>
                          <a:latin typeface="Arial" panose="020B0604020202020204" pitchFamily="34" charset="0"/>
                          <a:cs typeface="Arial" panose="020B0604020202020204" pitchFamily="34" charset="0"/>
                        </a:rPr>
                        <a:t>Law Enforcement/Fire, Local SAR, Govt Services, Community Safety</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dirty="0">
                          <a:solidFill>
                            <a:schemeClr val="tx1"/>
                          </a:solidFill>
                          <a:latin typeface="Arial" panose="020B0604020202020204" pitchFamily="34" charset="0"/>
                          <a:cs typeface="Arial" panose="020B0604020202020204" pitchFamily="34" charset="0"/>
                        </a:rPr>
                        <a:t>Food, Water, Shelter, Agriculture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dirty="0">
                          <a:solidFill>
                            <a:schemeClr val="tx1"/>
                          </a:solidFill>
                          <a:latin typeface="Arial" panose="020B0604020202020204" pitchFamily="34" charset="0"/>
                          <a:cs typeface="Arial" panose="020B0604020202020204" pitchFamily="34" charset="0"/>
                        </a:rPr>
                        <a:t>Medical Care, Patient Movement, Public Health, Fatality Management, Medical Supply Chain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dirty="0">
                          <a:solidFill>
                            <a:schemeClr val="tx1"/>
                          </a:solidFill>
                          <a:latin typeface="Arial" panose="020B0604020202020204" pitchFamily="34" charset="0"/>
                          <a:cs typeface="Arial" panose="020B0604020202020204" pitchFamily="34" charset="0"/>
                        </a:rPr>
                        <a:t>Power, Fuel</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dirty="0">
                          <a:solidFill>
                            <a:schemeClr val="tx1"/>
                          </a:solidFill>
                          <a:latin typeface="Arial" panose="020B0604020202020204" pitchFamily="34" charset="0"/>
                          <a:cs typeface="Arial" panose="020B0604020202020204" pitchFamily="34" charset="0"/>
                        </a:rPr>
                        <a:t>Infrastructure; Alerts, Warnings, Messages; 911 &amp; Dispatch; Responder Comms; Finance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dirty="0">
                          <a:solidFill>
                            <a:schemeClr val="tx1"/>
                          </a:solidFill>
                          <a:latin typeface="Arial" panose="020B0604020202020204" pitchFamily="34" charset="0"/>
                          <a:cs typeface="Arial" panose="020B0604020202020204" pitchFamily="34" charset="0"/>
                        </a:rPr>
                        <a:t>Highways, Mass Transit, Railway, Airports, Maritime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dirty="0">
                          <a:solidFill>
                            <a:schemeClr val="tx1"/>
                          </a:solidFill>
                          <a:latin typeface="Arial" panose="020B0604020202020204" pitchFamily="34" charset="0"/>
                          <a:cs typeface="Arial" panose="020B0604020202020204" pitchFamily="34" charset="0"/>
                        </a:rPr>
                        <a:t>Facilities, Hazardous Materials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8856"/>
                  </a:ext>
                </a:extLst>
              </a:tr>
              <a:tr h="1097280">
                <a:tc>
                  <a:txBody>
                    <a:bodyPr/>
                    <a:lstStyle/>
                    <a:p>
                      <a:pPr algn="l"/>
                      <a:r>
                        <a:rPr lang="en-US" sz="800" b="1" kern="1200" dirty="0">
                          <a:solidFill>
                            <a:schemeClr val="tx1"/>
                          </a:solidFill>
                          <a:latin typeface="Arial" panose="020B0604020202020204" pitchFamily="34" charset="0"/>
                          <a:ea typeface="+mn-ea"/>
                          <a:cs typeface="Arial" panose="020B0604020202020204" pitchFamily="34" charset="0"/>
                        </a:rPr>
                        <a:t>Status, Shortfalls, Limiting Factors, Actions Taken and/or Possible Solutions for HIGH PRIOIRITY AND/OR CRITIAL ISSUES</a:t>
                      </a:r>
                    </a:p>
                    <a:p>
                      <a:pPr algn="l"/>
                      <a:endParaRPr lang="en-US" sz="800" b="1" kern="1200" dirty="0">
                        <a:solidFill>
                          <a:schemeClr val="tx1"/>
                        </a:solidFill>
                        <a:latin typeface="Arial" panose="020B0604020202020204" pitchFamily="34" charset="0"/>
                        <a:ea typeface="+mn-ea"/>
                        <a:cs typeface="Arial" panose="020B0604020202020204" pitchFamily="34" charset="0"/>
                      </a:endParaRPr>
                    </a:p>
                    <a:p>
                      <a:pPr algn="l"/>
                      <a:endParaRPr lang="en-US" sz="800" b="1" kern="1200" dirty="0">
                        <a:solidFill>
                          <a:schemeClr val="tx1"/>
                        </a:solidFill>
                        <a:latin typeface="Arial" panose="020B0604020202020204" pitchFamily="34" charset="0"/>
                        <a:ea typeface="+mn-ea"/>
                        <a:cs typeface="Arial" panose="020B0604020202020204" pitchFamily="34" charset="0"/>
                      </a:endParaRPr>
                    </a:p>
                    <a:p>
                      <a:pPr algn="l"/>
                      <a:endParaRPr lang="en-US" sz="800" b="1" kern="1200" dirty="0">
                        <a:solidFill>
                          <a:schemeClr val="tx1"/>
                        </a:solidFill>
                        <a:latin typeface="Arial" panose="020B0604020202020204" pitchFamily="34" charset="0"/>
                        <a:ea typeface="+mn-ea"/>
                        <a:cs typeface="Arial" panose="020B0604020202020204" pitchFamily="34" charset="0"/>
                      </a:endParaRPr>
                    </a:p>
                    <a:p>
                      <a:pPr algn="l"/>
                      <a:endParaRPr lang="en-US" sz="800" b="1" kern="1200" dirty="0">
                        <a:solidFill>
                          <a:schemeClr val="tx1"/>
                        </a:solidFill>
                        <a:latin typeface="Arial" panose="020B0604020202020204" pitchFamily="34" charset="0"/>
                        <a:ea typeface="+mn-ea"/>
                        <a:cs typeface="Arial" panose="020B0604020202020204" pitchFamily="34" charset="0"/>
                      </a:endParaRPr>
                    </a:p>
                  </a:txBody>
                  <a:tcPr marL="61309" marR="61309" marT="30652" marB="30652">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Status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Shortfalls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Limiting Factors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Actions/Activities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Status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Shortfalls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Limiting Factors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Actions/Activities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Status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Shortfalls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Limiting Factors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Actions/Activities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Status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Shortfalls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Limiting Factors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Actions/Activities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Status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Shortfalls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Limiting Factors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Actions/Activities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Status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Shortfalls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Limiting Factors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Actions/Activities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Status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Shortfalls</a:t>
                      </a:r>
                      <a:endParaRPr lang="en-US" sz="700" b="0" i="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Limiting Factors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Actions/Activities</a:t>
                      </a:r>
                      <a:endParaRPr lang="en-US" sz="700" b="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[text]</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B7CD1F4E-2C62-498F-827A-79486D6D11FE}"/>
              </a:ext>
            </a:extLst>
          </p:cNvPr>
          <p:cNvGraphicFramePr>
            <a:graphicFrameLocks noGrp="1"/>
          </p:cNvGraphicFramePr>
          <p:nvPr>
            <p:extLst>
              <p:ext uri="{D42A27DB-BD31-4B8C-83A1-F6EECF244321}">
                <p14:modId xmlns:p14="http://schemas.microsoft.com/office/powerpoint/2010/main" val="912504682"/>
              </p:ext>
            </p:extLst>
          </p:nvPr>
        </p:nvGraphicFramePr>
        <p:xfrm>
          <a:off x="21129" y="3733151"/>
          <a:ext cx="9107424" cy="3018208"/>
        </p:xfrm>
        <a:graphic>
          <a:graphicData uri="http://schemas.openxmlformats.org/drawingml/2006/table">
            <a:tbl>
              <a:tblPr firstRow="1" bandRow="1">
                <a:tableStyleId>{5C22544A-7EE6-4342-B048-85BDC9FD1C3A}</a:tableStyleId>
              </a:tblPr>
              <a:tblGrid>
                <a:gridCol w="850392">
                  <a:extLst>
                    <a:ext uri="{9D8B030D-6E8A-4147-A177-3AD203B41FA5}">
                      <a16:colId xmlns:a16="http://schemas.microsoft.com/office/drawing/2014/main" val="3671229809"/>
                    </a:ext>
                  </a:extLst>
                </a:gridCol>
                <a:gridCol w="1179576">
                  <a:extLst>
                    <a:ext uri="{9D8B030D-6E8A-4147-A177-3AD203B41FA5}">
                      <a16:colId xmlns:a16="http://schemas.microsoft.com/office/drawing/2014/main" val="2625947205"/>
                    </a:ext>
                  </a:extLst>
                </a:gridCol>
                <a:gridCol w="1179576">
                  <a:extLst>
                    <a:ext uri="{9D8B030D-6E8A-4147-A177-3AD203B41FA5}">
                      <a16:colId xmlns:a16="http://schemas.microsoft.com/office/drawing/2014/main" val="1829130914"/>
                    </a:ext>
                  </a:extLst>
                </a:gridCol>
                <a:gridCol w="1179576">
                  <a:extLst>
                    <a:ext uri="{9D8B030D-6E8A-4147-A177-3AD203B41FA5}">
                      <a16:colId xmlns:a16="http://schemas.microsoft.com/office/drawing/2014/main" val="1845990652"/>
                    </a:ext>
                  </a:extLst>
                </a:gridCol>
                <a:gridCol w="1179576">
                  <a:extLst>
                    <a:ext uri="{9D8B030D-6E8A-4147-A177-3AD203B41FA5}">
                      <a16:colId xmlns:a16="http://schemas.microsoft.com/office/drawing/2014/main" val="1368654824"/>
                    </a:ext>
                  </a:extLst>
                </a:gridCol>
                <a:gridCol w="1179576">
                  <a:extLst>
                    <a:ext uri="{9D8B030D-6E8A-4147-A177-3AD203B41FA5}">
                      <a16:colId xmlns:a16="http://schemas.microsoft.com/office/drawing/2014/main" val="534876173"/>
                    </a:ext>
                  </a:extLst>
                </a:gridCol>
                <a:gridCol w="1179576">
                  <a:extLst>
                    <a:ext uri="{9D8B030D-6E8A-4147-A177-3AD203B41FA5}">
                      <a16:colId xmlns:a16="http://schemas.microsoft.com/office/drawing/2014/main" val="1913452303"/>
                    </a:ext>
                  </a:extLst>
                </a:gridCol>
                <a:gridCol w="1179576">
                  <a:extLst>
                    <a:ext uri="{9D8B030D-6E8A-4147-A177-3AD203B41FA5}">
                      <a16:colId xmlns:a16="http://schemas.microsoft.com/office/drawing/2014/main" val="2665002856"/>
                    </a:ext>
                  </a:extLst>
                </a:gridCol>
              </a:tblGrid>
              <a:tr h="182880">
                <a:tc>
                  <a:txBody>
                    <a:bodyPr/>
                    <a:lstStyle/>
                    <a:p>
                      <a:pPr algn="l"/>
                      <a:r>
                        <a:rPr lang="en-US" sz="800" b="1" kern="1200" dirty="0">
                          <a:solidFill>
                            <a:schemeClr val="tx1"/>
                          </a:solidFill>
                          <a:latin typeface="Arial" panose="020B0604020202020204" pitchFamily="34" charset="0"/>
                          <a:ea typeface="+mn-ea"/>
                          <a:cs typeface="Arial" panose="020B0604020202020204" pitchFamily="34" charset="0"/>
                        </a:rPr>
                        <a:t>Recovery Outcomes:</a:t>
                      </a:r>
                    </a:p>
                  </a:txBody>
                  <a:tcPr marL="61309" marR="61309" marT="30652" marB="30652">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kern="1200" dirty="0">
                          <a:solidFill>
                            <a:schemeClr val="bg1"/>
                          </a:solidFill>
                          <a:latin typeface="Arial" panose="020B0604020202020204" pitchFamily="34" charset="0"/>
                          <a:ea typeface="+mn-ea"/>
                          <a:cs typeface="Arial" panose="020B0604020202020204" pitchFamily="34" charset="0"/>
                        </a:rPr>
                        <a:t>Infrastructure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3477C"/>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kern="1200" dirty="0">
                          <a:solidFill>
                            <a:schemeClr val="bg1"/>
                          </a:solidFill>
                          <a:latin typeface="Arial" panose="020B0604020202020204" pitchFamily="34" charset="0"/>
                          <a:ea typeface="+mn-ea"/>
                          <a:cs typeface="Arial" panose="020B0604020202020204" pitchFamily="34" charset="0"/>
                        </a:rPr>
                        <a:t>Housing</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C583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kern="1200" dirty="0">
                          <a:solidFill>
                            <a:schemeClr val="tx1"/>
                          </a:solidFill>
                          <a:latin typeface="Arial" panose="020B0604020202020204" pitchFamily="34" charset="0"/>
                          <a:ea typeface="+mn-ea"/>
                          <a:cs typeface="Arial" panose="020B0604020202020204" pitchFamily="34" charset="0"/>
                        </a:rPr>
                        <a:t>Health &amp; Social Services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790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kern="1200" dirty="0">
                          <a:solidFill>
                            <a:schemeClr val="tx1"/>
                          </a:solidFill>
                          <a:latin typeface="Arial" panose="020B0604020202020204" pitchFamily="34" charset="0"/>
                          <a:ea typeface="+mn-ea"/>
                          <a:cs typeface="Arial" panose="020B0604020202020204" pitchFamily="34" charset="0"/>
                        </a:rPr>
                        <a:t>Community Planning &amp; Capacity Building</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C9409"/>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kern="1200" dirty="0">
                          <a:solidFill>
                            <a:schemeClr val="bg1"/>
                          </a:solidFill>
                          <a:latin typeface="Arial" panose="020B0604020202020204" pitchFamily="34" charset="0"/>
                          <a:ea typeface="+mn-ea"/>
                          <a:cs typeface="Arial" panose="020B0604020202020204" pitchFamily="34" charset="0"/>
                        </a:rPr>
                        <a:t>Economic Recovery</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551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kern="1200" dirty="0">
                          <a:solidFill>
                            <a:schemeClr val="bg1"/>
                          </a:solidFill>
                          <a:latin typeface="Arial" panose="020B0604020202020204" pitchFamily="34" charset="0"/>
                          <a:ea typeface="+mn-ea"/>
                          <a:cs typeface="Arial" panose="020B0604020202020204" pitchFamily="34" charset="0"/>
                        </a:rPr>
                        <a:t>Natural &amp; Cultural Resources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73806"/>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kern="1200" dirty="0">
                          <a:solidFill>
                            <a:schemeClr val="bg1"/>
                          </a:solidFill>
                          <a:latin typeface="Arial" panose="020B0604020202020204" pitchFamily="34" charset="0"/>
                          <a:ea typeface="+mn-ea"/>
                          <a:cs typeface="Arial" panose="020B0604020202020204" pitchFamily="34" charset="0"/>
                        </a:rPr>
                        <a:t>Hazard Mitigation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A1E04"/>
                    </a:solidFill>
                  </a:tcPr>
                </a:tc>
                <a:extLst>
                  <a:ext uri="{0D108BD9-81ED-4DB2-BD59-A6C34878D82A}">
                    <a16:rowId xmlns:a16="http://schemas.microsoft.com/office/drawing/2014/main" val="3122531952"/>
                  </a:ext>
                </a:extLst>
              </a:tr>
              <a:tr h="457200">
                <a:tc>
                  <a:txBody>
                    <a:bodyPr/>
                    <a:lstStyle/>
                    <a:p>
                      <a:pPr algn="l"/>
                      <a:r>
                        <a:rPr lang="en-US" sz="800" b="1" kern="1200" dirty="0">
                          <a:solidFill>
                            <a:schemeClr val="tx1"/>
                          </a:solidFill>
                          <a:latin typeface="Arial" panose="020B0604020202020204" pitchFamily="34" charset="0"/>
                          <a:ea typeface="+mn-ea"/>
                          <a:cs typeface="Arial" panose="020B0604020202020204" pitchFamily="34" charset="0"/>
                        </a:rPr>
                        <a:t>Program Areas:</a:t>
                      </a:r>
                    </a:p>
                  </a:txBody>
                  <a:tcPr marL="61309" marR="61309" marT="30652" marB="3065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kern="1200" dirty="0">
                          <a:solidFill>
                            <a:schemeClr val="tx1"/>
                          </a:solidFill>
                          <a:latin typeface="Arial" panose="020B0604020202020204" pitchFamily="34" charset="0"/>
                          <a:ea typeface="+mn-ea"/>
                          <a:cs typeface="Arial" panose="020B0604020202020204" pitchFamily="34" charset="0"/>
                        </a:rPr>
                        <a:t>Public Assistance, Debris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kern="1200" dirty="0">
                          <a:solidFill>
                            <a:schemeClr val="tx1"/>
                          </a:solidFill>
                          <a:latin typeface="Arial" panose="020B0604020202020204" pitchFamily="34" charset="0"/>
                          <a:ea typeface="+mn-ea"/>
                          <a:cs typeface="Arial" panose="020B0604020202020204" pitchFamily="34" charset="0"/>
                        </a:rPr>
                        <a:t>Individual Assistance, DRCs, TSA, Blue Roof</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kern="1200" dirty="0">
                          <a:solidFill>
                            <a:schemeClr val="tx1"/>
                          </a:solidFill>
                          <a:latin typeface="Arial" panose="020B0604020202020204" pitchFamily="34" charset="0"/>
                          <a:ea typeface="+mn-ea"/>
                          <a:cs typeface="Arial" panose="020B0604020202020204" pitchFamily="34" charset="0"/>
                        </a:rPr>
                        <a:t>DSNAP, Disability Integration, Human Services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kern="1200" dirty="0">
                          <a:solidFill>
                            <a:schemeClr val="tx1"/>
                          </a:solidFill>
                          <a:latin typeface="Arial" panose="020B0604020202020204" pitchFamily="34" charset="0"/>
                          <a:ea typeface="+mn-ea"/>
                          <a:cs typeface="Arial" panose="020B0604020202020204" pitchFamily="34" charset="0"/>
                        </a:rPr>
                        <a:t>SLTT Training/Guidance</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kern="1200" dirty="0">
                          <a:solidFill>
                            <a:schemeClr val="tx1"/>
                          </a:solidFill>
                          <a:latin typeface="Arial" panose="020B0604020202020204" pitchFamily="34" charset="0"/>
                          <a:ea typeface="+mn-ea"/>
                          <a:cs typeface="Arial" panose="020B0604020202020204" pitchFamily="34" charset="0"/>
                        </a:rPr>
                        <a:t>SBA, BRCs, DUA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kern="1200" dirty="0">
                          <a:solidFill>
                            <a:schemeClr val="tx1"/>
                          </a:solidFill>
                          <a:latin typeface="Arial" panose="020B0604020202020204" pitchFamily="34" charset="0"/>
                          <a:ea typeface="+mn-ea"/>
                          <a:cs typeface="Arial" panose="020B0604020202020204" pitchFamily="34" charset="0"/>
                        </a:rPr>
                        <a:t>EHP</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kern="1200" dirty="0">
                          <a:solidFill>
                            <a:schemeClr val="tx1"/>
                          </a:solidFill>
                          <a:latin typeface="Arial" panose="020B0604020202020204" pitchFamily="34" charset="0"/>
                          <a:ea typeface="+mn-ea"/>
                          <a:cs typeface="Arial" panose="020B0604020202020204" pitchFamily="34" charset="0"/>
                        </a:rPr>
                        <a:t>CEO, FM&amp;I, HMGP, HPA</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0071129"/>
                  </a:ext>
                </a:extLst>
              </a:tr>
              <a:tr h="213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Arial" panose="020B0604020202020204" pitchFamily="34" charset="0"/>
                          <a:ea typeface="+mn-ea"/>
                          <a:cs typeface="Arial" panose="020B0604020202020204" pitchFamily="34" charset="0"/>
                        </a:rPr>
                        <a:t>Status, Shortfalls, Limiting Factors, Actions Taken and/or Possible Solutions for HIGH PRIOIRITY AND/OR CRITIAL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tx1"/>
                        </a:solidFill>
                        <a:latin typeface="Arial" panose="020B0604020202020204" pitchFamily="34" charset="0"/>
                        <a:ea typeface="+mn-ea"/>
                        <a:cs typeface="Arial" panose="020B0604020202020204" pitchFamily="34" charset="0"/>
                      </a:endParaRPr>
                    </a:p>
                    <a:p>
                      <a:pPr algn="l"/>
                      <a:endParaRPr lang="en-US" sz="800" b="1" kern="1200" dirty="0">
                        <a:solidFill>
                          <a:schemeClr val="tx1"/>
                        </a:solidFill>
                        <a:latin typeface="Arial" panose="020B0604020202020204" pitchFamily="34" charset="0"/>
                        <a:ea typeface="+mn-ea"/>
                        <a:cs typeface="Arial" panose="020B0604020202020204" pitchFamily="34" charset="0"/>
                      </a:endParaRPr>
                    </a:p>
                  </a:txBody>
                  <a:tcPr marL="61309" marR="61309" marT="30652" marB="30652">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Shortfalls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Limiting Factors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Actions/Activities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Shortfalls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Limiting Factors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Actions/Activities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Shortfalls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Limiting Factors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Actions/Activities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Shortfalls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Limiting Factors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Actions/Activities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Shortfalls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Limiting Factors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Actions/Activities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Shortfalls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Limiting Factors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Actions/Activities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Shortfalls</a:t>
                      </a: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Limiting Factors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Actions/Activities</a:t>
                      </a:r>
                      <a:endPar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a:t>
                      </a: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4543746"/>
                  </a:ext>
                </a:extLst>
              </a:tr>
            </a:tbl>
          </a:graphicData>
        </a:graphic>
      </p:graphicFrame>
    </p:spTree>
    <p:extLst>
      <p:ext uri="{BB962C8B-B14F-4D97-AF65-F5344CB8AC3E}">
        <p14:creationId xmlns:p14="http://schemas.microsoft.com/office/powerpoint/2010/main" val="414440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713D20E-1CBA-418B-81D1-9A9C656DB96C}"/>
              </a:ext>
            </a:extLst>
          </p:cNvPr>
          <p:cNvSpPr>
            <a:spLocks noGrp="1"/>
          </p:cNvSpPr>
          <p:nvPr>
            <p:ph type="ctrTitle"/>
          </p:nvPr>
        </p:nvSpPr>
        <p:spPr>
          <a:xfrm>
            <a:off x="1359398" y="273976"/>
            <a:ext cx="3322782" cy="856176"/>
          </a:xfrm>
        </p:spPr>
        <p:txBody>
          <a:bodyPr>
            <a:normAutofit fontScale="90000"/>
          </a:bodyPr>
          <a:lstStyle/>
          <a:p>
            <a:r>
              <a:rPr lang="en-US" dirty="0"/>
              <a:t>Slide 2</a:t>
            </a: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a:extLst>
              <a:ext uri="{FF2B5EF4-FFF2-40B4-BE49-F238E27FC236}">
                <a16:creationId xmlns:a16="http://schemas.microsoft.com/office/drawing/2014/main" id="{BCE7B326-4B70-4ABE-AEB7-6DC5F30F9A7F}"/>
              </a:ext>
            </a:extLst>
          </p:cNvPr>
          <p:cNvSpPr txBox="1"/>
          <p:nvPr/>
        </p:nvSpPr>
        <p:spPr>
          <a:xfrm>
            <a:off x="439" y="489815"/>
            <a:ext cx="6095708" cy="323165"/>
          </a:xfrm>
          <a:prstGeom prst="rect">
            <a:avLst/>
          </a:prstGeom>
          <a:noFill/>
        </p:spPr>
        <p:txBody>
          <a:bodyPr wrap="square" rtlCol="0">
            <a:spAutoFit/>
          </a:bodyPr>
          <a:lstStyle/>
          <a:p>
            <a:r>
              <a:rPr lang="en-US" sz="750" b="1" dirty="0">
                <a:latin typeface="Franklin Gothic Book" panose="020B0503020102020204" pitchFamily="34" charset="0"/>
                <a:cs typeface="Arial" panose="020B0604020202020204" pitchFamily="34" charset="0"/>
              </a:rPr>
              <a:t>Current Situation: </a:t>
            </a:r>
            <a:r>
              <a:rPr lang="en-US" sz="750" i="1" dirty="0">
                <a:latin typeface="Franklin Gothic Book" panose="020B0503020102020204" pitchFamily="34" charset="0"/>
                <a:cs typeface="Arial" panose="020B0604020202020204" pitchFamily="34" charset="0"/>
              </a:rPr>
              <a:t>(Source, 0000 TZ, MMDDYYYY)</a:t>
            </a:r>
          </a:p>
          <a:p>
            <a:pPr marL="85725" indent="-85725">
              <a:buFont typeface="Arial" panose="020B0604020202020204" pitchFamily="34" charset="0"/>
              <a:buChar char="•"/>
            </a:pPr>
            <a:r>
              <a:rPr lang="en-US" sz="750" dirty="0">
                <a:solidFill>
                  <a:srgbClr val="0070C0"/>
                </a:solidFill>
                <a:latin typeface="Franklin Gothic Book" panose="020B0503020102020204" pitchFamily="34" charset="0"/>
                <a:cs typeface="Arial" panose="020B0604020202020204" pitchFamily="34" charset="0"/>
              </a:rPr>
              <a:t>[Insert current recovery situation]</a:t>
            </a:r>
            <a:endParaRPr lang="en-US" sz="750" dirty="0">
              <a:latin typeface="Franklin Gothic Book" panose="020B0503020102020204" pitchFamily="34" charset="0"/>
              <a:cs typeface="Arial" panose="020B0604020202020204" pitchFamily="34" charset="0"/>
            </a:endParaRPr>
          </a:p>
        </p:txBody>
      </p:sp>
      <p:grpSp>
        <p:nvGrpSpPr>
          <p:cNvPr id="3" name="Group 2" descr="These are the RSF icons. ">
            <a:extLst>
              <a:ext uri="{FF2B5EF4-FFF2-40B4-BE49-F238E27FC236}">
                <a16:creationId xmlns:a16="http://schemas.microsoft.com/office/drawing/2014/main" id="{F5A15C84-BBBB-49F1-8667-581842B19717}"/>
              </a:ext>
            </a:extLst>
          </p:cNvPr>
          <p:cNvGrpSpPr/>
          <p:nvPr/>
        </p:nvGrpSpPr>
        <p:grpSpPr>
          <a:xfrm>
            <a:off x="6373056" y="553424"/>
            <a:ext cx="2604687" cy="375640"/>
            <a:chOff x="6373056" y="553424"/>
            <a:chExt cx="2604687" cy="375640"/>
          </a:xfrm>
        </p:grpSpPr>
        <p:pic>
          <p:nvPicPr>
            <p:cNvPr id="29" name="Picture 28">
              <a:extLst>
                <a:ext uri="{FF2B5EF4-FFF2-40B4-BE49-F238E27FC236}">
                  <a16:creationId xmlns:a16="http://schemas.microsoft.com/office/drawing/2014/main" id="{A3DEE493-129E-44CE-8ACD-756793CCD7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73056" y="563304"/>
              <a:ext cx="368470" cy="365760"/>
            </a:xfrm>
            <a:prstGeom prst="rect">
              <a:avLst/>
            </a:prstGeom>
          </p:spPr>
        </p:pic>
        <p:pic>
          <p:nvPicPr>
            <p:cNvPr id="30" name="Picture 29">
              <a:extLst>
                <a:ext uri="{FF2B5EF4-FFF2-40B4-BE49-F238E27FC236}">
                  <a16:creationId xmlns:a16="http://schemas.microsoft.com/office/drawing/2014/main" id="{0950145A-0132-49C6-800E-30177CC266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70318" y="559947"/>
              <a:ext cx="368440" cy="365760"/>
            </a:xfrm>
            <a:prstGeom prst="rect">
              <a:avLst/>
            </a:prstGeom>
          </p:spPr>
        </p:pic>
        <p:pic>
          <p:nvPicPr>
            <p:cNvPr id="31" name="Picture 30">
              <a:extLst>
                <a:ext uri="{FF2B5EF4-FFF2-40B4-BE49-F238E27FC236}">
                  <a16:creationId xmlns:a16="http://schemas.microsoft.com/office/drawing/2014/main" id="{DFE77A20-941A-49E3-917F-8EF1A09354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64057" y="559947"/>
              <a:ext cx="367135" cy="365760"/>
            </a:xfrm>
            <a:prstGeom prst="rect">
              <a:avLst/>
            </a:prstGeom>
          </p:spPr>
        </p:pic>
        <p:pic>
          <p:nvPicPr>
            <p:cNvPr id="32" name="Picture 31">
              <a:extLst>
                <a:ext uri="{FF2B5EF4-FFF2-40B4-BE49-F238E27FC236}">
                  <a16:creationId xmlns:a16="http://schemas.microsoft.com/office/drawing/2014/main" id="{DF18B3D9-C40A-42E4-928C-DF0D17071DB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52924" y="559947"/>
              <a:ext cx="369810" cy="365760"/>
            </a:xfrm>
            <a:prstGeom prst="rect">
              <a:avLst/>
            </a:prstGeom>
          </p:spPr>
        </p:pic>
        <p:pic>
          <p:nvPicPr>
            <p:cNvPr id="33" name="Picture 32">
              <a:extLst>
                <a:ext uri="{FF2B5EF4-FFF2-40B4-BE49-F238E27FC236}">
                  <a16:creationId xmlns:a16="http://schemas.microsoft.com/office/drawing/2014/main" id="{030E504C-A874-4E50-BE9D-61C0500017B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42994" y="559947"/>
              <a:ext cx="370080" cy="365760"/>
            </a:xfrm>
            <a:prstGeom prst="rect">
              <a:avLst/>
            </a:prstGeom>
          </p:spPr>
        </p:pic>
        <p:pic>
          <p:nvPicPr>
            <p:cNvPr id="34" name="Picture 33">
              <a:extLst>
                <a:ext uri="{FF2B5EF4-FFF2-40B4-BE49-F238E27FC236}">
                  <a16:creationId xmlns:a16="http://schemas.microsoft.com/office/drawing/2014/main" id="{D7C39814-9AAB-4A77-B130-64354EA0BA2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333334" y="553424"/>
              <a:ext cx="368430" cy="365760"/>
            </a:xfrm>
            <a:prstGeom prst="rect">
              <a:avLst/>
            </a:prstGeom>
          </p:spPr>
        </p:pic>
        <p:pic>
          <p:nvPicPr>
            <p:cNvPr id="22" name="Picture 21">
              <a:extLst>
                <a:ext uri="{FF2B5EF4-FFF2-40B4-BE49-F238E27FC236}">
                  <a16:creationId xmlns:a16="http://schemas.microsoft.com/office/drawing/2014/main" id="{049CEFCE-A84F-4283-B582-89A1532E5EA7}"/>
                </a:ext>
                <a:ext uri="{C183D7F6-B498-43B3-948B-1728B52AA6E4}">
                  <adec:decorative xmlns:adec="http://schemas.microsoft.com/office/drawing/2017/decorative" val="1"/>
                </a:ext>
              </a:extLst>
            </p:cNvPr>
            <p:cNvPicPr>
              <a:picLocks noChangeAspect="1"/>
            </p:cNvPicPr>
            <p:nvPr/>
          </p:nvPicPr>
          <p:blipFill rotWithShape="1">
            <a:blip r:embed="rId9"/>
            <a:srcRect l="13500" t="1" r="13928" b="8263"/>
            <a:stretch/>
          </p:blipFill>
          <p:spPr>
            <a:xfrm>
              <a:off x="8760735" y="612163"/>
              <a:ext cx="217008" cy="274320"/>
            </a:xfrm>
            <a:prstGeom prst="rect">
              <a:avLst/>
            </a:prstGeom>
            <a:ln w="28575">
              <a:solidFill>
                <a:schemeClr val="tx1"/>
              </a:solidFill>
            </a:ln>
            <a:effectLst>
              <a:softEdge rad="12700"/>
            </a:effectLst>
          </p:spPr>
        </p:pic>
      </p:grpSp>
      <p:graphicFrame>
        <p:nvGraphicFramePr>
          <p:cNvPr id="17" name="Table 16">
            <a:extLst>
              <a:ext uri="{FF2B5EF4-FFF2-40B4-BE49-F238E27FC236}">
                <a16:creationId xmlns:a16="http://schemas.microsoft.com/office/drawing/2014/main" id="{CF4B142B-9756-41CD-8162-E73ADCB039B7}"/>
              </a:ext>
            </a:extLst>
          </p:cNvPr>
          <p:cNvGraphicFramePr>
            <a:graphicFrameLocks noGrp="1"/>
          </p:cNvGraphicFramePr>
          <p:nvPr>
            <p:extLst>
              <p:ext uri="{D42A27DB-BD31-4B8C-83A1-F6EECF244321}">
                <p14:modId xmlns:p14="http://schemas.microsoft.com/office/powerpoint/2010/main" val="890135385"/>
              </p:ext>
            </p:extLst>
          </p:nvPr>
        </p:nvGraphicFramePr>
        <p:xfrm>
          <a:off x="23651" y="1049275"/>
          <a:ext cx="9108185" cy="210162"/>
        </p:xfrm>
        <a:graphic>
          <a:graphicData uri="http://schemas.openxmlformats.org/drawingml/2006/table">
            <a:tbl>
              <a:tblPr firstRow="1" bandRow="1">
                <a:tableStyleId>{5C22544A-7EE6-4342-B048-85BDC9FD1C3A}</a:tableStyleId>
              </a:tblPr>
              <a:tblGrid>
                <a:gridCol w="9108185">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Recovery Support Functions</a:t>
                      </a: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4" name="TextBox 23">
            <a:extLst>
              <a:ext uri="{FF2B5EF4-FFF2-40B4-BE49-F238E27FC236}">
                <a16:creationId xmlns:a16="http://schemas.microsoft.com/office/drawing/2014/main" id="{D4FFEA60-6279-4FB9-A50F-6F2E91B60B57}"/>
              </a:ext>
            </a:extLst>
          </p:cNvPr>
          <p:cNvSpPr txBox="1"/>
          <p:nvPr/>
        </p:nvSpPr>
        <p:spPr>
          <a:xfrm>
            <a:off x="-1542904" y="1695012"/>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10" action="ppaction://hlinksldjump"/>
              </a:rPr>
              <a:t>Infra</a:t>
            </a:r>
            <a:endParaRPr lang="en-US"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02B26EF-04E0-4447-A9C3-2720E25F4797}"/>
              </a:ext>
            </a:extLst>
          </p:cNvPr>
          <p:cNvSpPr txBox="1"/>
          <p:nvPr/>
        </p:nvSpPr>
        <p:spPr>
          <a:xfrm>
            <a:off x="-1542904" y="3331974"/>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11" action="ppaction://hlinksldjump"/>
              </a:rPr>
              <a:t>Housing</a:t>
            </a:r>
            <a:endParaRPr lang="en-US"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8AE2E11-1F9F-404E-B797-D69B06D6D893}"/>
              </a:ext>
            </a:extLst>
          </p:cNvPr>
          <p:cNvSpPr txBox="1"/>
          <p:nvPr/>
        </p:nvSpPr>
        <p:spPr>
          <a:xfrm>
            <a:off x="-1542904" y="5148345"/>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12" action="ppaction://hlinksldjump"/>
              </a:rPr>
              <a:t>H&amp;SS</a:t>
            </a:r>
            <a:endParaRPr lang="en-US" dirty="0">
              <a:latin typeface="Arial" panose="020B0604020202020204" pitchFamily="34"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34BB9D12-C67A-4F5C-9A8B-0154A0F6226B}"/>
              </a:ext>
            </a:extLst>
          </p:cNvPr>
          <p:cNvGraphicFramePr>
            <a:graphicFrameLocks noGrp="1"/>
          </p:cNvGraphicFramePr>
          <p:nvPr>
            <p:extLst>
              <p:ext uri="{D42A27DB-BD31-4B8C-83A1-F6EECF244321}">
                <p14:modId xmlns:p14="http://schemas.microsoft.com/office/powerpoint/2010/main" val="1074787881"/>
              </p:ext>
            </p:extLst>
          </p:nvPr>
        </p:nvGraphicFramePr>
        <p:xfrm>
          <a:off x="23651" y="1259431"/>
          <a:ext cx="3017520" cy="5075608"/>
        </p:xfrm>
        <a:graphic>
          <a:graphicData uri="http://schemas.openxmlformats.org/drawingml/2006/table">
            <a:tbl>
              <a:tblPr firstRow="1" bandRow="1">
                <a:tableStyleId>{5C22544A-7EE6-4342-B048-85BDC9FD1C3A}</a:tableStyleId>
              </a:tblPr>
              <a:tblGrid>
                <a:gridCol w="351103">
                  <a:extLst>
                    <a:ext uri="{9D8B030D-6E8A-4147-A177-3AD203B41FA5}">
                      <a16:colId xmlns:a16="http://schemas.microsoft.com/office/drawing/2014/main" val="20000"/>
                    </a:ext>
                  </a:extLst>
                </a:gridCol>
                <a:gridCol w="2666417">
                  <a:extLst>
                    <a:ext uri="{9D8B030D-6E8A-4147-A177-3AD203B41FA5}">
                      <a16:colId xmlns:a16="http://schemas.microsoft.com/office/drawing/2014/main" val="20001"/>
                    </a:ext>
                  </a:extLst>
                </a:gridCol>
              </a:tblGrid>
              <a:tr h="182880">
                <a:tc rowSpan="2">
                  <a:txBody>
                    <a:bodyPr/>
                    <a:lstStyle/>
                    <a:p>
                      <a:pPr algn="ctr"/>
                      <a:r>
                        <a:rPr lang="en-US" sz="900" dirty="0">
                          <a:solidFill>
                            <a:schemeClr val="bg1"/>
                          </a:solidFill>
                          <a:latin typeface="Arial" panose="020B0604020202020204" pitchFamily="34" charset="0"/>
                          <a:cs typeface="Arial" panose="020B0604020202020204" pitchFamily="34" charset="0"/>
                        </a:rPr>
                        <a:t>Infrastructure</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3477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Outcome: Restored, modernized, hardened, and resilient systems.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37160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kern="1200" baseline="0" dirty="0">
                          <a:solidFill>
                            <a:schemeClr val="tx1"/>
                          </a:solidFill>
                          <a:effectLst/>
                          <a:latin typeface="Arial" panose="020B0604020202020204" pitchFamily="34" charset="0"/>
                          <a:ea typeface="+mn-ea"/>
                          <a:cs typeface="Arial" panose="020B0604020202020204" pitchFamily="34" charset="0"/>
                        </a:rPr>
                        <a:t>Public Assistance </a:t>
                      </a:r>
                      <a:r>
                        <a:rPr lang="en-US" sz="700" b="0" i="1" kern="1200" baseline="0" dirty="0">
                          <a:solidFill>
                            <a:schemeClr val="tx1"/>
                          </a:solidFill>
                          <a:effectLst/>
                          <a:latin typeface="Arial" panose="020B0604020202020204" pitchFamily="34" charset="0"/>
                          <a:ea typeface="+mn-ea"/>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kern="1200" baseline="0" dirty="0">
                          <a:solidFill>
                            <a:schemeClr val="tx1"/>
                          </a:solidFill>
                          <a:effectLst/>
                          <a:latin typeface="Arial" panose="020B0604020202020204" pitchFamily="34" charset="0"/>
                          <a:ea typeface="+mn-ea"/>
                          <a:cs typeface="Arial" panose="020B0604020202020204" pitchFamily="34" charset="0"/>
                        </a:rPr>
                        <a:t>)</a:t>
                      </a:r>
                      <a:endParaRPr lang="en-US" sz="700" b="1"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Applicant Briefings: </a:t>
                      </a:r>
                      <a:r>
                        <a:rPr lang="en-US" sz="700" b="0" i="0" baseline="0" dirty="0">
                          <a:solidFill>
                            <a:srgbClr val="0070C0"/>
                          </a:solidFill>
                          <a:latin typeface="Arial" panose="020B0604020202020204" pitchFamily="34" charset="0"/>
                          <a:cs typeface="Arial" panose="020B0604020202020204" pitchFamily="34" charset="0"/>
                        </a:rPr>
                        <a:t>##</a:t>
                      </a:r>
                      <a:endParaRPr lang="en-US" sz="700" b="0"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RPAs: </a:t>
                      </a:r>
                      <a:r>
                        <a:rPr lang="en-US" sz="700" b="0" i="0" baseline="0" dirty="0">
                          <a:solidFill>
                            <a:srgbClr val="0070C0"/>
                          </a:solidFill>
                          <a:latin typeface="Arial" panose="020B0604020202020204" pitchFamily="34" charset="0"/>
                          <a:cs typeface="Arial" panose="020B0604020202020204" pitchFamily="34" charset="0"/>
                        </a:rPr>
                        <a:t>##</a:t>
                      </a:r>
                      <a:endParaRPr lang="en-US" sz="700" b="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kern="1200" baseline="0" dirty="0">
                          <a:solidFill>
                            <a:schemeClr val="tx1"/>
                          </a:solidFill>
                          <a:effectLst/>
                          <a:latin typeface="Arial" panose="020B0604020202020204" pitchFamily="34" charset="0"/>
                          <a:ea typeface="+mn-ea"/>
                          <a:cs typeface="Arial" panose="020B0604020202020204" pitchFamily="34" charset="0"/>
                        </a:rPr>
                        <a:t>Cat. A &amp; B </a:t>
                      </a:r>
                      <a:r>
                        <a:rPr lang="en-US" sz="700" b="0" i="1" kern="1200" baseline="0" dirty="0">
                          <a:solidFill>
                            <a:schemeClr val="tx1"/>
                          </a:solidFill>
                          <a:effectLst/>
                          <a:latin typeface="Arial" panose="020B0604020202020204" pitchFamily="34" charset="0"/>
                          <a:ea typeface="+mn-ea"/>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kern="1200" baseline="0" dirty="0">
                          <a:solidFill>
                            <a:schemeClr val="tx1"/>
                          </a:solidFill>
                          <a:effectLst/>
                          <a:latin typeface="Arial" panose="020B0604020202020204" pitchFamily="34" charset="0"/>
                          <a:ea typeface="+mn-ea"/>
                          <a:cs typeface="Arial" panose="020B0604020202020204" pitchFamily="34" charset="0"/>
                        </a:rPr>
                        <a:t>)</a:t>
                      </a:r>
                      <a:endParaRPr lang="en-US" sz="700" b="1"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Began receiving transmittals from the state for Private Property Debris Removal (PPDR) for local municipalities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kern="1200" baseline="0" dirty="0">
                          <a:solidFill>
                            <a:schemeClr val="tx1"/>
                          </a:solidFill>
                          <a:effectLst/>
                          <a:latin typeface="Arial" panose="020B0604020202020204" pitchFamily="34" charset="0"/>
                          <a:ea typeface="+mn-ea"/>
                          <a:cs typeface="Arial" panose="020B0604020202020204" pitchFamily="34" charset="0"/>
                        </a:rPr>
                        <a:t>Cat. C-G </a:t>
                      </a:r>
                      <a:r>
                        <a:rPr lang="en-US" sz="700" b="0" i="1" kern="1200" baseline="0" dirty="0">
                          <a:solidFill>
                            <a:schemeClr val="tx1"/>
                          </a:solidFill>
                          <a:effectLst/>
                          <a:latin typeface="Arial" panose="020B0604020202020204" pitchFamily="34" charset="0"/>
                          <a:ea typeface="+mn-ea"/>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kern="1200" baseline="0" dirty="0">
                          <a:solidFill>
                            <a:schemeClr val="tx1"/>
                          </a:solidFill>
                          <a:effectLst/>
                          <a:latin typeface="Arial" panose="020B0604020202020204" pitchFamily="34" charset="0"/>
                          <a:ea typeface="+mn-ea"/>
                          <a:cs typeface="Arial" panose="020B0604020202020204" pitchFamily="34" charset="0"/>
                        </a:rPr>
                        <a:t>)</a:t>
                      </a:r>
                      <a:endParaRPr lang="en-US" sz="700" b="1"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CPF Assessments</a:t>
                      </a:r>
                      <a:endParaRPr lang="en-US" sz="7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Resources </a:t>
                      </a:r>
                      <a:r>
                        <a:rPr lang="en-US" sz="700" b="0" i="1" dirty="0">
                          <a:solidFill>
                            <a:schemeClr val="tx1"/>
                          </a:solidFill>
                          <a:latin typeface="Arial" panose="020B0604020202020204" pitchFamily="34" charset="0"/>
                          <a:cs typeface="Arial" panose="020B0604020202020204" pitchFamily="34" charset="0"/>
                        </a:rPr>
                        <a:t>(Source, MMDDYYYY)</a:t>
                      </a:r>
                      <a:endParaRPr lang="en-US" sz="700" b="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PDA Teams, CPF, etc.</a:t>
                      </a:r>
                      <a:endParaRPr lang="en-US" sz="700" b="1" i="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6642909"/>
                  </a:ext>
                </a:extLst>
              </a:tr>
              <a:tr h="182880">
                <a:tc rowSpan="2">
                  <a:txBody>
                    <a:bodyPr/>
                    <a:lstStyle/>
                    <a:p>
                      <a:pPr algn="ctr"/>
                      <a:r>
                        <a:rPr lang="en-US" sz="900" b="1" dirty="0">
                          <a:solidFill>
                            <a:schemeClr val="bg1"/>
                          </a:solidFill>
                          <a:latin typeface="Arial" panose="020B0604020202020204" pitchFamily="34" charset="0"/>
                          <a:cs typeface="Arial" panose="020B0604020202020204" pitchFamily="34" charset="0"/>
                        </a:rPr>
                        <a:t>Housing</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C583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Outcome: Adequate, resilient, and affordable housing.</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60020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Individual Assistance (IHP)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Total Registrations: </a:t>
                      </a:r>
                      <a:r>
                        <a:rPr lang="en-US" sz="700" b="0" i="0" baseline="0" dirty="0">
                          <a:solidFill>
                            <a:srgbClr val="0070C0"/>
                          </a:solidFill>
                          <a:latin typeface="Arial" panose="020B0604020202020204" pitchFamily="34" charset="0"/>
                          <a:cs typeface="Arial" panose="020B0604020202020204" pitchFamily="34" charset="0"/>
                        </a:rPr>
                        <a:t>##</a:t>
                      </a:r>
                      <a:endParaRPr lang="en-US" sz="700" baseline="0" dirty="0">
                        <a:solidFill>
                          <a:srgbClr val="0070C0"/>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700" b="0" i="0" baseline="0" dirty="0">
                          <a:solidFill>
                            <a:schemeClr val="tx1"/>
                          </a:solidFill>
                          <a:latin typeface="Arial" panose="020B0604020202020204" pitchFamily="34" charset="0"/>
                          <a:cs typeface="Arial" panose="020B0604020202020204" pitchFamily="34" charset="0"/>
                        </a:rPr>
                        <a:t>AFN: </a:t>
                      </a:r>
                      <a:r>
                        <a:rPr lang="en-US" sz="700" b="0" i="0" baseline="0" dirty="0">
                          <a:solidFill>
                            <a:srgbClr val="0070C0"/>
                          </a:solidFill>
                          <a:latin typeface="Arial" panose="020B0604020202020204" pitchFamily="34" charset="0"/>
                          <a:cs typeface="Arial" panose="020B0604020202020204" pitchFamily="34" charset="0"/>
                        </a:rPr>
                        <a:t>##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IHP Disbursed: </a:t>
                      </a:r>
                      <a:r>
                        <a:rPr lang="en-US" sz="700" b="0" baseline="0" dirty="0">
                          <a:solidFill>
                            <a:srgbClr val="0070C0"/>
                          </a:solidFill>
                          <a:latin typeface="Arial" panose="020B0604020202020204" pitchFamily="34" charset="0"/>
                          <a:cs typeface="Arial" panose="020B0604020202020204" pitchFamily="34" charset="0"/>
                        </a:rPr>
                        <a:t>$## ($## </a:t>
                      </a:r>
                      <a:r>
                        <a:rPr lang="en-US" sz="700" baseline="0" dirty="0">
                          <a:solidFill>
                            <a:srgbClr val="0070C0"/>
                          </a:solidFill>
                          <a:latin typeface="Arial" panose="020B0604020202020204" pitchFamily="34" charset="0"/>
                          <a:cs typeface="Arial" panose="020B0604020202020204" pitchFamily="34" charset="0"/>
                        </a:rPr>
                        <a:t>approved)</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Disaster Recovery Centers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rgbClr val="0070C0"/>
                          </a:solidFill>
                          <a:latin typeface="Arial" panose="020B0604020202020204" pitchFamily="34" charset="0"/>
                          <a:cs typeface="Arial" panose="020B0604020202020204" pitchFamily="34" charset="0"/>
                        </a:rPr>
                        <a:t>[Insert counties]</a:t>
                      </a:r>
                      <a:endParaRPr lang="en-US" sz="700" b="1"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TSA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 </a:t>
                      </a:r>
                      <a:endParaRPr lang="en-US" sz="700" b="0"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Currently Eligible: </a:t>
                      </a:r>
                      <a:r>
                        <a:rPr lang="en-US" sz="700" b="0" i="0" baseline="0" dirty="0">
                          <a:solidFill>
                            <a:srgbClr val="0070C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Currently Checked-In: </a:t>
                      </a:r>
                      <a:r>
                        <a:rPr lang="en-US" sz="700" b="0" i="0" baseline="0" dirty="0">
                          <a:solidFill>
                            <a:srgbClr val="0070C0"/>
                          </a:solidFill>
                          <a:latin typeface="Arial" panose="020B0604020202020204" pitchFamily="34" charset="0"/>
                          <a:cs typeface="Arial" panose="020B0604020202020204" pitchFamily="34" charset="0"/>
                        </a:rPr>
                        <a:t>## households (pop.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Blue Roof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1"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Installed: </a:t>
                      </a:r>
                      <a:r>
                        <a:rPr lang="en-US" sz="700" b="0" i="0" baseline="0" dirty="0">
                          <a:solidFill>
                            <a:srgbClr val="0070C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ROEs (valid): </a:t>
                      </a:r>
                      <a:r>
                        <a:rPr lang="en-US" sz="700" b="0" i="0" baseline="0" dirty="0">
                          <a:solidFill>
                            <a:srgbClr val="0070C0"/>
                          </a:solidFill>
                          <a:latin typeface="Arial" panose="020B0604020202020204" pitchFamily="34" charset="0"/>
                          <a:cs typeface="Arial" panose="020B0604020202020204" pitchFamily="34" charset="0"/>
                        </a:rPr>
                        <a:t>##</a:t>
                      </a:r>
                      <a:r>
                        <a:rPr lang="en-US" sz="700" b="0" i="0" baseline="0" dirty="0">
                          <a:solidFill>
                            <a:schemeClr val="tx1"/>
                          </a:solidFill>
                          <a:latin typeface="Arial" panose="020B0604020202020204" pitchFamily="34" charset="0"/>
                          <a:cs typeface="Arial" panose="020B0604020202020204" pitchFamily="34" charset="0"/>
                        </a:rPr>
                        <a:t>; Assessments completed: </a:t>
                      </a:r>
                      <a:r>
                        <a:rPr lang="en-US" sz="700" b="0" i="0"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Resources </a:t>
                      </a:r>
                      <a:r>
                        <a:rPr lang="en-US" sz="700" b="0" i="1" dirty="0">
                          <a:solidFill>
                            <a:schemeClr val="tx1"/>
                          </a:solidFill>
                          <a:latin typeface="Arial" panose="020B0604020202020204" pitchFamily="34" charset="0"/>
                          <a:cs typeface="Arial" panose="020B0604020202020204" pitchFamily="34" charset="0"/>
                        </a:rPr>
                        <a:t>(Source, MMDDYYYY)</a:t>
                      </a:r>
                      <a:endParaRPr lang="en-US" sz="700" b="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PDA Teams, ROE Centers, etc. </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101354"/>
                  </a:ext>
                </a:extLst>
              </a:tr>
              <a:tr h="274320">
                <a:tc rowSpan="2">
                  <a:txBody>
                    <a:bodyPr/>
                    <a:lstStyle/>
                    <a:p>
                      <a:pPr algn="ctr"/>
                      <a:r>
                        <a:rPr lang="en-US" sz="900" b="1" dirty="0">
                          <a:solidFill>
                            <a:schemeClr val="tx1"/>
                          </a:solidFill>
                          <a:latin typeface="Arial" panose="020B0604020202020204" pitchFamily="34" charset="0"/>
                          <a:cs typeface="Arial" panose="020B0604020202020204" pitchFamily="34" charset="0"/>
                        </a:rPr>
                        <a:t>Health &amp; Social Services</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EA790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Outcome: Sustainable and resilient health, education, and social services systems.</a:t>
                      </a: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34162283"/>
                  </a:ext>
                </a:extLst>
              </a:tr>
              <a:tr h="137160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Human Services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rgbClr val="0070C0"/>
                          </a:solidFill>
                          <a:latin typeface="Arial" panose="020B0604020202020204" pitchFamily="34" charset="0"/>
                          <a:cs typeface="Arial" panose="020B0604020202020204" pitchFamily="34" charset="0"/>
                        </a:rPr>
                        <a:t>DSNAP, 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Disability Integration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Applications: </a:t>
                      </a:r>
                      <a:r>
                        <a:rPr lang="en-US" sz="700" b="0" i="0"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IA Community Services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rgbClr val="0070C0"/>
                          </a:solidFill>
                          <a:latin typeface="Arial" panose="020B0604020202020204" pitchFamily="34" charset="0"/>
                          <a:cs typeface="Arial" panose="020B0604020202020204" pitchFamily="34" charset="0"/>
                        </a:rPr>
                        <a:t>CCP, DLS, 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39126156"/>
                  </a:ext>
                </a:extLst>
              </a:tr>
            </a:tbl>
          </a:graphicData>
        </a:graphic>
      </p:graphicFrame>
      <p:sp>
        <p:nvSpPr>
          <p:cNvPr id="28" name="TextBox 27">
            <a:extLst>
              <a:ext uri="{FF2B5EF4-FFF2-40B4-BE49-F238E27FC236}">
                <a16:creationId xmlns:a16="http://schemas.microsoft.com/office/drawing/2014/main" id="{F781A0C3-D667-4D11-A52D-86FED4A9F567}"/>
              </a:ext>
            </a:extLst>
          </p:cNvPr>
          <p:cNvSpPr txBox="1"/>
          <p:nvPr/>
        </p:nvSpPr>
        <p:spPr>
          <a:xfrm>
            <a:off x="9413247" y="1609207"/>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13" action="ppaction://hlinksldjump"/>
              </a:rPr>
              <a:t>CPCB</a:t>
            </a:r>
            <a:endParaRPr lang="en-US"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051FB46-3043-4738-BA0C-6E1B79320BA7}"/>
              </a:ext>
            </a:extLst>
          </p:cNvPr>
          <p:cNvSpPr txBox="1"/>
          <p:nvPr/>
        </p:nvSpPr>
        <p:spPr>
          <a:xfrm>
            <a:off x="9413247" y="3186507"/>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14" action="ppaction://hlinksldjump"/>
              </a:rPr>
              <a:t>Econ</a:t>
            </a:r>
            <a:endParaRPr lang="en-US"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36D39A4-DE99-4872-8292-41BD787E76FB}"/>
              </a:ext>
            </a:extLst>
          </p:cNvPr>
          <p:cNvSpPr txBox="1"/>
          <p:nvPr/>
        </p:nvSpPr>
        <p:spPr>
          <a:xfrm>
            <a:off x="9413247" y="4488505"/>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15" action="ppaction://hlinksldjump"/>
              </a:rPr>
              <a:t>NCR</a:t>
            </a:r>
            <a:endParaRPr lang="en-US"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AEC6132-6AC5-4DBE-A0FC-C6B98B52A997}"/>
              </a:ext>
            </a:extLst>
          </p:cNvPr>
          <p:cNvSpPr txBox="1"/>
          <p:nvPr/>
        </p:nvSpPr>
        <p:spPr>
          <a:xfrm>
            <a:off x="9413247" y="5745082"/>
            <a:ext cx="106833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16" action="ppaction://hlinksldjump"/>
              </a:rPr>
              <a:t>HM</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9E6A760-826D-423B-A546-B37238106FF1}"/>
              </a:ext>
            </a:extLst>
          </p:cNvPr>
          <p:cNvSpPr txBox="1"/>
          <p:nvPr/>
        </p:nvSpPr>
        <p:spPr>
          <a:xfrm>
            <a:off x="0" y="6621395"/>
            <a:ext cx="1509929" cy="200055"/>
          </a:xfrm>
          <a:prstGeom prst="rect">
            <a:avLst/>
          </a:prstGeom>
          <a:noFill/>
        </p:spPr>
        <p:txBody>
          <a:bodyPr wrap="square" rtlCol="0">
            <a:spAutoFit/>
          </a:bodyPr>
          <a:lstStyle/>
          <a:p>
            <a:r>
              <a:rPr lang="en-US" sz="700" b="1" i="1" dirty="0">
                <a:latin typeface="Arial" panose="020B0604020202020204" pitchFamily="34" charset="0"/>
                <a:cs typeface="Arial" panose="020B0604020202020204" pitchFamily="34" charset="0"/>
              </a:rPr>
              <a:t>*Colors do not indicate status</a:t>
            </a:r>
          </a:p>
        </p:txBody>
      </p:sp>
      <p:graphicFrame>
        <p:nvGraphicFramePr>
          <p:cNvPr id="35" name="Table 34">
            <a:extLst>
              <a:ext uri="{FF2B5EF4-FFF2-40B4-BE49-F238E27FC236}">
                <a16:creationId xmlns:a16="http://schemas.microsoft.com/office/drawing/2014/main" id="{D4D04235-7EE8-4DF7-9196-EC50D4042814}"/>
              </a:ext>
            </a:extLst>
          </p:cNvPr>
          <p:cNvGraphicFramePr>
            <a:graphicFrameLocks noGrp="1"/>
          </p:cNvGraphicFramePr>
          <p:nvPr>
            <p:extLst>
              <p:ext uri="{D42A27DB-BD31-4B8C-83A1-F6EECF244321}">
                <p14:modId xmlns:p14="http://schemas.microsoft.com/office/powerpoint/2010/main" val="2728316857"/>
              </p:ext>
            </p:extLst>
          </p:nvPr>
        </p:nvGraphicFramePr>
        <p:xfrm>
          <a:off x="6088340" y="1262013"/>
          <a:ext cx="3017520" cy="4755224"/>
        </p:xfrm>
        <a:graphic>
          <a:graphicData uri="http://schemas.openxmlformats.org/drawingml/2006/table">
            <a:tbl>
              <a:tblPr firstRow="1" bandRow="1">
                <a:tableStyleId>{5C22544A-7EE6-4342-B048-85BDC9FD1C3A}</a:tableStyleId>
              </a:tblPr>
              <a:tblGrid>
                <a:gridCol w="387411">
                  <a:extLst>
                    <a:ext uri="{9D8B030D-6E8A-4147-A177-3AD203B41FA5}">
                      <a16:colId xmlns:a16="http://schemas.microsoft.com/office/drawing/2014/main" val="20000"/>
                    </a:ext>
                  </a:extLst>
                </a:gridCol>
                <a:gridCol w="2630109">
                  <a:extLst>
                    <a:ext uri="{9D8B030D-6E8A-4147-A177-3AD203B41FA5}">
                      <a16:colId xmlns:a16="http://schemas.microsoft.com/office/drawing/2014/main" val="20001"/>
                    </a:ext>
                  </a:extLst>
                </a:gridCol>
              </a:tblGrid>
              <a:tr h="182880">
                <a:tc rowSpan="2">
                  <a:txBody>
                    <a:bodyPr/>
                    <a:lstStyle/>
                    <a:p>
                      <a:pPr algn="ctr"/>
                      <a:r>
                        <a:rPr lang="en-US" sz="900" dirty="0">
                          <a:solidFill>
                            <a:schemeClr val="tx1"/>
                          </a:solidFill>
                          <a:latin typeface="Arial" panose="020B0604020202020204" pitchFamily="34" charset="0"/>
                          <a:cs typeface="Arial" panose="020B0604020202020204" pitchFamily="34" charset="0"/>
                        </a:rPr>
                        <a:t>Community Planning &amp; Capacity Building</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C940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Outcome: Resilient recovery of SLTT communities.</a:t>
                      </a: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37160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SLTT Training/Guidance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rgbClr val="0070C0"/>
                          </a:solidFill>
                          <a:latin typeface="Arial" panose="020B0604020202020204" pitchFamily="34" charset="0"/>
                          <a:cs typeface="Arial" panose="020B0604020202020204" pitchFamily="34" charset="0"/>
                        </a:rPr>
                        <a:t>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6642909"/>
                  </a:ext>
                </a:extLst>
              </a:tr>
              <a:tr h="182880">
                <a:tc rowSpan="2">
                  <a:txBody>
                    <a:bodyPr/>
                    <a:lstStyle/>
                    <a:p>
                      <a:pPr algn="ctr"/>
                      <a:r>
                        <a:rPr lang="en-US" sz="900" b="1" dirty="0">
                          <a:solidFill>
                            <a:schemeClr val="bg1"/>
                          </a:solidFill>
                          <a:latin typeface="Arial" panose="020B0604020202020204" pitchFamily="34" charset="0"/>
                          <a:cs typeface="Arial" panose="020B0604020202020204" pitchFamily="34" charset="0"/>
                        </a:rPr>
                        <a:t>Economic Recovery</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5513"/>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Outcome: Sustainable, diversified, and resilient economy.</a:t>
                      </a: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37160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SBA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Total Registrations Referred: </a:t>
                      </a:r>
                      <a:r>
                        <a:rPr lang="en-US" sz="700" b="0" i="0" baseline="0" dirty="0">
                          <a:solidFill>
                            <a:srgbClr val="0070C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Applications in Process: </a:t>
                      </a:r>
                      <a:r>
                        <a:rPr lang="en-US" sz="700" b="0" i="0" baseline="0" dirty="0">
                          <a:solidFill>
                            <a:srgbClr val="0070C0"/>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Dollars Approved: </a:t>
                      </a:r>
                      <a:r>
                        <a:rPr lang="en-US" sz="700" b="0" i="0" baseline="0" dirty="0">
                          <a:solidFill>
                            <a:srgbClr val="0070C0"/>
                          </a:solidFill>
                          <a:latin typeface="Arial" panose="020B0604020202020204" pitchFamily="34" charset="0"/>
                          <a:cs typeface="Arial" panose="020B0604020202020204" pitchFamily="34" charset="0"/>
                        </a:rPr>
                        <a:t>$##</a:t>
                      </a:r>
                      <a:endParaRPr lang="en-US" sz="700" b="1"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Business Recovery Centers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endParaRPr lang="en-US" sz="700" b="1" i="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rgbClr val="0070C0"/>
                          </a:solidFill>
                          <a:latin typeface="Arial" panose="020B0604020202020204" pitchFamily="34" charset="0"/>
                          <a:cs typeface="Arial" panose="020B0604020202020204" pitchFamily="34" charset="0"/>
                        </a:rPr>
                        <a:t>[Insert counties]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DUA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Actions</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Resources </a:t>
                      </a:r>
                      <a:r>
                        <a:rPr lang="en-US" sz="700" b="0" i="1" dirty="0">
                          <a:solidFill>
                            <a:schemeClr val="tx1"/>
                          </a:solidFill>
                          <a:latin typeface="Arial" panose="020B0604020202020204" pitchFamily="34" charset="0"/>
                          <a:cs typeface="Arial" panose="020B0604020202020204" pitchFamily="34" charset="0"/>
                        </a:rPr>
                        <a:t>(Source, MMDDYYYY)</a:t>
                      </a:r>
                      <a:endParaRPr lang="en-US" sz="700" b="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Assessment Teams, etc.</a:t>
                      </a:r>
                      <a:endParaRPr lang="en-US" sz="800" b="0" i="1"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101354"/>
                  </a:ext>
                </a:extLst>
              </a:tr>
              <a:tr h="274320">
                <a:tc rowSpan="2">
                  <a:txBody>
                    <a:bodyPr/>
                    <a:lstStyle/>
                    <a:p>
                      <a:pPr algn="ctr"/>
                      <a:r>
                        <a:rPr lang="en-US" sz="900" b="1" dirty="0">
                          <a:solidFill>
                            <a:schemeClr val="bg1"/>
                          </a:solidFill>
                          <a:latin typeface="Arial" panose="020B0604020202020204" pitchFamily="34" charset="0"/>
                          <a:cs typeface="Arial" panose="020B0604020202020204" pitchFamily="34" charset="0"/>
                        </a:rPr>
                        <a:t>Natural &amp; Cultural Resources</a:t>
                      </a:r>
                    </a:p>
                  </a:txBody>
                  <a:tcPr marL="61309" marR="61309" marT="30652" marB="30652" vert="vert27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73806"/>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0" i="1" baseline="0" dirty="0">
                          <a:solidFill>
                            <a:schemeClr val="tx1"/>
                          </a:solidFill>
                          <a:latin typeface="Arial" panose="020B0604020202020204" pitchFamily="34" charset="0"/>
                          <a:cs typeface="Arial" panose="020B0604020202020204" pitchFamily="34" charset="0"/>
                        </a:rPr>
                        <a:t>Outcome: Restored, preserved, risk-resistant, and resilient systems.</a:t>
                      </a:r>
                      <a:endParaRPr lang="en-US" sz="700" b="0" i="0" baseline="0" dirty="0">
                        <a:solidFill>
                          <a:srgbClr val="0070C0"/>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34162283"/>
                  </a:ext>
                </a:extLst>
              </a:tr>
              <a:tr h="137160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EHP</a:t>
                      </a:r>
                      <a:r>
                        <a:rPr lang="en-US" sz="700" b="0" i="1" baseline="0" dirty="0">
                          <a:solidFill>
                            <a:schemeClr val="tx1"/>
                          </a:solidFill>
                          <a:latin typeface="Arial" panose="020B0604020202020204" pitchFamily="34" charset="0"/>
                          <a:cs typeface="Arial" panose="020B0604020202020204" pitchFamily="34" charset="0"/>
                        </a:rPr>
                        <a:t> (</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rgbClr val="0070C0"/>
                          </a:solidFill>
                          <a:latin typeface="Arial" panose="020B0604020202020204" pitchFamily="34" charset="0"/>
                          <a:cs typeface="Arial" panose="020B0604020202020204" pitchFamily="34" charset="0"/>
                        </a:rPr>
                        <a:t>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239126156"/>
                  </a:ext>
                </a:extLst>
              </a:tr>
            </a:tbl>
          </a:graphicData>
        </a:graphic>
      </p:graphicFrame>
      <p:pic>
        <p:nvPicPr>
          <p:cNvPr id="36" name="Picture 35" descr="This figure shows the four stages of recovery beginning with preparedness before an incident. There are then three overlapping humps to signify short-term, intermediate, and long-term recovery. ">
            <a:extLst>
              <a:ext uri="{FF2B5EF4-FFF2-40B4-BE49-F238E27FC236}">
                <a16:creationId xmlns:a16="http://schemas.microsoft.com/office/drawing/2014/main" id="{20278551-9CAB-4D18-9DDA-FF943F9ACE35}"/>
              </a:ext>
            </a:extLst>
          </p:cNvPr>
          <p:cNvPicPr>
            <a:picLocks noChangeAspect="1"/>
          </p:cNvPicPr>
          <p:nvPr/>
        </p:nvPicPr>
        <p:blipFill rotWithShape="1">
          <a:blip r:embed="rId17"/>
          <a:srcRect t="7248"/>
          <a:stretch/>
        </p:blipFill>
        <p:spPr>
          <a:xfrm>
            <a:off x="3098956" y="4130885"/>
            <a:ext cx="2946088" cy="745906"/>
          </a:xfrm>
          <a:prstGeom prst="rect">
            <a:avLst/>
          </a:prstGeom>
        </p:spPr>
      </p:pic>
      <p:graphicFrame>
        <p:nvGraphicFramePr>
          <p:cNvPr id="42" name="Table 41">
            <a:extLst>
              <a:ext uri="{FF2B5EF4-FFF2-40B4-BE49-F238E27FC236}">
                <a16:creationId xmlns:a16="http://schemas.microsoft.com/office/drawing/2014/main" id="{8C900156-13D7-497E-BE94-713633B517B8}"/>
              </a:ext>
            </a:extLst>
          </p:cNvPr>
          <p:cNvGraphicFramePr>
            <a:graphicFrameLocks noGrp="1"/>
          </p:cNvGraphicFramePr>
          <p:nvPr>
            <p:extLst>
              <p:ext uri="{D42A27DB-BD31-4B8C-83A1-F6EECF244321}">
                <p14:modId xmlns:p14="http://schemas.microsoft.com/office/powerpoint/2010/main" val="1341698197"/>
              </p:ext>
            </p:extLst>
          </p:nvPr>
        </p:nvGraphicFramePr>
        <p:xfrm>
          <a:off x="3056065" y="4992019"/>
          <a:ext cx="2946088" cy="1835296"/>
        </p:xfrm>
        <a:graphic>
          <a:graphicData uri="http://schemas.openxmlformats.org/drawingml/2006/table">
            <a:tbl>
              <a:tblPr firstRow="1" bandRow="1">
                <a:tableStyleId>{5C22544A-7EE6-4342-B048-85BDC9FD1C3A}</a:tableStyleId>
              </a:tblPr>
              <a:tblGrid>
                <a:gridCol w="2946088">
                  <a:extLst>
                    <a:ext uri="{9D8B030D-6E8A-4147-A177-3AD203B41FA5}">
                      <a16:colId xmlns:a16="http://schemas.microsoft.com/office/drawing/2014/main" val="20000"/>
                    </a:ext>
                  </a:extLst>
                </a:gridCol>
              </a:tblGrid>
              <a:tr h="212598">
                <a:tc>
                  <a:txBody>
                    <a:bodyPr/>
                    <a:lstStyle/>
                    <a:p>
                      <a:pPr algn="ctr"/>
                      <a:r>
                        <a:rPr lang="en-US" sz="900" dirty="0">
                          <a:solidFill>
                            <a:schemeClr val="tx1"/>
                          </a:solidFill>
                          <a:latin typeface="Arial" panose="020B0604020202020204" pitchFamily="34" charset="0"/>
                          <a:cs typeface="Arial" panose="020B0604020202020204" pitchFamily="34" charset="0"/>
                        </a:rPr>
                        <a:t>Hazard Mitigation</a:t>
                      </a: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16226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baseline="0" dirty="0">
                          <a:solidFill>
                            <a:schemeClr val="tx1"/>
                          </a:solidFill>
                          <a:latin typeface="Arial" panose="020B0604020202020204" pitchFamily="34" charset="0"/>
                          <a:cs typeface="Arial" panose="020B0604020202020204" pitchFamily="34" charset="0"/>
                        </a:rPr>
                        <a:t>CEO </a:t>
                      </a:r>
                      <a:r>
                        <a:rPr lang="en-US" sz="700" b="0" i="1" baseline="0" dirty="0">
                          <a:solidFill>
                            <a:schemeClr val="tx1"/>
                          </a:solidFill>
                          <a:latin typeface="Arial" panose="020B0604020202020204" pitchFamily="34" charset="0"/>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baseline="0" dirty="0">
                          <a:solidFill>
                            <a:schemeClr val="tx1"/>
                          </a:solidFill>
                          <a:latin typeface="Arial" panose="020B0604020202020204" pitchFamily="34" charset="0"/>
                          <a:cs typeface="Arial" panose="020B0604020202020204" pitchFamily="34" charset="0"/>
                        </a:rPr>
                        <a:t>Provided risk reduction info to </a:t>
                      </a:r>
                      <a:r>
                        <a:rPr lang="en-US" sz="700" b="0" i="0" baseline="0" dirty="0">
                          <a:solidFill>
                            <a:srgbClr val="0070C0"/>
                          </a:solidFill>
                          <a:latin typeface="Arial" panose="020B0604020202020204" pitchFamily="34" charset="0"/>
                          <a:cs typeface="Arial" panose="020B0604020202020204" pitchFamily="34" charset="0"/>
                        </a:rPr>
                        <a:t>## </a:t>
                      </a:r>
                      <a:r>
                        <a:rPr lang="en-US" sz="700" b="0" i="0" baseline="0" dirty="0">
                          <a:solidFill>
                            <a:schemeClr val="tx1"/>
                          </a:solidFill>
                          <a:latin typeface="Arial" panose="020B0604020202020204" pitchFamily="34" charset="0"/>
                          <a:cs typeface="Arial" panose="020B0604020202020204" pitchFamily="34" charset="0"/>
                        </a:rPr>
                        <a:t>survivors at </a:t>
                      </a:r>
                      <a:r>
                        <a:rPr lang="en-US" sz="700" b="0" i="0" baseline="0" dirty="0">
                          <a:solidFill>
                            <a:srgbClr val="0070C0"/>
                          </a:solidFill>
                          <a:latin typeface="Arial" panose="020B0604020202020204" pitchFamily="34" charset="0"/>
                          <a:cs typeface="Arial" panose="020B0604020202020204" pitchFamily="34" charset="0"/>
                        </a:rPr>
                        <a:t>#</a:t>
                      </a:r>
                      <a:r>
                        <a:rPr lang="en-US" sz="700" b="0" i="0" baseline="0" dirty="0">
                          <a:solidFill>
                            <a:schemeClr val="tx1"/>
                          </a:solidFill>
                          <a:latin typeface="Arial" panose="020B0604020202020204" pitchFamily="34" charset="0"/>
                          <a:cs typeface="Arial" panose="020B0604020202020204" pitchFamily="34" charset="0"/>
                        </a:rPr>
                        <a:t> DRCs.</a:t>
                      </a:r>
                      <a:endParaRPr lang="en-US" sz="700" b="0" i="0"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i="0" kern="1200" dirty="0">
                          <a:solidFill>
                            <a:schemeClr val="tx1"/>
                          </a:solidFill>
                          <a:effectLst/>
                          <a:latin typeface="Arial" panose="020B0604020202020204" pitchFamily="34" charset="0"/>
                          <a:ea typeface="+mn-ea"/>
                          <a:cs typeface="Arial" panose="020B0604020202020204" pitchFamily="34" charset="0"/>
                        </a:rPr>
                        <a:t>FM&amp;I</a:t>
                      </a:r>
                      <a:r>
                        <a:rPr lang="en-US" sz="700" b="1" kern="1200" dirty="0">
                          <a:solidFill>
                            <a:schemeClr val="tx1"/>
                          </a:solidFill>
                          <a:effectLst/>
                          <a:latin typeface="Arial" panose="020B0604020202020204" pitchFamily="34" charset="0"/>
                          <a:ea typeface="+mn-ea"/>
                          <a:cs typeface="Arial" panose="020B0604020202020204" pitchFamily="34" charset="0"/>
                        </a:rPr>
                        <a:t> </a:t>
                      </a:r>
                      <a:r>
                        <a:rPr lang="en-US" sz="700" b="0" i="1" kern="1200" dirty="0">
                          <a:solidFill>
                            <a:schemeClr val="tx1"/>
                          </a:solidFill>
                          <a:effectLst/>
                          <a:latin typeface="Arial" panose="020B0604020202020204" pitchFamily="34" charset="0"/>
                          <a:ea typeface="+mn-ea"/>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kern="1200" dirty="0">
                          <a:solidFill>
                            <a:schemeClr val="tx1"/>
                          </a:solidFill>
                          <a:effectLst/>
                          <a:latin typeface="Arial" panose="020B0604020202020204" pitchFamily="34" charset="0"/>
                          <a:ea typeface="+mn-ea"/>
                          <a:cs typeface="Arial" panose="020B0604020202020204" pitchFamily="34" charset="0"/>
                        </a:rPr>
                        <a:t>Claims: </a:t>
                      </a:r>
                      <a:r>
                        <a:rPr lang="en-US" sz="700" b="0" i="0" kern="1200" dirty="0">
                          <a:solidFill>
                            <a:srgbClr val="0070C0"/>
                          </a:solidFill>
                          <a:effectLst/>
                          <a:latin typeface="Arial" panose="020B0604020202020204" pitchFamily="34" charset="0"/>
                          <a:ea typeface="+mn-ea"/>
                          <a:cs typeface="Arial" panose="020B0604020202020204" pitchFamily="34" charset="0"/>
                        </a:rPr>
                        <a:t>##</a:t>
                      </a:r>
                      <a:r>
                        <a:rPr lang="en-US" sz="700" b="0" i="0" kern="1200" dirty="0">
                          <a:solidFill>
                            <a:schemeClr val="tx1"/>
                          </a:solidFill>
                          <a:effectLst/>
                          <a:latin typeface="Arial" panose="020B0604020202020204" pitchFamily="34" charset="0"/>
                          <a:ea typeface="+mn-ea"/>
                          <a:cs typeface="Arial" panose="020B0604020202020204" pitchFamily="34" charset="0"/>
                        </a:rPr>
                        <a:t>; Paid on claims: </a:t>
                      </a:r>
                      <a:r>
                        <a:rPr lang="en-US" sz="700" b="0" i="0" kern="1200" dirty="0">
                          <a:solidFill>
                            <a:srgbClr val="0070C0"/>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kern="1200" dirty="0">
                          <a:solidFill>
                            <a:srgbClr val="0070C0"/>
                          </a:solidFill>
                          <a:effectLst/>
                          <a:latin typeface="Arial" panose="020B0604020202020204" pitchFamily="34" charset="0"/>
                          <a:ea typeface="+mn-ea"/>
                          <a:cs typeface="Arial" panose="020B0604020202020204" pitchFamily="34" charset="0"/>
                        </a:rPr>
                        <a:t>Actions</a:t>
                      </a:r>
                      <a:endParaRPr lang="en-US" sz="700" b="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kern="1200" dirty="0">
                          <a:solidFill>
                            <a:schemeClr val="tx1"/>
                          </a:solidFill>
                          <a:effectLst/>
                          <a:latin typeface="Arial" panose="020B0604020202020204" pitchFamily="34" charset="0"/>
                          <a:ea typeface="+mn-ea"/>
                          <a:cs typeface="Arial" panose="020B0604020202020204" pitchFamily="34" charset="0"/>
                        </a:rPr>
                        <a:t>HMGP </a:t>
                      </a:r>
                      <a:r>
                        <a:rPr lang="en-US" sz="700" b="0" i="1" kern="1200" dirty="0">
                          <a:solidFill>
                            <a:schemeClr val="tx1"/>
                          </a:solidFill>
                          <a:effectLst/>
                          <a:latin typeface="Arial" panose="020B0604020202020204" pitchFamily="34" charset="0"/>
                          <a:ea typeface="+mn-ea"/>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kern="1200" dirty="0">
                          <a:solidFill>
                            <a:srgbClr val="0070C0"/>
                          </a:solidFill>
                          <a:effectLst/>
                          <a:latin typeface="Arial" panose="020B0604020202020204" pitchFamily="34" charset="0"/>
                          <a:ea typeface="+mn-ea"/>
                          <a:cs typeface="Arial" panose="020B0604020202020204" pitchFamily="34" charset="0"/>
                        </a:rPr>
                        <a:t>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kern="1200" dirty="0">
                          <a:solidFill>
                            <a:schemeClr val="tx1"/>
                          </a:solidFill>
                          <a:effectLst/>
                          <a:latin typeface="Arial" panose="020B0604020202020204" pitchFamily="34" charset="0"/>
                          <a:ea typeface="+mn-ea"/>
                          <a:cs typeface="Arial" panose="020B0604020202020204" pitchFamily="34" charset="0"/>
                        </a:rPr>
                        <a:t>HPA </a:t>
                      </a:r>
                      <a:r>
                        <a:rPr lang="en-US" sz="700" b="0" i="1" kern="1200" dirty="0">
                          <a:solidFill>
                            <a:schemeClr val="tx1"/>
                          </a:solidFill>
                          <a:effectLst/>
                          <a:latin typeface="Arial" panose="020B0604020202020204" pitchFamily="34" charset="0"/>
                          <a:ea typeface="+mn-ea"/>
                          <a:cs typeface="Arial" panose="020B0604020202020204" pitchFamily="34" charset="0"/>
                        </a:rPr>
                        <a:t>(</a:t>
                      </a:r>
                      <a:r>
                        <a:rPr lang="en-US" sz="700" b="0" i="1" dirty="0">
                          <a:solidFill>
                            <a:schemeClr val="tx1"/>
                          </a:solidFill>
                          <a:latin typeface="Arial" panose="020B0604020202020204" pitchFamily="34" charset="0"/>
                          <a:cs typeface="Arial" panose="020B0604020202020204" pitchFamily="34" charset="0"/>
                        </a:rPr>
                        <a:t>Source, MMDDYYYY</a:t>
                      </a:r>
                      <a:r>
                        <a:rPr lang="en-US" sz="700" b="0" i="1"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kern="1200" dirty="0">
                          <a:solidFill>
                            <a:srgbClr val="0070C0"/>
                          </a:solidFill>
                          <a:effectLst/>
                          <a:latin typeface="Arial" panose="020B0604020202020204" pitchFamily="34" charset="0"/>
                          <a:ea typeface="+mn-ea"/>
                          <a:cs typeface="Arial" panose="020B0604020202020204" pitchFamily="34" charset="0"/>
                        </a:rPr>
                        <a:t>Actions</a:t>
                      </a:r>
                      <a:endParaRPr lang="en-US" sz="700" b="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baseline="0" dirty="0">
                          <a:solidFill>
                            <a:schemeClr val="tx1"/>
                          </a:solidFill>
                          <a:latin typeface="Arial" panose="020B0604020202020204" pitchFamily="34" charset="0"/>
                          <a:cs typeface="Arial" panose="020B0604020202020204" pitchFamily="34" charset="0"/>
                        </a:rPr>
                        <a:t>Resources </a:t>
                      </a:r>
                      <a:r>
                        <a:rPr lang="en-US" sz="700" b="0" i="1" dirty="0">
                          <a:solidFill>
                            <a:schemeClr val="tx1"/>
                          </a:solidFill>
                          <a:latin typeface="Arial" panose="020B0604020202020204" pitchFamily="34" charset="0"/>
                          <a:cs typeface="Arial" panose="020B0604020202020204" pitchFamily="34" charset="0"/>
                        </a:rPr>
                        <a:t>(Source, MMDDYYYY)</a:t>
                      </a:r>
                      <a:endParaRPr lang="en-US" sz="700" b="0"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1" baseline="0" dirty="0">
                          <a:solidFill>
                            <a:schemeClr val="tx1"/>
                          </a:solidFill>
                          <a:latin typeface="Arial" panose="020B0604020202020204" pitchFamily="34" charset="0"/>
                          <a:cs typeface="Arial" panose="020B0604020202020204" pitchFamily="34" charset="0"/>
                        </a:rPr>
                        <a:t>Examples: High Water Mark Crews, Floodplain Specialists, etc.</a:t>
                      </a:r>
                    </a:p>
                  </a:txBody>
                  <a:tcPr marL="61309" marR="61309" marT="30652" marB="30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1" name="Rectangle 20">
            <a:extLst>
              <a:ext uri="{FF2B5EF4-FFF2-40B4-BE49-F238E27FC236}">
                <a16:creationId xmlns:a16="http://schemas.microsoft.com/office/drawing/2014/main" id="{89C6CBE5-15CE-45C1-B6B8-9247DE9DE5DB}"/>
              </a:ext>
              <a:ext uri="{C183D7F6-B498-43B3-948B-1728B52AA6E4}">
                <adec:decorative xmlns:adec="http://schemas.microsoft.com/office/drawing/2017/decorative" val="1"/>
              </a:ext>
            </a:extLst>
          </p:cNvPr>
          <p:cNvSpPr/>
          <p:nvPr/>
        </p:nvSpPr>
        <p:spPr>
          <a:xfrm>
            <a:off x="3103771" y="1313433"/>
            <a:ext cx="2946088" cy="270222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A8A67323-521F-4EF5-AEC5-F3BAAA36B09E}"/>
              </a:ext>
            </a:extLst>
          </p:cNvPr>
          <p:cNvSpPr txBox="1"/>
          <p:nvPr/>
        </p:nvSpPr>
        <p:spPr>
          <a:xfrm>
            <a:off x="3867202" y="2442668"/>
            <a:ext cx="1419225" cy="473206"/>
          </a:xfrm>
          <a:prstGeom prst="rect">
            <a:avLst/>
          </a:prstGeom>
          <a:noFill/>
        </p:spPr>
        <p:txBody>
          <a:bodyPr wrap="square" rtlCol="0">
            <a:spAutoFit/>
          </a:bodyPr>
          <a:lstStyle/>
          <a:p>
            <a:pPr algn="ctr"/>
            <a:r>
              <a:rPr lang="en-US" sz="825" b="1" dirty="0">
                <a:latin typeface="Arial" panose="020B0604020202020204" pitchFamily="34" charset="0"/>
                <a:cs typeface="Arial" panose="020B0604020202020204" pitchFamily="34" charset="0"/>
              </a:rPr>
              <a:t>Insert IA/PA Map, Dec Map, or Force Laydown Map</a:t>
            </a:r>
          </a:p>
        </p:txBody>
      </p:sp>
    </p:spTree>
    <p:extLst>
      <p:ext uri="{BB962C8B-B14F-4D97-AF65-F5344CB8AC3E}">
        <p14:creationId xmlns:p14="http://schemas.microsoft.com/office/powerpoint/2010/main" val="28276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46DCD88C-EDBF-4CFD-BD0A-937A430688D2}"/>
              </a:ext>
            </a:extLst>
          </p:cNvPr>
          <p:cNvSpPr>
            <a:spLocks noGrp="1"/>
          </p:cNvSpPr>
          <p:nvPr>
            <p:ph type="ctrTitle"/>
          </p:nvPr>
        </p:nvSpPr>
        <p:spPr>
          <a:xfrm>
            <a:off x="6904122" y="826688"/>
            <a:ext cx="2251364" cy="900823"/>
          </a:xfrm>
        </p:spPr>
        <p:txBody>
          <a:bodyPr>
            <a:normAutofit fontScale="90000"/>
          </a:bodyPr>
          <a:lstStyle/>
          <a:p>
            <a:r>
              <a:rPr lang="en-US" dirty="0"/>
              <a:t>Slide 3</a:t>
            </a:r>
          </a:p>
        </p:txBody>
      </p:sp>
      <p:sp>
        <p:nvSpPr>
          <p:cNvPr id="3" name="TextBox 2">
            <a:extLst>
              <a:ext uri="{FF2B5EF4-FFF2-40B4-BE49-F238E27FC236}">
                <a16:creationId xmlns:a16="http://schemas.microsoft.com/office/drawing/2014/main" id="{109049B9-4FFC-4D74-8C7D-A9DD306EF672}"/>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3580283255"/>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Lifeline: Safety &amp; Security</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26" name="Picture 25" descr="This is the Safety and Security lifeline icon. ">
            <a:extLst>
              <a:ext uri="{FF2B5EF4-FFF2-40B4-BE49-F238E27FC236}">
                <a16:creationId xmlns:a16="http://schemas.microsoft.com/office/drawing/2014/main" id="{6B6ED056-B06C-4EE0-827C-39DB1EF443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1267" y="706934"/>
            <a:ext cx="822960" cy="822960"/>
          </a:xfrm>
          <a:prstGeom prst="rect">
            <a:avLst/>
          </a:prstGeom>
          <a:noFill/>
        </p:spPr>
      </p:pic>
      <p:sp>
        <p:nvSpPr>
          <p:cNvPr id="9" name="TextBox 8">
            <a:extLst>
              <a:ext uri="{FF2B5EF4-FFF2-40B4-BE49-F238E27FC236}">
                <a16:creationId xmlns:a16="http://schemas.microsoft.com/office/drawing/2014/main" id="{87532EC2-5B03-4267-9871-6B3F70922912}"/>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Stabilization: </a:t>
            </a:r>
            <a:r>
              <a:rPr lang="en-US" sz="1000" dirty="0">
                <a:latin typeface="Arial" panose="020B0604020202020204" pitchFamily="34" charset="0"/>
                <a:cs typeface="Arial" panose="020B0604020202020204" pitchFamily="34" charset="0"/>
              </a:rPr>
              <a:t>The Safety &amp; Security Lifeline can provide Search &amp; Rescue, Law Enforcement/Security, Safety for responders to ensure Federal and SLTT lifesaving/sustaining services are adequate to meet the needs of the survivors.</a:t>
            </a:r>
          </a:p>
          <a:p>
            <a:r>
              <a:rPr lang="en-US" sz="1000" b="1" dirty="0">
                <a:latin typeface="Arial" panose="020B0604020202020204" pitchFamily="34" charset="0"/>
                <a:cs typeface="Arial" panose="020B0604020202020204" pitchFamily="34" charset="0"/>
              </a:rPr>
              <a:t>Key Partners: </a:t>
            </a:r>
            <a:r>
              <a:rPr lang="en-US" sz="1000" dirty="0">
                <a:latin typeface="Arial" panose="020B0604020202020204" pitchFamily="34" charset="0"/>
                <a:cs typeface="Arial" panose="020B0604020202020204" pitchFamily="34" charset="0"/>
              </a:rPr>
              <a:t>DOJ, USFS, USAR, USACE, EPA</a:t>
            </a:r>
            <a:endParaRPr lang="en-US" sz="1000" b="1"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661C930D-7157-4C7A-B5F9-3105DC10172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6826" y="747854"/>
            <a:ext cx="824395" cy="822960"/>
          </a:xfrm>
          <a:prstGeom prst="rect">
            <a:avLst/>
          </a:prstGeom>
        </p:spPr>
      </p:pic>
      <p:pic>
        <p:nvPicPr>
          <p:cNvPr id="32" name="Picture 31">
            <a:extLst>
              <a:ext uri="{FF2B5EF4-FFF2-40B4-BE49-F238E27FC236}">
                <a16:creationId xmlns:a16="http://schemas.microsoft.com/office/drawing/2014/main" id="{6D41F7E6-C215-44B1-81C8-6BC4EB422E58}"/>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2994" y="1713819"/>
            <a:ext cx="822960" cy="822960"/>
          </a:xfrm>
          <a:prstGeom prst="rect">
            <a:avLst/>
          </a:prstGeom>
        </p:spPr>
      </p:pic>
      <p:pic>
        <p:nvPicPr>
          <p:cNvPr id="33" name="Picture 32">
            <a:extLst>
              <a:ext uri="{FF2B5EF4-FFF2-40B4-BE49-F238E27FC236}">
                <a16:creationId xmlns:a16="http://schemas.microsoft.com/office/drawing/2014/main" id="{7113F15C-DF8A-4BE1-A5F7-8974CFF6BD26}"/>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2994" y="2679784"/>
            <a:ext cx="822960" cy="822960"/>
          </a:xfrm>
          <a:prstGeom prst="rect">
            <a:avLst/>
          </a:prstGeom>
        </p:spPr>
      </p:pic>
      <p:pic>
        <p:nvPicPr>
          <p:cNvPr id="28" name="Picture 27">
            <a:extLst>
              <a:ext uri="{FF2B5EF4-FFF2-40B4-BE49-F238E27FC236}">
                <a16:creationId xmlns:a16="http://schemas.microsoft.com/office/drawing/2014/main" id="{4B904B97-30FC-4F7A-8B05-B268EF0E8714}"/>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1925" y="3645749"/>
            <a:ext cx="820823" cy="82296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82028633"/>
              </p:ext>
            </p:extLst>
          </p:nvPr>
        </p:nvGraphicFramePr>
        <p:xfrm>
          <a:off x="23651" y="1633851"/>
          <a:ext cx="9082845" cy="5000784"/>
        </p:xfrm>
        <a:graphic>
          <a:graphicData uri="http://schemas.openxmlformats.org/drawingml/2006/table">
            <a:tbl>
              <a:tblPr firstRow="1" bandRow="1">
                <a:tableStyleId>{5C22544A-7EE6-4342-B048-85BDC9FD1C3A}</a:tableStyleId>
              </a:tblPr>
              <a:tblGrid>
                <a:gridCol w="826325">
                  <a:extLst>
                    <a:ext uri="{9D8B030D-6E8A-4147-A177-3AD203B41FA5}">
                      <a16:colId xmlns:a16="http://schemas.microsoft.com/office/drawing/2014/main" val="20001"/>
                    </a:ext>
                  </a:extLst>
                </a:gridCol>
                <a:gridCol w="1005840">
                  <a:extLst>
                    <a:ext uri="{9D8B030D-6E8A-4147-A177-3AD203B41FA5}">
                      <a16:colId xmlns:a16="http://schemas.microsoft.com/office/drawing/2014/main" val="2976396047"/>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Component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Sub-Components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Green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Police Stations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Law Enforcement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Site Security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Correctional Facilities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Police Stations Affected: </a:t>
                      </a:r>
                      <a:r>
                        <a:rPr lang="en-US" sz="800" b="0" i="1" baseline="0" dirty="0">
                          <a:solidFill>
                            <a:srgbClr val="0070C0"/>
                          </a:solidFill>
                          <a:latin typeface="Arial" panose="020B0604020202020204" pitchFamily="34" charset="0"/>
                          <a:cs typeface="Arial" panose="020B0604020202020204" pitchFamily="34" charset="0"/>
                        </a:rPr>
                        <a:t>##</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MRPs, TFs, QRTs, </a:t>
                      </a:r>
                      <a:r>
                        <a:rPr lang="en-US" sz="800" b="0" i="1" baseline="0" dirty="0" err="1">
                          <a:solidFill>
                            <a:schemeClr val="tx1"/>
                          </a:solidFill>
                          <a:latin typeface="Arial" panose="020B0604020202020204" pitchFamily="34" charset="0"/>
                          <a:cs typeface="Arial" panose="020B0604020202020204" pitchFamily="34" charset="0"/>
                        </a:rPr>
                        <a:t>etc</a:t>
                      </a: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Fire Stations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Firefighting Resources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Fire Stations Affected: </a:t>
                      </a:r>
                      <a:r>
                        <a:rPr lang="en-US" sz="800" b="0" i="1" baseline="0" dirty="0">
                          <a:solidFill>
                            <a:srgbClr val="0070C0"/>
                          </a:solidFill>
                          <a:latin typeface="Arial" panose="020B0604020202020204" pitchFamily="34" charset="0"/>
                          <a:cs typeface="Arial" panose="020B0604020202020204" pitchFamily="34" charset="0"/>
                        </a:rPr>
                        <a:t>##</a:t>
                      </a:r>
                      <a:endParaRPr lang="en-US" sz="800" b="1"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8C9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Local SAR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SAR Rescues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Air Ops Rescues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4706763"/>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lgConfetti">
                      <a:fgClr>
                        <a:srgbClr val="BDBEBF"/>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EOCs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Essential Govt Functions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Schools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Govt Offices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Public Records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Historic/Cultural Resources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US" sz="800" b="0" i="1" dirty="0">
                          <a:solidFill>
                            <a:schemeClr val="tx1"/>
                          </a:solidFill>
                          <a:latin typeface="Arial" panose="020B0604020202020204" pitchFamily="34" charset="0"/>
                          <a:cs typeface="Arial" panose="020B0604020202020204" pitchFamily="34" charset="0"/>
                        </a:rPr>
                        <a:t>County Governments Closed: </a:t>
                      </a:r>
                      <a:r>
                        <a:rPr lang="en-US" sz="800" b="0" i="1" dirty="0">
                          <a:solidFill>
                            <a:srgbClr val="0070C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800" b="0" i="1" dirty="0">
                          <a:solidFill>
                            <a:schemeClr val="tx1"/>
                          </a:solidFill>
                          <a:latin typeface="Arial" panose="020B0604020202020204" pitchFamily="34" charset="0"/>
                          <a:cs typeface="Arial" panose="020B0604020202020204" pitchFamily="34" charset="0"/>
                        </a:rPr>
                        <a:t>Schools Closed: </a:t>
                      </a:r>
                      <a:r>
                        <a:rPr lang="en-US" sz="800" b="0" i="1" dirty="0">
                          <a:solidFill>
                            <a:srgbClr val="0070C0"/>
                          </a:solidFill>
                          <a:latin typeface="Arial" panose="020B0604020202020204" pitchFamily="34" charset="0"/>
                          <a:cs typeface="Arial" panose="020B0604020202020204" pitchFamily="34" charset="0"/>
                        </a:rPr>
                        <a:t>##</a:t>
                      </a:r>
                      <a:endParaRPr lang="en-US" sz="800" b="0" i="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60023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Flood Control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Other Hazards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Protective Actions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Dams Breached: ##; Level 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Mandatory/Voluntary Evacuations: </a:t>
                      </a:r>
                      <a:r>
                        <a:rPr lang="en-US" sz="800" b="0" i="1" baseline="0" dirty="0">
                          <a:solidFill>
                            <a:srgbClr val="0070C0"/>
                          </a:solidFill>
                          <a:latin typeface="Arial" panose="020B0604020202020204" pitchFamily="34" charset="0"/>
                          <a:cs typeface="Arial" panose="020B0604020202020204" pitchFamily="34" charset="0"/>
                        </a:rPr>
                        <a:t>[counties, areas]</a:t>
                      </a:r>
                      <a:endParaRPr lang="en-US" sz="8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4507315"/>
                  </a:ext>
                </a:extLst>
              </a:tr>
            </a:tbl>
          </a:graphicData>
        </a:graphic>
      </p:graphicFrame>
      <p:pic>
        <p:nvPicPr>
          <p:cNvPr id="18" name="Picture 17" descr="This is the law enforcement/security component icon. ">
            <a:extLst>
              <a:ext uri="{FF2B5EF4-FFF2-40B4-BE49-F238E27FC236}">
                <a16:creationId xmlns:a16="http://schemas.microsoft.com/office/drawing/2014/main" id="{713CA595-8194-40E5-8A64-C21FA07141C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2180" y="2023186"/>
            <a:ext cx="640080" cy="696492"/>
          </a:xfrm>
          <a:prstGeom prst="rect">
            <a:avLst/>
          </a:prstGeom>
          <a:noFill/>
        </p:spPr>
      </p:pic>
      <p:pic>
        <p:nvPicPr>
          <p:cNvPr id="20" name="Picture 19" descr="This is the Fire Safety component icon.">
            <a:extLst>
              <a:ext uri="{FF2B5EF4-FFF2-40B4-BE49-F238E27FC236}">
                <a16:creationId xmlns:a16="http://schemas.microsoft.com/office/drawing/2014/main" id="{0402F945-736C-4DA6-B9B2-04574081B329}"/>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2180" y="2956642"/>
            <a:ext cx="640080" cy="696877"/>
          </a:xfrm>
          <a:prstGeom prst="rect">
            <a:avLst/>
          </a:prstGeom>
          <a:noFill/>
        </p:spPr>
      </p:pic>
      <p:pic>
        <p:nvPicPr>
          <p:cNvPr id="21" name="Picture 20" descr="This is the Search and Rescue component icon. ">
            <a:extLst>
              <a:ext uri="{FF2B5EF4-FFF2-40B4-BE49-F238E27FC236}">
                <a16:creationId xmlns:a16="http://schemas.microsoft.com/office/drawing/2014/main" id="{42DA91BE-E431-48CB-97A3-4BB6F034E736}"/>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2180" y="3932334"/>
            <a:ext cx="640080" cy="691541"/>
          </a:xfrm>
          <a:prstGeom prst="rect">
            <a:avLst/>
          </a:prstGeom>
          <a:noFill/>
        </p:spPr>
      </p:pic>
      <p:pic>
        <p:nvPicPr>
          <p:cNvPr id="22" name="Picture 21" descr="This is the Government Services component icon. ">
            <a:extLst>
              <a:ext uri="{FF2B5EF4-FFF2-40B4-BE49-F238E27FC236}">
                <a16:creationId xmlns:a16="http://schemas.microsoft.com/office/drawing/2014/main" id="{5287E45F-FA3A-4C77-8B3C-2CE376F9A23F}"/>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2180" y="4975059"/>
            <a:ext cx="640080" cy="691541"/>
          </a:xfrm>
          <a:prstGeom prst="rect">
            <a:avLst/>
          </a:prstGeom>
          <a:noFill/>
        </p:spPr>
      </p:pic>
      <p:pic>
        <p:nvPicPr>
          <p:cNvPr id="23" name="Picture 22" descr="This is the community safety component icon. ">
            <a:extLst>
              <a:ext uri="{FF2B5EF4-FFF2-40B4-BE49-F238E27FC236}">
                <a16:creationId xmlns:a16="http://schemas.microsoft.com/office/drawing/2014/main" id="{DE684A4B-BC89-41F1-9575-AE120C56DD50}"/>
              </a:ext>
            </a:extLst>
          </p:cNvPr>
          <p:cNvPicPr>
            <a:picLocks noChangeAspect="1"/>
          </p:cNvPicPr>
          <p:nvPr/>
        </p:nvPicPr>
        <p:blipFill>
          <a:blip r:embed="rId17">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2180" y="5927134"/>
            <a:ext cx="640080" cy="691541"/>
          </a:xfrm>
          <a:prstGeom prst="rect">
            <a:avLst/>
          </a:prstGeom>
          <a:noFill/>
        </p:spPr>
      </p:pic>
    </p:spTree>
    <p:extLst>
      <p:ext uri="{BB962C8B-B14F-4D97-AF65-F5344CB8AC3E}">
        <p14:creationId xmlns:p14="http://schemas.microsoft.com/office/powerpoint/2010/main" val="141535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43DB86-2B07-4C26-AADB-A220741351E7}"/>
              </a:ext>
            </a:extLst>
          </p:cNvPr>
          <p:cNvSpPr>
            <a:spLocks noGrp="1"/>
          </p:cNvSpPr>
          <p:nvPr>
            <p:ph type="ctrTitle"/>
          </p:nvPr>
        </p:nvSpPr>
        <p:spPr>
          <a:xfrm>
            <a:off x="6713187" y="701665"/>
            <a:ext cx="2195945" cy="910160"/>
          </a:xfrm>
        </p:spPr>
        <p:txBody>
          <a:bodyPr>
            <a:normAutofit fontScale="90000"/>
          </a:bodyPr>
          <a:lstStyle/>
          <a:p>
            <a:r>
              <a:rPr lang="en-US" dirty="0"/>
              <a:t>Slide 4</a:t>
            </a:r>
          </a:p>
        </p:txBody>
      </p:sp>
      <p:sp>
        <p:nvSpPr>
          <p:cNvPr id="16" name="TextBox 15">
            <a:extLst>
              <a:ext uri="{FF2B5EF4-FFF2-40B4-BE49-F238E27FC236}">
                <a16:creationId xmlns:a16="http://schemas.microsoft.com/office/drawing/2014/main" id="{295B2E12-8C27-459D-A45A-B5FA0E650692}"/>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681731056"/>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Lifeline: Food, Water, Shelter</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7" name="Picture 16" descr="This is the Food, Water, Shelter lifeline icon.">
            <a:extLst>
              <a:ext uri="{FF2B5EF4-FFF2-40B4-BE49-F238E27FC236}">
                <a16:creationId xmlns:a16="http://schemas.microsoft.com/office/drawing/2014/main" id="{9B0D8FE4-5F30-4787-95BE-F7ED153331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67" y="719812"/>
            <a:ext cx="822960" cy="822960"/>
          </a:xfrm>
          <a:prstGeom prst="rect">
            <a:avLst/>
          </a:prstGeom>
          <a:noFill/>
        </p:spPr>
      </p:pic>
      <p:sp>
        <p:nvSpPr>
          <p:cNvPr id="5" name="TextBox 4">
            <a:extLst>
              <a:ext uri="{FF2B5EF4-FFF2-40B4-BE49-F238E27FC236}">
                <a16:creationId xmlns:a16="http://schemas.microsoft.com/office/drawing/2014/main" id="{CF41CBF3-2E2E-4117-A96C-E1AD83090BC5}"/>
              </a:ext>
            </a:extLst>
          </p:cNvPr>
          <p:cNvSpPr txBox="1"/>
          <p:nvPr/>
        </p:nvSpPr>
        <p:spPr>
          <a:xfrm>
            <a:off x="975395" y="670727"/>
            <a:ext cx="7729641" cy="553998"/>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Stabilization: </a:t>
            </a:r>
            <a:r>
              <a:rPr lang="en-US" sz="1000" dirty="0">
                <a:latin typeface="Arial" panose="020B0604020202020204" pitchFamily="34" charset="0"/>
                <a:cs typeface="Arial" panose="020B0604020202020204" pitchFamily="34" charset="0"/>
              </a:rPr>
              <a:t>Components are capable of supporting disaster food, water, and sheltering needs.</a:t>
            </a:r>
          </a:p>
          <a:p>
            <a:r>
              <a:rPr lang="en-US" sz="1000" b="1" dirty="0">
                <a:latin typeface="Arial" panose="020B0604020202020204" pitchFamily="34" charset="0"/>
                <a:cs typeface="Arial" panose="020B0604020202020204" pitchFamily="34" charset="0"/>
              </a:rPr>
              <a:t>Key Partners:</a:t>
            </a:r>
            <a:r>
              <a:rPr lang="en-US" sz="1000" dirty="0">
                <a:latin typeface="Arial" panose="020B0604020202020204" pitchFamily="34" charset="0"/>
                <a:cs typeface="Arial" panose="020B0604020202020204" pitchFamily="34" charset="0"/>
              </a:rPr>
              <a:t> ARC, USDA, EPA, HUD</a:t>
            </a:r>
            <a:endParaRPr lang="en-US" sz="1000" b="1"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073C0C25-BF99-4AF0-83AB-BE3D13CD39A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8077" y="810891"/>
            <a:ext cx="821151" cy="822960"/>
          </a:xfrm>
          <a:prstGeom prst="rect">
            <a:avLst/>
          </a:prstGeom>
        </p:spPr>
      </p:pic>
      <p:pic>
        <p:nvPicPr>
          <p:cNvPr id="25" name="Picture 24">
            <a:extLst>
              <a:ext uri="{FF2B5EF4-FFF2-40B4-BE49-F238E27FC236}">
                <a16:creationId xmlns:a16="http://schemas.microsoft.com/office/drawing/2014/main" id="{D77E12E6-31A3-4D63-86B0-296CB3141933}"/>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3458" y="1989367"/>
            <a:ext cx="821151" cy="822960"/>
          </a:xfrm>
          <a:prstGeom prst="rect">
            <a:avLst/>
          </a:prstGeom>
        </p:spPr>
      </p:pic>
      <p:pic>
        <p:nvPicPr>
          <p:cNvPr id="26" name="Picture 25">
            <a:extLst>
              <a:ext uri="{FF2B5EF4-FFF2-40B4-BE49-F238E27FC236}">
                <a16:creationId xmlns:a16="http://schemas.microsoft.com/office/drawing/2014/main" id="{EFEA36DF-4824-45DC-BE49-3CF5F043EAD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649" y="3167843"/>
            <a:ext cx="819342" cy="822960"/>
          </a:xfrm>
          <a:prstGeom prst="rect">
            <a:avLst/>
          </a:prstGeom>
        </p:spPr>
      </p:pic>
      <p:pic>
        <p:nvPicPr>
          <p:cNvPr id="23" name="Picture 22">
            <a:extLst>
              <a:ext uri="{FF2B5EF4-FFF2-40B4-BE49-F238E27FC236}">
                <a16:creationId xmlns:a16="http://schemas.microsoft.com/office/drawing/2014/main" id="{C5FC65A9-C555-453D-8639-3CBAA3A0DD81}"/>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2389" y="4346320"/>
            <a:ext cx="820823" cy="822960"/>
          </a:xfrm>
          <a:prstGeom prst="rect">
            <a:avLst/>
          </a:prstGeom>
        </p:spPr>
      </p:pic>
      <p:graphicFrame>
        <p:nvGraphicFramePr>
          <p:cNvPr id="4" name="Table 3">
            <a:extLst>
              <a:ext uri="{FF2B5EF4-FFF2-40B4-BE49-F238E27FC236}">
                <a16:creationId xmlns:a16="http://schemas.microsoft.com/office/drawing/2014/main" id="{E0FFAA3D-9B6E-40F8-8B21-A54B3DD9E3B5}"/>
              </a:ext>
            </a:extLst>
          </p:cNvPr>
          <p:cNvGraphicFramePr>
            <a:graphicFrameLocks noGrp="1"/>
          </p:cNvGraphicFramePr>
          <p:nvPr>
            <p:extLst>
              <p:ext uri="{D42A27DB-BD31-4B8C-83A1-F6EECF244321}">
                <p14:modId xmlns:p14="http://schemas.microsoft.com/office/powerpoint/2010/main" val="1296814262"/>
              </p:ext>
            </p:extLst>
          </p:nvPr>
        </p:nvGraphicFramePr>
        <p:xfrm>
          <a:off x="23651" y="1633851"/>
          <a:ext cx="9082845" cy="3353832"/>
        </p:xfrm>
        <a:graphic>
          <a:graphicData uri="http://schemas.openxmlformats.org/drawingml/2006/table">
            <a:tbl>
              <a:tblPr firstRow="1" bandRow="1">
                <a:tableStyleId>{5C22544A-7EE6-4342-B048-85BDC9FD1C3A}</a:tableStyleId>
              </a:tblPr>
              <a:tblGrid>
                <a:gridCol w="826325">
                  <a:extLst>
                    <a:ext uri="{9D8B030D-6E8A-4147-A177-3AD203B41FA5}">
                      <a16:colId xmlns:a16="http://schemas.microsoft.com/office/drawing/2014/main" val="20001"/>
                    </a:ext>
                  </a:extLst>
                </a:gridCol>
                <a:gridCol w="1005840">
                  <a:extLst>
                    <a:ext uri="{9D8B030D-6E8A-4147-A177-3AD203B41FA5}">
                      <a16:colId xmlns:a16="http://schemas.microsoft.com/office/drawing/2014/main" val="2976396047"/>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Component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Sub-Components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Green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Commercial food distribution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Commercial food supply chain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Food Distribution Programs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971800" algn="l"/>
                        </a:tabLst>
                        <a:defRPr/>
                      </a:pPr>
                      <a:r>
                        <a:rPr lang="en-US" sz="800" b="0" i="1" baseline="0" dirty="0">
                          <a:solidFill>
                            <a:schemeClr val="tx1"/>
                          </a:solidFill>
                          <a:latin typeface="Arial" panose="020B0604020202020204" pitchFamily="34" charset="0"/>
                          <a:cs typeface="Arial" panose="020B0604020202020204" pitchFamily="34" charset="0"/>
                        </a:rPr>
                        <a:t>Commercial Distribution:</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DSA Crews, MRICs, IA Housing Teams, </a:t>
                      </a:r>
                      <a:r>
                        <a:rPr lang="en-US" sz="800" b="0" i="1" baseline="0" dirty="0" err="1">
                          <a:solidFill>
                            <a:schemeClr val="tx1"/>
                          </a:solidFill>
                          <a:latin typeface="Arial" panose="020B0604020202020204" pitchFamily="34" charset="0"/>
                          <a:cs typeface="Arial" panose="020B0604020202020204" pitchFamily="34" charset="0"/>
                        </a:rPr>
                        <a:t>etc</a:t>
                      </a:r>
                      <a:endParaRPr lang="en-US" sz="8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Commodities Shipped to State: </a:t>
                      </a:r>
                      <a:r>
                        <a:rPr lang="en-US" sz="800" b="0" i="1" baseline="0" dirty="0">
                          <a:solidFill>
                            <a:srgbClr val="0070C0"/>
                          </a:solidFill>
                          <a:latin typeface="Arial" panose="020B0604020202020204" pitchFamily="34" charset="0"/>
                          <a:cs typeface="Arial" panose="020B0604020202020204" pitchFamily="34" charset="0"/>
                        </a:rPr>
                        <a:t>##</a:t>
                      </a:r>
                      <a:r>
                        <a:rPr lang="en-US" sz="800" b="0" i="1" baseline="0" dirty="0">
                          <a:solidFill>
                            <a:schemeClr val="tx1"/>
                          </a:solidFill>
                          <a:latin typeface="Arial" panose="020B0604020202020204" pitchFamily="34" charset="0"/>
                          <a:cs typeface="Arial" panose="020B0604020202020204" pitchFamily="34" charset="0"/>
                        </a:rPr>
                        <a:t> meals, tarps, etc.</a:t>
                      </a:r>
                      <a:endParaRPr lang="en-US" sz="800" b="1"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Drinking Water Utilities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Wastewater systems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Commercial Water Supply</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US" sz="800" b="0" i="1" baseline="0" dirty="0">
                          <a:solidFill>
                            <a:schemeClr val="tx1"/>
                          </a:solidFill>
                          <a:latin typeface="Arial" panose="020B0604020202020204" pitchFamily="34" charset="0"/>
                          <a:cs typeface="Arial" panose="020B0604020202020204" pitchFamily="34" charset="0"/>
                        </a:rPr>
                        <a:t>Water Treatment Plants Affected: </a:t>
                      </a:r>
                      <a:r>
                        <a:rPr lang="en-US" sz="800" b="0" i="1" baseline="0" dirty="0">
                          <a:solidFill>
                            <a:srgbClr val="0070C0"/>
                          </a:solidFill>
                          <a:latin typeface="Arial" panose="020B0604020202020204" pitchFamily="34" charset="0"/>
                          <a:cs typeface="Arial" panose="020B0604020202020204" pitchFamily="34" charset="0"/>
                        </a:rPr>
                        <a:t>##</a:t>
                      </a:r>
                      <a:endParaRPr lang="en-US" sz="800" b="0" i="1"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800" b="0" i="1" baseline="0" dirty="0">
                          <a:solidFill>
                            <a:schemeClr val="tx1"/>
                          </a:solidFill>
                          <a:latin typeface="Arial" panose="020B0604020202020204" pitchFamily="34" charset="0"/>
                          <a:cs typeface="Arial" panose="020B0604020202020204" pitchFamily="34" charset="0"/>
                        </a:rPr>
                        <a:t>WWTPs Affected: </a:t>
                      </a:r>
                      <a:r>
                        <a:rPr lang="en-US" sz="800" b="0" i="1" baseline="0" dirty="0">
                          <a:solidFill>
                            <a:srgbClr val="0070C0"/>
                          </a:solidFill>
                          <a:latin typeface="Arial" panose="020B0604020202020204" pitchFamily="34" charset="0"/>
                          <a:cs typeface="Arial" panose="020B0604020202020204" pitchFamily="34" charset="0"/>
                        </a:rPr>
                        <a:t>##</a:t>
                      </a:r>
                      <a:endParaRPr lang="en-US" sz="8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Boil Water Advisories: </a:t>
                      </a:r>
                      <a:r>
                        <a:rPr lang="en-US" sz="800" b="0" i="1" baseline="0" dirty="0">
                          <a:solidFill>
                            <a:srgbClr val="0070C0"/>
                          </a:solidFill>
                          <a:latin typeface="Arial" panose="020B0604020202020204" pitchFamily="34" charset="0"/>
                          <a:cs typeface="Arial" panose="020B0604020202020204" pitchFamily="34" charset="0"/>
                        </a:rPr>
                        <a:t>##</a:t>
                      </a:r>
                      <a:r>
                        <a:rPr lang="en-US" sz="800" b="0" i="1" baseline="0" dirty="0">
                          <a:solidFill>
                            <a:schemeClr val="tx1"/>
                          </a:solidFill>
                          <a:latin typeface="Arial" panose="020B0604020202020204" pitchFamily="34" charset="0"/>
                          <a:cs typeface="Arial" panose="020B0604020202020204" pitchFamily="34" charset="0"/>
                        </a:rPr>
                        <a:t> (</a:t>
                      </a:r>
                      <a:r>
                        <a:rPr lang="en-US" sz="800" b="0" i="1" baseline="0" dirty="0">
                          <a:solidFill>
                            <a:srgbClr val="0070C0"/>
                          </a:solidFill>
                          <a:latin typeface="Arial" panose="020B0604020202020204" pitchFamily="34" charset="0"/>
                          <a:cs typeface="Arial" panose="020B0604020202020204" pitchFamily="34" charset="0"/>
                        </a:rPr>
                        <a:t>▲</a:t>
                      </a:r>
                      <a:r>
                        <a:rPr lang="en-US" sz="800" b="0" i="1" baseline="0" dirty="0">
                          <a:solidFill>
                            <a:schemeClr val="tx1"/>
                          </a:solidFill>
                          <a:latin typeface="Arial" panose="020B0604020202020204" pitchFamily="34" charset="0"/>
                          <a:cs typeface="Arial" panose="020B0604020202020204" pitchFamily="34" charset="0"/>
                        </a:rPr>
                        <a:t>##) notices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Commodities Shipped to State: </a:t>
                      </a:r>
                      <a:r>
                        <a:rPr lang="en-US" sz="800" b="0" i="1" baseline="0" dirty="0">
                          <a:solidFill>
                            <a:srgbClr val="0070C0"/>
                          </a:solidFill>
                          <a:latin typeface="Arial" panose="020B0604020202020204" pitchFamily="34" charset="0"/>
                          <a:cs typeface="Arial" panose="020B0604020202020204" pitchFamily="34" charset="0"/>
                        </a:rPr>
                        <a:t>##</a:t>
                      </a:r>
                      <a:r>
                        <a:rPr lang="en-US" sz="800" b="0" i="1" baseline="0" dirty="0">
                          <a:solidFill>
                            <a:schemeClr val="tx1"/>
                          </a:solidFill>
                          <a:latin typeface="Arial" panose="020B0604020202020204" pitchFamily="34" charset="0"/>
                          <a:cs typeface="Arial" panose="020B0604020202020204" pitchFamily="34" charset="0"/>
                        </a:rPr>
                        <a:t> water</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8C9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Housing (e.g. homes, shelters)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Commercial Facilities (e.g. hotels)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i="1" dirty="0">
                          <a:solidFill>
                            <a:schemeClr val="tx1"/>
                          </a:solidFill>
                          <a:latin typeface="Arial" panose="020B0604020202020204" pitchFamily="34" charset="0"/>
                          <a:cs typeface="Arial" panose="020B0604020202020204" pitchFamily="34" charset="0"/>
                        </a:rPr>
                        <a:t>Shelters Open:</a:t>
                      </a:r>
                      <a:r>
                        <a:rPr lang="en-US" sz="800" i="1" baseline="0" dirty="0">
                          <a:solidFill>
                            <a:schemeClr val="tx1"/>
                          </a:solidFill>
                          <a:latin typeface="Arial" panose="020B0604020202020204" pitchFamily="34" charset="0"/>
                          <a:cs typeface="Arial" panose="020B0604020202020204" pitchFamily="34" charset="0"/>
                        </a:rPr>
                        <a:t> </a:t>
                      </a:r>
                      <a:r>
                        <a:rPr lang="en-US" sz="800" i="1" baseline="0" dirty="0">
                          <a:solidFill>
                            <a:srgbClr val="0070C0"/>
                          </a:solidFill>
                          <a:latin typeface="Arial" panose="020B0604020202020204" pitchFamily="34" charset="0"/>
                          <a:cs typeface="Arial" panose="020B0604020202020204" pitchFamily="34" charset="0"/>
                        </a:rPr>
                        <a:t>##, </a:t>
                      </a:r>
                      <a:r>
                        <a:rPr lang="en-US" sz="800" i="1" baseline="0" dirty="0">
                          <a:solidFill>
                            <a:schemeClr val="tx1"/>
                          </a:solidFill>
                          <a:latin typeface="Arial" panose="020B0604020202020204" pitchFamily="34" charset="0"/>
                          <a:cs typeface="Arial" panose="020B0604020202020204" pitchFamily="34" charset="0"/>
                        </a:rPr>
                        <a:t>pop. </a:t>
                      </a:r>
                      <a:r>
                        <a:rPr lang="en-US" sz="800" i="1" baseline="0" dirty="0">
                          <a:solidFill>
                            <a:srgbClr val="0070C0"/>
                          </a:solidFill>
                          <a:latin typeface="Arial" panose="020B0604020202020204" pitchFamily="34" charset="0"/>
                          <a:cs typeface="Arial" panose="020B0604020202020204" pitchFamily="34" charset="0"/>
                        </a:rPr>
                        <a:t>## </a:t>
                      </a:r>
                      <a:r>
                        <a:rPr lang="en-US" sz="800" i="1" baseline="0" dirty="0">
                          <a:solidFill>
                            <a:schemeClr val="tx1"/>
                          </a:solidFill>
                          <a:latin typeface="Arial" panose="020B0604020202020204" pitchFamily="34" charset="0"/>
                          <a:cs typeface="Arial" panose="020B0604020202020204" pitchFamily="34" charset="0"/>
                        </a:rPr>
                        <a:t>(</a:t>
                      </a:r>
                      <a:r>
                        <a:rPr lang="en-US" sz="800" b="0" i="1" baseline="0" dirty="0">
                          <a:solidFill>
                            <a:srgbClr val="FF0000"/>
                          </a:solidFill>
                          <a:latin typeface="Arial" panose="020B0604020202020204" pitchFamily="34" charset="0"/>
                          <a:cs typeface="Arial" panose="020B0604020202020204" pitchFamily="34" charset="0"/>
                        </a:rPr>
                        <a:t>▼</a:t>
                      </a:r>
                      <a:r>
                        <a:rPr lang="en-US" sz="800" b="0" i="1" baseline="0" dirty="0">
                          <a:solidFill>
                            <a:schemeClr val="tx1"/>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4706763"/>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lgConfetti">
                      <a:fgClr>
                        <a:srgbClr val="BDBEBF"/>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Animals and Agriculture</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Crop/Animal Production: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600235"/>
                  </a:ext>
                </a:extLst>
              </a:tr>
            </a:tbl>
          </a:graphicData>
        </a:graphic>
      </p:graphicFrame>
      <p:pic>
        <p:nvPicPr>
          <p:cNvPr id="18" name="Picture 17" descr="This is the Food component icon. ">
            <a:extLst>
              <a:ext uri="{FF2B5EF4-FFF2-40B4-BE49-F238E27FC236}">
                <a16:creationId xmlns:a16="http://schemas.microsoft.com/office/drawing/2014/main" id="{D81BAC25-D0CA-43AF-A69C-19FFB37BC12B}"/>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b="8576"/>
          <a:stretch/>
        </p:blipFill>
        <p:spPr bwMode="auto">
          <a:xfrm>
            <a:off x="101267" y="2035180"/>
            <a:ext cx="640080" cy="637117"/>
          </a:xfrm>
          <a:prstGeom prst="rect">
            <a:avLst/>
          </a:prstGeom>
          <a:noFill/>
          <a:ln>
            <a:noFill/>
          </a:ln>
          <a:extLst>
            <a:ext uri="{53640926-AAD7-44D8-BBD7-CCE9431645EC}">
              <a14:shadowObscured xmlns:a14="http://schemas.microsoft.com/office/drawing/2010/main"/>
            </a:ext>
          </a:extLst>
        </p:spPr>
      </p:pic>
      <p:pic>
        <p:nvPicPr>
          <p:cNvPr id="20" name="Picture 19" descr="This is the Water component icon ">
            <a:extLst>
              <a:ext uri="{FF2B5EF4-FFF2-40B4-BE49-F238E27FC236}">
                <a16:creationId xmlns:a16="http://schemas.microsoft.com/office/drawing/2014/main" id="{097AFC8B-86BA-467A-8B20-4FEAA8302B59}"/>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1267" y="2793889"/>
            <a:ext cx="640080" cy="691541"/>
          </a:xfrm>
          <a:prstGeom prst="rect">
            <a:avLst/>
          </a:prstGeom>
          <a:noFill/>
        </p:spPr>
      </p:pic>
      <p:pic>
        <p:nvPicPr>
          <p:cNvPr id="21" name="Picture 20" descr="This is the Shelter component icon ">
            <a:extLst>
              <a:ext uri="{FF2B5EF4-FFF2-40B4-BE49-F238E27FC236}">
                <a16:creationId xmlns:a16="http://schemas.microsoft.com/office/drawing/2014/main" id="{8E62BC31-DD80-4F1E-8B2B-243D9C8AF563}"/>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1267" y="3527035"/>
            <a:ext cx="640080" cy="691541"/>
          </a:xfrm>
          <a:prstGeom prst="rect">
            <a:avLst/>
          </a:prstGeom>
          <a:noFill/>
        </p:spPr>
      </p:pic>
      <p:pic>
        <p:nvPicPr>
          <p:cNvPr id="22" name="Picture 21" descr="This is the Agriculture component icon ">
            <a:extLst>
              <a:ext uri="{FF2B5EF4-FFF2-40B4-BE49-F238E27FC236}">
                <a16:creationId xmlns:a16="http://schemas.microsoft.com/office/drawing/2014/main" id="{AABF378A-7CB5-4BDF-9058-C8573A66ABB1}"/>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1267" y="4273811"/>
            <a:ext cx="640080" cy="691541"/>
          </a:xfrm>
          <a:prstGeom prst="rect">
            <a:avLst/>
          </a:prstGeom>
          <a:noFill/>
        </p:spPr>
      </p:pic>
    </p:spTree>
    <p:extLst>
      <p:ext uri="{BB962C8B-B14F-4D97-AF65-F5344CB8AC3E}">
        <p14:creationId xmlns:p14="http://schemas.microsoft.com/office/powerpoint/2010/main" val="215160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B991B7-B141-4B78-982D-61F20E282352}"/>
              </a:ext>
            </a:extLst>
          </p:cNvPr>
          <p:cNvSpPr>
            <a:spLocks noGrp="1"/>
          </p:cNvSpPr>
          <p:nvPr>
            <p:ph type="ctrTitle"/>
          </p:nvPr>
        </p:nvSpPr>
        <p:spPr>
          <a:xfrm>
            <a:off x="6817424" y="674041"/>
            <a:ext cx="2297545" cy="1103601"/>
          </a:xfrm>
        </p:spPr>
        <p:txBody>
          <a:bodyPr/>
          <a:lstStyle/>
          <a:p>
            <a:r>
              <a:rPr lang="en-US" dirty="0"/>
              <a:t>Slide 5</a:t>
            </a:r>
          </a:p>
        </p:txBody>
      </p:sp>
      <p:sp>
        <p:nvSpPr>
          <p:cNvPr id="23" name="TextBox 22">
            <a:extLst>
              <a:ext uri="{FF2B5EF4-FFF2-40B4-BE49-F238E27FC236}">
                <a16:creationId xmlns:a16="http://schemas.microsoft.com/office/drawing/2014/main" id="{DF4C433F-E46E-44BC-A936-942E74FB7286}"/>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211795659"/>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Lifeline: Health &amp; Medical</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24" name="chart" descr="This is the Health and Medical lifeline icon ">
            <a:extLst>
              <a:ext uri="{FF2B5EF4-FFF2-40B4-BE49-F238E27FC236}">
                <a16:creationId xmlns:a16="http://schemas.microsoft.com/office/drawing/2014/main" id="{11A0E25D-0CE2-46FF-AB6F-B537EE4853F3}"/>
              </a:ext>
            </a:extLst>
          </p:cNvPr>
          <p:cNvPicPr>
            <a:picLocks noChangeAspect="1"/>
          </p:cNvPicPr>
          <p:nvPr/>
        </p:nvPicPr>
        <p:blipFill>
          <a:blip r:embed="rId4"/>
          <a:stretch>
            <a:fillRect/>
          </a:stretch>
        </p:blipFill>
        <p:spPr>
          <a:xfrm>
            <a:off x="100617" y="719812"/>
            <a:ext cx="857831" cy="822960"/>
          </a:xfrm>
          <a:prstGeom prst="rect">
            <a:avLst/>
          </a:prstGeom>
        </p:spPr>
      </p:pic>
      <p:sp>
        <p:nvSpPr>
          <p:cNvPr id="10" name="TextBox 9">
            <a:extLst>
              <a:ext uri="{FF2B5EF4-FFF2-40B4-BE49-F238E27FC236}">
                <a16:creationId xmlns:a16="http://schemas.microsoft.com/office/drawing/2014/main" id="{4EF47E6E-358E-42EE-B91A-2FEA183845F6}"/>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Stabilization: </a:t>
            </a:r>
            <a:r>
              <a:rPr lang="en-US" sz="1000" dirty="0">
                <a:latin typeface="Arial" panose="020B0604020202020204" pitchFamily="34" charset="0"/>
                <a:cs typeface="Arial" panose="020B0604020202020204" pitchFamily="34" charset="0"/>
              </a:rPr>
              <a:t>The Health and Medical Lifeline is able to provide medical care, public health, pre-hospital, fatality management, behavioral health and medical industry to ensure life-saving/sustaining services are adequate to meet the needs of the impacted area.</a:t>
            </a:r>
          </a:p>
          <a:p>
            <a:r>
              <a:rPr lang="en-US" sz="1000" b="1" dirty="0">
                <a:latin typeface="Arial" panose="020B0604020202020204" pitchFamily="34" charset="0"/>
                <a:cs typeface="Arial" panose="020B0604020202020204" pitchFamily="34" charset="0"/>
              </a:rPr>
              <a:t>Key Partners:</a:t>
            </a:r>
            <a:r>
              <a:rPr lang="en-US" sz="1000" dirty="0">
                <a:latin typeface="Arial" panose="020B0604020202020204" pitchFamily="34" charset="0"/>
                <a:cs typeface="Arial" panose="020B0604020202020204" pitchFamily="34" charset="0"/>
              </a:rPr>
              <a:t> HHS, EPA</a:t>
            </a:r>
            <a:endParaRPr lang="en-US" sz="1000" b="1"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FEDFE65C-AE92-4F86-9B4A-57077838E7B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4007" y="924619"/>
            <a:ext cx="824769" cy="822960"/>
          </a:xfrm>
          <a:prstGeom prst="rect">
            <a:avLst/>
          </a:prstGeom>
        </p:spPr>
      </p:pic>
      <p:pic>
        <p:nvPicPr>
          <p:cNvPr id="33" name="Picture 32">
            <a:extLst>
              <a:ext uri="{FF2B5EF4-FFF2-40B4-BE49-F238E27FC236}">
                <a16:creationId xmlns:a16="http://schemas.microsoft.com/office/drawing/2014/main" id="{64D0F2EB-CD12-45CB-AC2C-11FB6A7263D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2692" y="2013410"/>
            <a:ext cx="822138" cy="822960"/>
          </a:xfrm>
          <a:prstGeom prst="rect">
            <a:avLst/>
          </a:prstGeom>
        </p:spPr>
      </p:pic>
      <p:pic>
        <p:nvPicPr>
          <p:cNvPr id="34" name="Picture 33">
            <a:extLst>
              <a:ext uri="{FF2B5EF4-FFF2-40B4-BE49-F238E27FC236}">
                <a16:creationId xmlns:a16="http://schemas.microsoft.com/office/drawing/2014/main" id="{AA5CDC4E-3C7F-4106-8CB7-F0EC7CE62D2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0800" y="3102201"/>
            <a:ext cx="818355" cy="822960"/>
          </a:xfrm>
          <a:prstGeom prst="rect">
            <a:avLst/>
          </a:prstGeom>
        </p:spPr>
      </p:pic>
      <p:pic>
        <p:nvPicPr>
          <p:cNvPr id="31" name="Picture 30">
            <a:extLst>
              <a:ext uri="{FF2B5EF4-FFF2-40B4-BE49-F238E27FC236}">
                <a16:creationId xmlns:a16="http://schemas.microsoft.com/office/drawing/2014/main" id="{41354772-33C8-4349-8A7D-B294F2504782}"/>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2034" y="4190991"/>
            <a:ext cx="820823" cy="822960"/>
          </a:xfrm>
          <a:prstGeom prst="rect">
            <a:avLst/>
          </a:prstGeom>
        </p:spPr>
      </p:pic>
      <p:graphicFrame>
        <p:nvGraphicFramePr>
          <p:cNvPr id="9" name="Table 8">
            <a:extLst>
              <a:ext uri="{FF2B5EF4-FFF2-40B4-BE49-F238E27FC236}">
                <a16:creationId xmlns:a16="http://schemas.microsoft.com/office/drawing/2014/main" id="{0A3E38DA-7DE9-48CC-AC4B-119DCA89CA96}"/>
              </a:ext>
            </a:extLst>
          </p:cNvPr>
          <p:cNvGraphicFramePr>
            <a:graphicFrameLocks noGrp="1"/>
          </p:cNvGraphicFramePr>
          <p:nvPr>
            <p:extLst>
              <p:ext uri="{D42A27DB-BD31-4B8C-83A1-F6EECF244321}">
                <p14:modId xmlns:p14="http://schemas.microsoft.com/office/powerpoint/2010/main" val="111798812"/>
              </p:ext>
            </p:extLst>
          </p:nvPr>
        </p:nvGraphicFramePr>
        <p:xfrm>
          <a:off x="23651" y="1633851"/>
          <a:ext cx="9082845" cy="5000096"/>
        </p:xfrm>
        <a:graphic>
          <a:graphicData uri="http://schemas.openxmlformats.org/drawingml/2006/table">
            <a:tbl>
              <a:tblPr firstRow="1" bandRow="1">
                <a:tableStyleId>{5C22544A-7EE6-4342-B048-85BDC9FD1C3A}</a:tableStyleId>
              </a:tblPr>
              <a:tblGrid>
                <a:gridCol w="826325">
                  <a:extLst>
                    <a:ext uri="{9D8B030D-6E8A-4147-A177-3AD203B41FA5}">
                      <a16:colId xmlns:a16="http://schemas.microsoft.com/office/drawing/2014/main" val="20001"/>
                    </a:ext>
                  </a:extLst>
                </a:gridCol>
                <a:gridCol w="1005840">
                  <a:extLst>
                    <a:ext uri="{9D8B030D-6E8A-4147-A177-3AD203B41FA5}">
                      <a16:colId xmlns:a16="http://schemas.microsoft.com/office/drawing/2014/main" val="2976396047"/>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Component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Sub-Components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Green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Hospitals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Dialysis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Pharmacies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Long Term Care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VA Health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Veterinary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Home Care</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Hospitals Evacuating/Closed: </a:t>
                      </a:r>
                      <a:r>
                        <a:rPr lang="en-US" sz="800" b="0" i="1" baseline="0" dirty="0">
                          <a:solidFill>
                            <a:srgbClr val="0070C0"/>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Nursing Homes Evacuating/Closed: </a:t>
                      </a:r>
                      <a:r>
                        <a:rPr lang="en-US" sz="800" b="0" i="1" baseline="0" dirty="0">
                          <a:solidFill>
                            <a:srgbClr val="0070C0"/>
                          </a:solidFill>
                          <a:latin typeface="Arial" panose="020B0604020202020204" pitchFamily="34" charset="0"/>
                          <a:cs typeface="Arial" panose="020B0604020202020204" pitchFamily="34" charset="0"/>
                        </a:rPr>
                        <a:t>##</a:t>
                      </a:r>
                      <a:endParaRPr lang="en-US" sz="8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Assisted Living Facilities Evacuated: </a:t>
                      </a:r>
                      <a:r>
                        <a:rPr lang="en-US" sz="8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Dialysis Facilities Evacuated: </a:t>
                      </a:r>
                      <a:r>
                        <a:rPr lang="en-US" sz="8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Other Healthcare Facility Evacuations: </a:t>
                      </a:r>
                      <a:r>
                        <a:rPr lang="en-US" sz="800" b="0" i="1" baseline="0" dirty="0">
                          <a:solidFill>
                            <a:srgbClr val="0070C0"/>
                          </a:solidFill>
                          <a:latin typeface="Arial" panose="020B0604020202020204" pitchFamily="34" charset="0"/>
                          <a:cs typeface="Arial" panose="020B0604020202020204" pitchFamily="34" charset="0"/>
                        </a:rPr>
                        <a:t>##</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DMATs, DMORTs, TFs, etc.</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Emergency Medical Services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EMS Status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8C9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Epidemiological Surveillance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Laboratory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Clinical Guidance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Assessment/ Intervention Treatments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Human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Behavioral Health</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Human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Vector Control: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4706763"/>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lgConfetti">
                      <a:fgClr>
                        <a:srgbClr val="BDBEBF"/>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Mortuary and Post-Mortuary Services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Mortuary and post-mortuary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60023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Blood/Blood Products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Manufacturing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Distribution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Critical clinical research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Sterilization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Raw materials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Pharmacies closed: </a:t>
                      </a:r>
                      <a:r>
                        <a:rPr lang="en-US" sz="800" b="0" i="1" baseline="0" dirty="0">
                          <a:solidFill>
                            <a:srgbClr val="0070C0"/>
                          </a:solidFill>
                          <a:latin typeface="Arial" panose="020B0604020202020204" pitchFamily="34" charset="0"/>
                          <a:cs typeface="Arial" panose="020B0604020202020204" pitchFamily="34" charset="0"/>
                        </a:rPr>
                        <a:t>##</a:t>
                      </a:r>
                      <a:endParaRPr lang="en-US" sz="800" b="1"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4507315"/>
                  </a:ext>
                </a:extLst>
              </a:tr>
            </a:tbl>
          </a:graphicData>
        </a:graphic>
      </p:graphicFrame>
      <p:pic>
        <p:nvPicPr>
          <p:cNvPr id="26" name="Picture 25" descr="This is the Medical Care component icon ">
            <a:extLst>
              <a:ext uri="{FF2B5EF4-FFF2-40B4-BE49-F238E27FC236}">
                <a16:creationId xmlns:a16="http://schemas.microsoft.com/office/drawing/2014/main" id="{BB12E9E2-8D9B-45A1-89AD-E29ED254BA95}"/>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617" y="2051415"/>
            <a:ext cx="640080" cy="691541"/>
          </a:xfrm>
          <a:prstGeom prst="rect">
            <a:avLst/>
          </a:prstGeom>
          <a:noFill/>
        </p:spPr>
      </p:pic>
      <p:pic>
        <p:nvPicPr>
          <p:cNvPr id="27" name="Picture 26" descr="This is the Patient Movement component icon ">
            <a:extLst>
              <a:ext uri="{FF2B5EF4-FFF2-40B4-BE49-F238E27FC236}">
                <a16:creationId xmlns:a16="http://schemas.microsoft.com/office/drawing/2014/main" id="{1E7E37EC-481D-48AE-960D-9385C4171679}"/>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617" y="2940532"/>
            <a:ext cx="640080" cy="691541"/>
          </a:xfrm>
          <a:prstGeom prst="rect">
            <a:avLst/>
          </a:prstGeom>
          <a:noFill/>
        </p:spPr>
      </p:pic>
      <p:pic>
        <p:nvPicPr>
          <p:cNvPr id="28" name="Picture 27" descr="This is the Public Health component icon ">
            <a:extLst>
              <a:ext uri="{FF2B5EF4-FFF2-40B4-BE49-F238E27FC236}">
                <a16:creationId xmlns:a16="http://schemas.microsoft.com/office/drawing/2014/main" id="{C5CFC2FF-9B22-4C1F-A352-85B0A628FE20}"/>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617" y="3927634"/>
            <a:ext cx="640080" cy="691541"/>
          </a:xfrm>
          <a:prstGeom prst="rect">
            <a:avLst/>
          </a:prstGeom>
          <a:noFill/>
        </p:spPr>
      </p:pic>
      <p:pic>
        <p:nvPicPr>
          <p:cNvPr id="29" name="Picture 28" descr="This is the Fatality Management component icon ">
            <a:extLst>
              <a:ext uri="{FF2B5EF4-FFF2-40B4-BE49-F238E27FC236}">
                <a16:creationId xmlns:a16="http://schemas.microsoft.com/office/drawing/2014/main" id="{E990887D-0435-4294-A7B3-F291A8E8A86C}"/>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617" y="4878378"/>
            <a:ext cx="640080" cy="691541"/>
          </a:xfrm>
          <a:prstGeom prst="rect">
            <a:avLst/>
          </a:prstGeom>
          <a:noFill/>
        </p:spPr>
      </p:pic>
      <p:pic>
        <p:nvPicPr>
          <p:cNvPr id="30" name="Picture 29" descr="This is the Medical Supply Chain component icon ">
            <a:extLst>
              <a:ext uri="{FF2B5EF4-FFF2-40B4-BE49-F238E27FC236}">
                <a16:creationId xmlns:a16="http://schemas.microsoft.com/office/drawing/2014/main" id="{2BBC5648-E762-4E8C-9151-96EDEB6713C5}"/>
              </a:ext>
            </a:extLst>
          </p:cNvPr>
          <p:cNvPicPr>
            <a:picLocks noChangeAspect="1"/>
          </p:cNvPicPr>
          <p:nvPr/>
        </p:nvPicPr>
        <p:blipFill>
          <a:blip r:embed="rId17">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617" y="5765843"/>
            <a:ext cx="640080" cy="691541"/>
          </a:xfrm>
          <a:prstGeom prst="rect">
            <a:avLst/>
          </a:prstGeom>
          <a:noFill/>
        </p:spPr>
      </p:pic>
    </p:spTree>
    <p:extLst>
      <p:ext uri="{BB962C8B-B14F-4D97-AF65-F5344CB8AC3E}">
        <p14:creationId xmlns:p14="http://schemas.microsoft.com/office/powerpoint/2010/main" val="267557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D7383E6-678D-42A2-9DDD-400F707D209D}"/>
              </a:ext>
            </a:extLst>
          </p:cNvPr>
          <p:cNvSpPr>
            <a:spLocks noGrp="1"/>
          </p:cNvSpPr>
          <p:nvPr>
            <p:ph type="ctrTitle"/>
          </p:nvPr>
        </p:nvSpPr>
        <p:spPr>
          <a:xfrm>
            <a:off x="6699425" y="1052583"/>
            <a:ext cx="2352964" cy="603685"/>
          </a:xfrm>
        </p:spPr>
        <p:txBody>
          <a:bodyPr>
            <a:normAutofit fontScale="90000"/>
          </a:bodyPr>
          <a:lstStyle/>
          <a:p>
            <a:r>
              <a:rPr lang="en-US" dirty="0"/>
              <a:t>Slide 6</a:t>
            </a:r>
          </a:p>
        </p:txBody>
      </p:sp>
      <p:sp>
        <p:nvSpPr>
          <p:cNvPr id="14" name="TextBox 13">
            <a:extLst>
              <a:ext uri="{FF2B5EF4-FFF2-40B4-BE49-F238E27FC236}">
                <a16:creationId xmlns:a16="http://schemas.microsoft.com/office/drawing/2014/main" id="{FAD8881B-1CE4-4943-AC6D-19D4D33CEDEC}"/>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3139663966"/>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Lifeline: Energy (Power &amp; Fuel)</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2" name="Picture 1" descr="This is the Energy lifeline icon ">
            <a:extLst>
              <a:ext uri="{FF2B5EF4-FFF2-40B4-BE49-F238E27FC236}">
                <a16:creationId xmlns:a16="http://schemas.microsoft.com/office/drawing/2014/main" id="{558407BE-44AE-43C6-AE90-86126D05052D}"/>
              </a:ext>
            </a:extLst>
          </p:cNvPr>
          <p:cNvPicPr>
            <a:picLocks noChangeAspect="1"/>
          </p:cNvPicPr>
          <p:nvPr/>
        </p:nvPicPr>
        <p:blipFill>
          <a:blip r:embed="rId4"/>
          <a:stretch>
            <a:fillRect/>
          </a:stretch>
        </p:blipFill>
        <p:spPr>
          <a:xfrm>
            <a:off x="91611" y="719776"/>
            <a:ext cx="883997" cy="823031"/>
          </a:xfrm>
          <a:prstGeom prst="rect">
            <a:avLst/>
          </a:prstGeom>
        </p:spPr>
      </p:pic>
      <p:sp>
        <p:nvSpPr>
          <p:cNvPr id="10" name="TextBox 9">
            <a:extLst>
              <a:ext uri="{FF2B5EF4-FFF2-40B4-BE49-F238E27FC236}">
                <a16:creationId xmlns:a16="http://schemas.microsoft.com/office/drawing/2014/main" id="{F8D8CE39-4EA0-4FEE-82AE-3100C7811F66}"/>
              </a:ext>
            </a:extLst>
          </p:cNvPr>
          <p:cNvSpPr txBox="1"/>
          <p:nvPr/>
        </p:nvSpPr>
        <p:spPr>
          <a:xfrm>
            <a:off x="1067218" y="682656"/>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Stabilization: </a:t>
            </a:r>
            <a:r>
              <a:rPr lang="en-US" sz="1000" dirty="0">
                <a:latin typeface="Arial" panose="020B0604020202020204" pitchFamily="34" charset="0"/>
                <a:cs typeface="Arial" panose="020B0604020202020204" pitchFamily="34" charset="0"/>
              </a:rPr>
              <a:t>Energy sector can support the Federal and SLTT response by enabling all other Lifelines and is not a limiting factor for providing goods, resources, and services to meet the immediate needs of the survivors.</a:t>
            </a:r>
          </a:p>
          <a:p>
            <a:r>
              <a:rPr lang="en-US" sz="1000" b="1" dirty="0">
                <a:latin typeface="Arial" panose="020B0604020202020204" pitchFamily="34" charset="0"/>
                <a:cs typeface="Arial" panose="020B0604020202020204" pitchFamily="34" charset="0"/>
              </a:rPr>
              <a:t>Key Partners:</a:t>
            </a:r>
            <a:r>
              <a:rPr lang="en-US" sz="1000" dirty="0">
                <a:latin typeface="Arial" panose="020B0604020202020204" pitchFamily="34" charset="0"/>
                <a:cs typeface="Arial" panose="020B0604020202020204" pitchFamily="34" charset="0"/>
              </a:rPr>
              <a:t> DOE, GSA </a:t>
            </a:r>
          </a:p>
        </p:txBody>
      </p:sp>
      <p:pic>
        <p:nvPicPr>
          <p:cNvPr id="22" name="Picture 21">
            <a:extLst>
              <a:ext uri="{FF2B5EF4-FFF2-40B4-BE49-F238E27FC236}">
                <a16:creationId xmlns:a16="http://schemas.microsoft.com/office/drawing/2014/main" id="{38E06919-5CF4-4B36-9BC0-BD701093AFF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567" y="555653"/>
            <a:ext cx="822138" cy="822960"/>
          </a:xfrm>
          <a:prstGeom prst="rect">
            <a:avLst/>
          </a:prstGeom>
        </p:spPr>
      </p:pic>
      <p:pic>
        <p:nvPicPr>
          <p:cNvPr id="27" name="Picture 26">
            <a:extLst>
              <a:ext uri="{FF2B5EF4-FFF2-40B4-BE49-F238E27FC236}">
                <a16:creationId xmlns:a16="http://schemas.microsoft.com/office/drawing/2014/main" id="{4C7229CA-31E1-4F0B-8C08-75794076B05A}"/>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3073" y="1700396"/>
            <a:ext cx="821151" cy="822960"/>
          </a:xfrm>
          <a:prstGeom prst="rect">
            <a:avLst/>
          </a:prstGeom>
        </p:spPr>
      </p:pic>
      <p:pic>
        <p:nvPicPr>
          <p:cNvPr id="28" name="Picture 27">
            <a:extLst>
              <a:ext uri="{FF2B5EF4-FFF2-40B4-BE49-F238E27FC236}">
                <a16:creationId xmlns:a16="http://schemas.microsoft.com/office/drawing/2014/main" id="{BFF40E68-773C-4530-8EE5-0273C1EA7A1E}"/>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978" y="2845139"/>
            <a:ext cx="822960" cy="822960"/>
          </a:xfrm>
          <a:prstGeom prst="rect">
            <a:avLst/>
          </a:prstGeom>
        </p:spPr>
      </p:pic>
      <p:pic>
        <p:nvPicPr>
          <p:cNvPr id="20" name="Picture 19">
            <a:extLst>
              <a:ext uri="{FF2B5EF4-FFF2-40B4-BE49-F238E27FC236}">
                <a16:creationId xmlns:a16="http://schemas.microsoft.com/office/drawing/2014/main" id="{0A060D15-C6E9-4B31-AB93-11C01B8D04CF}"/>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2909" y="3989883"/>
            <a:ext cx="820823" cy="822960"/>
          </a:xfrm>
          <a:prstGeom prst="rect">
            <a:avLst/>
          </a:prstGeom>
        </p:spPr>
      </p:pic>
      <p:graphicFrame>
        <p:nvGraphicFramePr>
          <p:cNvPr id="9" name="Table 8">
            <a:extLst>
              <a:ext uri="{FF2B5EF4-FFF2-40B4-BE49-F238E27FC236}">
                <a16:creationId xmlns:a16="http://schemas.microsoft.com/office/drawing/2014/main" id="{061A294E-F18A-4A29-82C2-5933228220D4}"/>
              </a:ext>
            </a:extLst>
          </p:cNvPr>
          <p:cNvGraphicFramePr>
            <a:graphicFrameLocks noGrp="1"/>
          </p:cNvGraphicFramePr>
          <p:nvPr>
            <p:extLst>
              <p:ext uri="{D42A27DB-BD31-4B8C-83A1-F6EECF244321}">
                <p14:modId xmlns:p14="http://schemas.microsoft.com/office/powerpoint/2010/main" val="871792502"/>
              </p:ext>
            </p:extLst>
          </p:nvPr>
        </p:nvGraphicFramePr>
        <p:xfrm>
          <a:off x="23651" y="1633851"/>
          <a:ext cx="9082845" cy="2256552"/>
        </p:xfrm>
        <a:graphic>
          <a:graphicData uri="http://schemas.openxmlformats.org/drawingml/2006/table">
            <a:tbl>
              <a:tblPr firstRow="1" bandRow="1">
                <a:tableStyleId>{5C22544A-7EE6-4342-B048-85BDC9FD1C3A}</a:tableStyleId>
              </a:tblPr>
              <a:tblGrid>
                <a:gridCol w="826325">
                  <a:extLst>
                    <a:ext uri="{9D8B030D-6E8A-4147-A177-3AD203B41FA5}">
                      <a16:colId xmlns:a16="http://schemas.microsoft.com/office/drawing/2014/main" val="20001"/>
                    </a:ext>
                  </a:extLst>
                </a:gridCol>
                <a:gridCol w="1005840">
                  <a:extLst>
                    <a:ext uri="{9D8B030D-6E8A-4147-A177-3AD203B41FA5}">
                      <a16:colId xmlns:a16="http://schemas.microsoft.com/office/drawing/2014/main" val="2976396047"/>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Component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Sub-Components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Green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Generation Systems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Transmission systems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Distribution Systems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Facility Status: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Customer Outages: </a:t>
                      </a:r>
                      <a:r>
                        <a:rPr lang="en-US" sz="800" b="0" i="1" baseline="0" dirty="0">
                          <a:solidFill>
                            <a:srgbClr val="0070C0"/>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PRTs, Generator Teams, </a:t>
                      </a:r>
                      <a:r>
                        <a:rPr lang="en-US" sz="800" b="0" i="1" baseline="0" dirty="0" err="1">
                          <a:solidFill>
                            <a:schemeClr val="tx1"/>
                          </a:solidFill>
                          <a:latin typeface="Arial" panose="020B0604020202020204" pitchFamily="34" charset="0"/>
                          <a:cs typeface="Arial" panose="020B0604020202020204" pitchFamily="34" charset="0"/>
                        </a:rPr>
                        <a:t>etc</a:t>
                      </a: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Refineries/ Fuel Processing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Fuel Storage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Pipelines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Fuel Distribution (e.g. fuel points, gas stations)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Off-shore Oil Platforms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Facility Status: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Gas Stations Closed: </a:t>
                      </a:r>
                      <a:r>
                        <a:rPr lang="en-US" sz="800" b="0" i="1" baseline="0" dirty="0">
                          <a:solidFill>
                            <a:srgbClr val="0070C0"/>
                          </a:solidFill>
                          <a:latin typeface="Arial" panose="020B0604020202020204" pitchFamily="34" charset="0"/>
                          <a:cs typeface="Arial" panose="020B0604020202020204" pitchFamily="34" charset="0"/>
                        </a:rPr>
                        <a:t>##%</a:t>
                      </a:r>
                      <a:endParaRPr lang="en-US" sz="8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Fuel Points: </a:t>
                      </a:r>
                      <a:r>
                        <a:rPr lang="en-US" sz="800" b="0" i="1" baseline="0" dirty="0">
                          <a:solidFill>
                            <a:srgbClr val="0070C0"/>
                          </a:solidFill>
                          <a:latin typeface="Arial" panose="020B0604020202020204" pitchFamily="34" charset="0"/>
                          <a:cs typeface="Arial" panose="020B0604020202020204" pitchFamily="34" charset="0"/>
                        </a:rPr>
                        <a:t>[Insert locations]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Fuel (gal) at ISB: </a:t>
                      </a:r>
                      <a:r>
                        <a:rPr lang="en-US" sz="8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7" name="Picture 16" descr="This is the Power component icon ">
            <a:extLst>
              <a:ext uri="{FF2B5EF4-FFF2-40B4-BE49-F238E27FC236}">
                <a16:creationId xmlns:a16="http://schemas.microsoft.com/office/drawing/2014/main" id="{0B0A942B-3764-48DE-B2D8-E0E5E7143295}"/>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824" y="2031192"/>
            <a:ext cx="640080" cy="691541"/>
          </a:xfrm>
          <a:prstGeom prst="rect">
            <a:avLst/>
          </a:prstGeom>
          <a:noFill/>
        </p:spPr>
      </p:pic>
      <p:pic>
        <p:nvPicPr>
          <p:cNvPr id="18" name="Picture 17" descr="This is the Fuel component icon ">
            <a:extLst>
              <a:ext uri="{FF2B5EF4-FFF2-40B4-BE49-F238E27FC236}">
                <a16:creationId xmlns:a16="http://schemas.microsoft.com/office/drawing/2014/main" id="{66F95F1F-02EB-430F-A7B0-16111964E860}"/>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824" y="2893718"/>
            <a:ext cx="640080" cy="691541"/>
          </a:xfrm>
          <a:prstGeom prst="rect">
            <a:avLst/>
          </a:prstGeom>
          <a:noFill/>
        </p:spPr>
      </p:pic>
    </p:spTree>
    <p:extLst>
      <p:ext uri="{BB962C8B-B14F-4D97-AF65-F5344CB8AC3E}">
        <p14:creationId xmlns:p14="http://schemas.microsoft.com/office/powerpoint/2010/main" val="412567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9535E27B-EFE0-40FA-8637-B6A068307751}"/>
              </a:ext>
            </a:extLst>
          </p:cNvPr>
          <p:cNvSpPr>
            <a:spLocks noGrp="1"/>
          </p:cNvSpPr>
          <p:nvPr>
            <p:ph type="ctrTitle"/>
          </p:nvPr>
        </p:nvSpPr>
        <p:spPr>
          <a:xfrm>
            <a:off x="6206762" y="882614"/>
            <a:ext cx="2870200" cy="823030"/>
          </a:xfrm>
        </p:spPr>
        <p:txBody>
          <a:bodyPr>
            <a:normAutofit fontScale="90000"/>
          </a:bodyPr>
          <a:lstStyle/>
          <a:p>
            <a:r>
              <a:rPr lang="en-US" dirty="0"/>
              <a:t>Slide 7</a:t>
            </a:r>
          </a:p>
        </p:txBody>
      </p:sp>
      <p:sp>
        <p:nvSpPr>
          <p:cNvPr id="17" name="TextBox 16">
            <a:extLst>
              <a:ext uri="{FF2B5EF4-FFF2-40B4-BE49-F238E27FC236}">
                <a16:creationId xmlns:a16="http://schemas.microsoft.com/office/drawing/2014/main" id="{4EA4F243-7258-4C1E-BD3C-6FD57DABBAC6}"/>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2681747301"/>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Lifeline: Communications</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2" name="Picture 1" descr="This is the Communications lifeline icon ">
            <a:extLst>
              <a:ext uri="{FF2B5EF4-FFF2-40B4-BE49-F238E27FC236}">
                <a16:creationId xmlns:a16="http://schemas.microsoft.com/office/drawing/2014/main" id="{CFAC2C0A-C83B-414C-8D6B-5798C0D2B3D8}"/>
              </a:ext>
            </a:extLst>
          </p:cNvPr>
          <p:cNvPicPr>
            <a:picLocks noChangeAspect="1"/>
          </p:cNvPicPr>
          <p:nvPr/>
        </p:nvPicPr>
        <p:blipFill>
          <a:blip r:embed="rId4"/>
          <a:stretch>
            <a:fillRect/>
          </a:stretch>
        </p:blipFill>
        <p:spPr>
          <a:xfrm>
            <a:off x="67038" y="727262"/>
            <a:ext cx="841321" cy="823031"/>
          </a:xfrm>
          <a:prstGeom prst="rect">
            <a:avLst/>
          </a:prstGeom>
        </p:spPr>
      </p:pic>
      <p:sp>
        <p:nvSpPr>
          <p:cNvPr id="22" name="TextBox 21">
            <a:extLst>
              <a:ext uri="{FF2B5EF4-FFF2-40B4-BE49-F238E27FC236}">
                <a16:creationId xmlns:a16="http://schemas.microsoft.com/office/drawing/2014/main" id="{221E447B-BF67-4070-B3C7-F66E7DA5718F}"/>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Stabilization: </a:t>
            </a:r>
            <a:r>
              <a:rPr lang="en-US" sz="1000" dirty="0">
                <a:latin typeface="Arial" panose="020B0604020202020204" pitchFamily="34" charset="0"/>
                <a:cs typeface="Arial" panose="020B0604020202020204" pitchFamily="34" charset="0"/>
              </a:rPr>
              <a:t>Components of Communications are able to support the Federal and SLTT response by enabling all other Lifelines and are not limiting factors for providing goods, resources, and services to meet the immediate needs of the survivors. </a:t>
            </a:r>
          </a:p>
          <a:p>
            <a:r>
              <a:rPr lang="en-US" sz="1000" b="1" dirty="0">
                <a:latin typeface="Arial" panose="020B0604020202020204" pitchFamily="34" charset="0"/>
                <a:cs typeface="Arial" panose="020B0604020202020204" pitchFamily="34" charset="0"/>
              </a:rPr>
              <a:t>Key Partners: </a:t>
            </a:r>
            <a:r>
              <a:rPr lang="en-US" sz="1000" dirty="0">
                <a:latin typeface="Arial" panose="020B0604020202020204" pitchFamily="34" charset="0"/>
                <a:cs typeface="Arial" panose="020B0604020202020204" pitchFamily="34" charset="0"/>
              </a:rPr>
              <a:t>DEC, DOC</a:t>
            </a:r>
            <a:endParaRPr lang="en-US" sz="1000" b="1"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13C89E7B-FABF-420B-881C-F3A6BC5BA14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4124" y="882684"/>
            <a:ext cx="824769" cy="822960"/>
          </a:xfrm>
          <a:prstGeom prst="rect">
            <a:avLst/>
          </a:prstGeom>
        </p:spPr>
      </p:pic>
      <p:pic>
        <p:nvPicPr>
          <p:cNvPr id="34" name="Picture 33">
            <a:extLst>
              <a:ext uri="{FF2B5EF4-FFF2-40B4-BE49-F238E27FC236}">
                <a16:creationId xmlns:a16="http://schemas.microsoft.com/office/drawing/2014/main" id="{710A8831-441F-44F4-868E-D43097A9C57D}"/>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2316" y="2184604"/>
            <a:ext cx="821153" cy="822960"/>
          </a:xfrm>
          <a:prstGeom prst="rect">
            <a:avLst/>
          </a:prstGeom>
        </p:spPr>
      </p:pic>
      <p:pic>
        <p:nvPicPr>
          <p:cNvPr id="35" name="Picture 34">
            <a:extLst>
              <a:ext uri="{FF2B5EF4-FFF2-40B4-BE49-F238E27FC236}">
                <a16:creationId xmlns:a16="http://schemas.microsoft.com/office/drawing/2014/main" id="{730CA409-E036-4930-9101-19786282093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0468" y="3486524"/>
            <a:ext cx="817457" cy="822960"/>
          </a:xfrm>
          <a:prstGeom prst="rect">
            <a:avLst/>
          </a:prstGeom>
        </p:spPr>
      </p:pic>
      <p:pic>
        <p:nvPicPr>
          <p:cNvPr id="32" name="Picture 31">
            <a:extLst>
              <a:ext uri="{FF2B5EF4-FFF2-40B4-BE49-F238E27FC236}">
                <a16:creationId xmlns:a16="http://schemas.microsoft.com/office/drawing/2014/main" id="{E7976E4B-C6F1-42AF-B395-B31FDB2B423C}"/>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2151" y="4788444"/>
            <a:ext cx="820823" cy="822960"/>
          </a:xfrm>
          <a:prstGeom prst="rect">
            <a:avLst/>
          </a:prstGeom>
        </p:spPr>
      </p:pic>
      <p:graphicFrame>
        <p:nvGraphicFramePr>
          <p:cNvPr id="21" name="Table 20">
            <a:extLst>
              <a:ext uri="{FF2B5EF4-FFF2-40B4-BE49-F238E27FC236}">
                <a16:creationId xmlns:a16="http://schemas.microsoft.com/office/drawing/2014/main" id="{758138C0-5A48-4EA1-AD53-519EE4A3374F}"/>
              </a:ext>
            </a:extLst>
          </p:cNvPr>
          <p:cNvGraphicFramePr>
            <a:graphicFrameLocks noGrp="1"/>
          </p:cNvGraphicFramePr>
          <p:nvPr>
            <p:extLst>
              <p:ext uri="{D42A27DB-BD31-4B8C-83A1-F6EECF244321}">
                <p14:modId xmlns:p14="http://schemas.microsoft.com/office/powerpoint/2010/main" val="2974574049"/>
              </p:ext>
            </p:extLst>
          </p:nvPr>
        </p:nvGraphicFramePr>
        <p:xfrm>
          <a:off x="23651" y="1633851"/>
          <a:ext cx="9082845" cy="4267888"/>
        </p:xfrm>
        <a:graphic>
          <a:graphicData uri="http://schemas.openxmlformats.org/drawingml/2006/table">
            <a:tbl>
              <a:tblPr firstRow="1" bandRow="1">
                <a:tableStyleId>{5C22544A-7EE6-4342-B048-85BDC9FD1C3A}</a:tableStyleId>
              </a:tblPr>
              <a:tblGrid>
                <a:gridCol w="826325">
                  <a:extLst>
                    <a:ext uri="{9D8B030D-6E8A-4147-A177-3AD203B41FA5}">
                      <a16:colId xmlns:a16="http://schemas.microsoft.com/office/drawing/2014/main" val="20001"/>
                    </a:ext>
                  </a:extLst>
                </a:gridCol>
                <a:gridCol w="1005840">
                  <a:extLst>
                    <a:ext uri="{9D8B030D-6E8A-4147-A177-3AD203B41FA5}">
                      <a16:colId xmlns:a16="http://schemas.microsoft.com/office/drawing/2014/main" val="2976396047"/>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Component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Sub-Components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Green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Wireless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Cable Systems &amp; Wireline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Broadcast (TV/Radio)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Satellite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Data Centers/ Internet</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US" sz="800" b="0" i="1" dirty="0">
                          <a:solidFill>
                            <a:schemeClr val="tx1"/>
                          </a:solidFill>
                          <a:latin typeface="Arial" panose="020B0604020202020204" pitchFamily="34" charset="0"/>
                          <a:cs typeface="Arial" panose="020B0604020202020204" pitchFamily="34" charset="0"/>
                        </a:rPr>
                        <a:t>Cell Sites Up: </a:t>
                      </a:r>
                      <a:r>
                        <a:rPr lang="en-US" sz="800" b="0" i="1" dirty="0">
                          <a:solidFill>
                            <a:srgbClr val="0070C0"/>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Customers Out of Service: </a:t>
                      </a:r>
                      <a:r>
                        <a:rPr lang="en-US" sz="800" b="0" i="1" baseline="0" dirty="0">
                          <a:solidFill>
                            <a:srgbClr val="0070C0"/>
                          </a:solidFill>
                          <a:latin typeface="Arial" panose="020B0604020202020204" pitchFamily="34" charset="0"/>
                          <a:cs typeface="Arial" panose="020B0604020202020204" pitchFamily="34" charset="0"/>
                        </a:rPr>
                        <a:t>##</a:t>
                      </a:r>
                      <a:endParaRPr lang="en-US" sz="8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MEOVs, MCOVs, IRVs, </a:t>
                      </a:r>
                      <a:r>
                        <a:rPr lang="en-US" sz="800" b="0" i="1" baseline="0" dirty="0" err="1">
                          <a:solidFill>
                            <a:schemeClr val="tx1"/>
                          </a:solidFill>
                          <a:latin typeface="Arial" panose="020B0604020202020204" pitchFamily="34" charset="0"/>
                          <a:cs typeface="Arial" panose="020B0604020202020204" pitchFamily="34" charset="0"/>
                        </a:rPr>
                        <a:t>etc</a:t>
                      </a: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Local Alert/ Warning 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Access to IPAWS (WEA, EAS, NWR)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NAWAS Terminals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Local Alert/Warning Ability:</a:t>
                      </a:r>
                      <a:endParaRPr lang="en-US" sz="800" b="0" i="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NAWAS/IPAWS:</a:t>
                      </a:r>
                      <a:endParaRPr lang="en-US" sz="800" b="0" i="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8C9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Public Safety Answering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Dispatch</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PSAPs being rerouted: </a:t>
                      </a:r>
                      <a:r>
                        <a:rPr lang="en-US" sz="800" b="0" i="1" baseline="0" dirty="0">
                          <a:solidFill>
                            <a:srgbClr val="0070C0"/>
                          </a:solidFill>
                          <a:latin typeface="Arial" panose="020B0604020202020204" pitchFamily="34" charset="0"/>
                          <a:cs typeface="Arial" panose="020B0604020202020204" pitchFamily="34" charset="0"/>
                        </a:rPr>
                        <a:t>##</a:t>
                      </a: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PSAPs on gen power: </a:t>
                      </a:r>
                      <a:r>
                        <a:rPr lang="en-US" sz="8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4706763"/>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lgConfetti">
                      <a:fgClr>
                        <a:srgbClr val="BDBEBF"/>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LMR Networks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LMR Networks: </a:t>
                      </a:r>
                      <a:endParaRPr lang="en-US" sz="800" b="0" i="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60023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Banking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Electronic Payment Processing</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Banking/Payment processing: </a:t>
                      </a:r>
                      <a:endParaRPr lang="en-US" sz="800" b="1"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4507315"/>
                  </a:ext>
                </a:extLst>
              </a:tr>
            </a:tbl>
          </a:graphicData>
        </a:graphic>
      </p:graphicFrame>
      <p:pic>
        <p:nvPicPr>
          <p:cNvPr id="20" name="Picture 19" descr="This is the infrastructure component icon ">
            <a:extLst>
              <a:ext uri="{FF2B5EF4-FFF2-40B4-BE49-F238E27FC236}">
                <a16:creationId xmlns:a16="http://schemas.microsoft.com/office/drawing/2014/main" id="{C3D4E5F2-A4A3-4887-8E31-05484C6EFDFF}"/>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6514" y="2139201"/>
            <a:ext cx="640080" cy="691541"/>
          </a:xfrm>
          <a:prstGeom prst="rect">
            <a:avLst/>
          </a:prstGeom>
          <a:noFill/>
        </p:spPr>
      </p:pic>
      <p:pic>
        <p:nvPicPr>
          <p:cNvPr id="28" name="Picture 27" descr="This is the Alerts, Warnings, and Messages component icon ">
            <a:extLst>
              <a:ext uri="{FF2B5EF4-FFF2-40B4-BE49-F238E27FC236}">
                <a16:creationId xmlns:a16="http://schemas.microsoft.com/office/drawing/2014/main" id="{BA9238FA-0F95-4120-ABE3-F28C4D593BE3}"/>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6514" y="2977868"/>
            <a:ext cx="640080" cy="691541"/>
          </a:xfrm>
          <a:prstGeom prst="rect">
            <a:avLst/>
          </a:prstGeom>
          <a:noFill/>
        </p:spPr>
      </p:pic>
      <p:pic>
        <p:nvPicPr>
          <p:cNvPr id="29" name="Picture 28" descr="This is the 911 and Dispatch component icon ">
            <a:extLst>
              <a:ext uri="{FF2B5EF4-FFF2-40B4-BE49-F238E27FC236}">
                <a16:creationId xmlns:a16="http://schemas.microsoft.com/office/drawing/2014/main" id="{5C2CE71E-81E1-4901-8C19-14597BDC186D}"/>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6514" y="3711090"/>
            <a:ext cx="640080" cy="691541"/>
          </a:xfrm>
          <a:prstGeom prst="rect">
            <a:avLst/>
          </a:prstGeom>
          <a:noFill/>
        </p:spPr>
      </p:pic>
      <p:pic>
        <p:nvPicPr>
          <p:cNvPr id="30" name="Picture 29" descr="This is the Responder Communications component icon ">
            <a:extLst>
              <a:ext uri="{FF2B5EF4-FFF2-40B4-BE49-F238E27FC236}">
                <a16:creationId xmlns:a16="http://schemas.microsoft.com/office/drawing/2014/main" id="{0B82172C-6163-4F8D-A58F-EAE33CA69055}"/>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6514" y="4454586"/>
            <a:ext cx="640080" cy="691541"/>
          </a:xfrm>
          <a:prstGeom prst="rect">
            <a:avLst/>
          </a:prstGeom>
          <a:noFill/>
        </p:spPr>
      </p:pic>
      <p:pic>
        <p:nvPicPr>
          <p:cNvPr id="31" name="Picture 30" descr="This is the Financial Services component icon ">
            <a:extLst>
              <a:ext uri="{FF2B5EF4-FFF2-40B4-BE49-F238E27FC236}">
                <a16:creationId xmlns:a16="http://schemas.microsoft.com/office/drawing/2014/main" id="{EE4BB31F-C99F-40D9-9EA8-0051E0D45495}"/>
              </a:ext>
            </a:extLst>
          </p:cNvPr>
          <p:cNvPicPr>
            <a:picLocks noChangeAspect="1"/>
          </p:cNvPicPr>
          <p:nvPr/>
        </p:nvPicPr>
        <p:blipFill>
          <a:blip r:embed="rId17">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6514" y="5199924"/>
            <a:ext cx="640080" cy="691541"/>
          </a:xfrm>
          <a:prstGeom prst="rect">
            <a:avLst/>
          </a:prstGeom>
          <a:noFill/>
        </p:spPr>
      </p:pic>
    </p:spTree>
    <p:extLst>
      <p:ext uri="{BB962C8B-B14F-4D97-AF65-F5344CB8AC3E}">
        <p14:creationId xmlns:p14="http://schemas.microsoft.com/office/powerpoint/2010/main" val="170793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91559AF-74B1-4CD7-AEBC-05CF0F9CB3EA}"/>
              </a:ext>
            </a:extLst>
          </p:cNvPr>
          <p:cNvSpPr>
            <a:spLocks noGrp="1"/>
          </p:cNvSpPr>
          <p:nvPr>
            <p:ph type="ctrTitle"/>
          </p:nvPr>
        </p:nvSpPr>
        <p:spPr>
          <a:xfrm>
            <a:off x="6642408" y="965282"/>
            <a:ext cx="2491509" cy="871049"/>
          </a:xfrm>
        </p:spPr>
        <p:txBody>
          <a:bodyPr>
            <a:normAutofit fontScale="90000"/>
          </a:bodyPr>
          <a:lstStyle/>
          <a:p>
            <a:r>
              <a:rPr lang="en-US" dirty="0"/>
              <a:t>Slide 8</a:t>
            </a:r>
          </a:p>
        </p:txBody>
      </p:sp>
      <p:sp>
        <p:nvSpPr>
          <p:cNvPr id="22" name="TextBox 21">
            <a:extLst>
              <a:ext uri="{FF2B5EF4-FFF2-40B4-BE49-F238E27FC236}">
                <a16:creationId xmlns:a16="http://schemas.microsoft.com/office/drawing/2014/main" id="{5B27E06D-3E5B-48B6-9D4E-797AD129235D}"/>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2716207540"/>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Lifeline: Transportation</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2" name="Picture 1" descr="This is the Transportation lifeline icon">
            <a:extLst>
              <a:ext uri="{FF2B5EF4-FFF2-40B4-BE49-F238E27FC236}">
                <a16:creationId xmlns:a16="http://schemas.microsoft.com/office/drawing/2014/main" id="{CA6536BF-B1FE-4F09-B67E-6C2D63A0B77B}"/>
              </a:ext>
            </a:extLst>
          </p:cNvPr>
          <p:cNvPicPr>
            <a:picLocks noChangeAspect="1"/>
          </p:cNvPicPr>
          <p:nvPr/>
        </p:nvPicPr>
        <p:blipFill>
          <a:blip r:embed="rId4"/>
          <a:stretch>
            <a:fillRect/>
          </a:stretch>
        </p:blipFill>
        <p:spPr>
          <a:xfrm>
            <a:off x="54845" y="719776"/>
            <a:ext cx="865707" cy="823031"/>
          </a:xfrm>
          <a:prstGeom prst="rect">
            <a:avLst/>
          </a:prstGeom>
        </p:spPr>
      </p:pic>
      <p:sp>
        <p:nvSpPr>
          <p:cNvPr id="10" name="TextBox 9">
            <a:extLst>
              <a:ext uri="{FF2B5EF4-FFF2-40B4-BE49-F238E27FC236}">
                <a16:creationId xmlns:a16="http://schemas.microsoft.com/office/drawing/2014/main" id="{719DDBAD-0466-44EA-94C1-A7D0FF273DBE}"/>
              </a:ext>
            </a:extLst>
          </p:cNvPr>
          <p:cNvSpPr txBox="1"/>
          <p:nvPr/>
        </p:nvSpPr>
        <p:spPr>
          <a:xfrm>
            <a:off x="975395" y="670727"/>
            <a:ext cx="7729641"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Stabilization: </a:t>
            </a:r>
            <a:r>
              <a:rPr lang="en-US" sz="1000" dirty="0">
                <a:latin typeface="Arial" panose="020B0604020202020204" pitchFamily="34" charset="0"/>
                <a:cs typeface="Arial" panose="020B0604020202020204" pitchFamily="34" charset="0"/>
              </a:rPr>
              <a:t>Components of Transportation are able to support the Federal and SLTT Response by enabling all other Lifelines and are not limiting factors for providing goods, resources and services to meet the immediate needs of the survivors.</a:t>
            </a:r>
          </a:p>
          <a:p>
            <a:r>
              <a:rPr lang="en-US" sz="1000" b="1" dirty="0">
                <a:latin typeface="Arial" panose="020B0604020202020204" pitchFamily="34" charset="0"/>
                <a:cs typeface="Arial" panose="020B0604020202020204" pitchFamily="34" charset="0"/>
              </a:rPr>
              <a:t>Key Partners: </a:t>
            </a:r>
            <a:r>
              <a:rPr lang="en-US" sz="1000" dirty="0">
                <a:latin typeface="Arial" panose="020B0604020202020204" pitchFamily="34" charset="0"/>
                <a:cs typeface="Arial" panose="020B0604020202020204" pitchFamily="34" charset="0"/>
              </a:rPr>
              <a:t>DOT, USACE, USCG</a:t>
            </a:r>
          </a:p>
        </p:txBody>
      </p:sp>
      <p:pic>
        <p:nvPicPr>
          <p:cNvPr id="31" name="Picture 30">
            <a:extLst>
              <a:ext uri="{FF2B5EF4-FFF2-40B4-BE49-F238E27FC236}">
                <a16:creationId xmlns:a16="http://schemas.microsoft.com/office/drawing/2014/main" id="{11FF933B-309A-4B44-9B48-53807D9A2855}"/>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456" y="787221"/>
            <a:ext cx="822960" cy="822960"/>
          </a:xfrm>
          <a:prstGeom prst="rect">
            <a:avLst/>
          </a:prstGeom>
        </p:spPr>
      </p:pic>
      <p:pic>
        <p:nvPicPr>
          <p:cNvPr id="32" name="Picture 31">
            <a:extLst>
              <a:ext uri="{FF2B5EF4-FFF2-40B4-BE49-F238E27FC236}">
                <a16:creationId xmlns:a16="http://schemas.microsoft.com/office/drawing/2014/main" id="{526C54C1-C559-4199-B371-F6A48C00A4C0}"/>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7551" y="2121237"/>
            <a:ext cx="821151" cy="822960"/>
          </a:xfrm>
          <a:prstGeom prst="rect">
            <a:avLst/>
          </a:prstGeom>
        </p:spPr>
      </p:pic>
      <p:pic>
        <p:nvPicPr>
          <p:cNvPr id="33" name="Picture 32">
            <a:extLst>
              <a:ext uri="{FF2B5EF4-FFF2-40B4-BE49-F238E27FC236}">
                <a16:creationId xmlns:a16="http://schemas.microsoft.com/office/drawing/2014/main" id="{04A8D7AC-EF58-487B-A85D-C180D67A3DCF}"/>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6647" y="3455253"/>
            <a:ext cx="819342" cy="822960"/>
          </a:xfrm>
          <a:prstGeom prst="rect">
            <a:avLst/>
          </a:prstGeom>
        </p:spPr>
      </p:pic>
      <p:pic>
        <p:nvPicPr>
          <p:cNvPr id="30" name="Picture 29">
            <a:extLst>
              <a:ext uri="{FF2B5EF4-FFF2-40B4-BE49-F238E27FC236}">
                <a16:creationId xmlns:a16="http://schemas.microsoft.com/office/drawing/2014/main" id="{6041861A-B5CF-402D-8C38-E6887A75FDF2}"/>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387" y="4789269"/>
            <a:ext cx="820823" cy="822960"/>
          </a:xfrm>
          <a:prstGeom prst="rect">
            <a:avLst/>
          </a:prstGeom>
        </p:spPr>
      </p:pic>
      <p:graphicFrame>
        <p:nvGraphicFramePr>
          <p:cNvPr id="9" name="Table 8">
            <a:extLst>
              <a:ext uri="{FF2B5EF4-FFF2-40B4-BE49-F238E27FC236}">
                <a16:creationId xmlns:a16="http://schemas.microsoft.com/office/drawing/2014/main" id="{02706059-87EE-4074-83E6-E2671172397C}"/>
              </a:ext>
            </a:extLst>
          </p:cNvPr>
          <p:cNvGraphicFramePr>
            <a:graphicFrameLocks noGrp="1"/>
          </p:cNvGraphicFramePr>
          <p:nvPr>
            <p:extLst>
              <p:ext uri="{D42A27DB-BD31-4B8C-83A1-F6EECF244321}">
                <p14:modId xmlns:p14="http://schemas.microsoft.com/office/powerpoint/2010/main" val="3414226316"/>
              </p:ext>
            </p:extLst>
          </p:nvPr>
        </p:nvGraphicFramePr>
        <p:xfrm>
          <a:off x="23651" y="1633851"/>
          <a:ext cx="9082845" cy="3962744"/>
        </p:xfrm>
        <a:graphic>
          <a:graphicData uri="http://schemas.openxmlformats.org/drawingml/2006/table">
            <a:tbl>
              <a:tblPr firstRow="1" bandRow="1">
                <a:tableStyleId>{5C22544A-7EE6-4342-B048-85BDC9FD1C3A}</a:tableStyleId>
              </a:tblPr>
              <a:tblGrid>
                <a:gridCol w="826325">
                  <a:extLst>
                    <a:ext uri="{9D8B030D-6E8A-4147-A177-3AD203B41FA5}">
                      <a16:colId xmlns:a16="http://schemas.microsoft.com/office/drawing/2014/main" val="20001"/>
                    </a:ext>
                  </a:extLst>
                </a:gridCol>
                <a:gridCol w="1005840">
                  <a:extLst>
                    <a:ext uri="{9D8B030D-6E8A-4147-A177-3AD203B41FA5}">
                      <a16:colId xmlns:a16="http://schemas.microsoft.com/office/drawing/2014/main" val="2976396047"/>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Component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Sub-Components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Green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Roads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Bridges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Closed: </a:t>
                      </a:r>
                      <a:r>
                        <a:rPr lang="en-US" sz="800" b="0" i="1" baseline="0" dirty="0">
                          <a:solidFill>
                            <a:srgbClr val="0070C0"/>
                          </a:solidFill>
                          <a:latin typeface="Arial" panose="020B0604020202020204" pitchFamily="34" charset="0"/>
                          <a:cs typeface="Arial" panose="020B0604020202020204" pitchFamily="34" charset="0"/>
                        </a:rPr>
                        <a:t>## (names)</a:t>
                      </a:r>
                      <a:endParaRPr lang="en-US" sz="800" b="1" i="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Debris Teams, Emergency Route Clearance Teams, etc. </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Bus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Rail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Ferry</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Closed: </a:t>
                      </a:r>
                      <a:r>
                        <a:rPr lang="en-US" sz="800" b="0" i="1" baseline="0" dirty="0">
                          <a:solidFill>
                            <a:srgbClr val="0070C0"/>
                          </a:solidFill>
                          <a:latin typeface="Arial" panose="020B0604020202020204" pitchFamily="34" charset="0"/>
                          <a:cs typeface="Arial" panose="020B0604020202020204" pitchFamily="34" charset="0"/>
                        </a:rPr>
                        <a:t>## (names)</a:t>
                      </a:r>
                      <a:endParaRPr lang="en-US" sz="800" b="1" i="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8C9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Freight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Passenger</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Closed: </a:t>
                      </a:r>
                      <a:r>
                        <a:rPr lang="en-US" sz="800" b="0" i="1" baseline="0" dirty="0">
                          <a:solidFill>
                            <a:srgbClr val="0070C0"/>
                          </a:solidFill>
                          <a:latin typeface="Arial" panose="020B0604020202020204" pitchFamily="34" charset="0"/>
                          <a:cs typeface="Arial" panose="020B0604020202020204" pitchFamily="34" charset="0"/>
                        </a:rPr>
                        <a:t>## (names)</a:t>
                      </a:r>
                      <a:endParaRPr lang="en-US" sz="800" b="1" i="1" baseline="0"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4706763"/>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lgConfetti">
                      <a:fgClr>
                        <a:srgbClr val="BDBEBF"/>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Commercial (e.g. cargo/ passenger)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Military</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US" sz="800" b="0" i="1" baseline="0" dirty="0">
                          <a:solidFill>
                            <a:schemeClr val="tx1"/>
                          </a:solidFill>
                          <a:latin typeface="Arial" panose="020B0604020202020204" pitchFamily="34" charset="0"/>
                          <a:cs typeface="Arial" panose="020B0604020202020204" pitchFamily="34" charset="0"/>
                        </a:rPr>
                        <a:t>Closed: </a:t>
                      </a:r>
                      <a:r>
                        <a:rPr lang="en-US" sz="800" b="0" i="1" baseline="0" dirty="0">
                          <a:solidFill>
                            <a:srgbClr val="0070C0"/>
                          </a:solidFill>
                          <a:latin typeface="Arial" panose="020B0604020202020204" pitchFamily="34" charset="0"/>
                          <a:cs typeface="Arial" panose="020B0604020202020204" pitchFamily="34" charset="0"/>
                        </a:rPr>
                        <a:t>## (names)</a:t>
                      </a:r>
                    </a:p>
                    <a:p>
                      <a:pPr marL="0" indent="0">
                        <a:buFont typeface="Arial" panose="020B0604020202020204" pitchFamily="34" charset="0"/>
                        <a:buNone/>
                      </a:pPr>
                      <a:r>
                        <a:rPr lang="en-US" sz="800" b="0" i="1" baseline="0" dirty="0">
                          <a:solidFill>
                            <a:schemeClr val="tx1"/>
                          </a:solidFill>
                          <a:latin typeface="Arial" panose="020B0604020202020204" pitchFamily="34" charset="0"/>
                          <a:cs typeface="Arial" panose="020B0604020202020204" pitchFamily="34" charset="0"/>
                        </a:rPr>
                        <a:t>TFRs: </a:t>
                      </a:r>
                      <a:r>
                        <a:rPr lang="en-US" sz="800" b="0" i="1" baseline="0" dirty="0">
                          <a:solidFill>
                            <a:srgbClr val="0070C0"/>
                          </a:solidFill>
                          <a:latin typeface="Arial" panose="020B0604020202020204" pitchFamily="34" charset="0"/>
                          <a:cs typeface="Arial" panose="020B0604020202020204" pitchFamily="34" charset="0"/>
                        </a:rPr>
                        <a:t>## (details)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600235"/>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Waterways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Ports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Port Facilities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Closed ports: </a:t>
                      </a:r>
                      <a:r>
                        <a:rPr lang="en-US" sz="800" b="0" i="1" baseline="0" dirty="0">
                          <a:solidFill>
                            <a:srgbClr val="0070C0"/>
                          </a:solidFill>
                          <a:latin typeface="Arial" panose="020B0604020202020204" pitchFamily="34" charset="0"/>
                          <a:cs typeface="Arial" panose="020B0604020202020204" pitchFamily="34" charset="0"/>
                        </a:rPr>
                        <a:t>## (names)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4507315"/>
                  </a:ext>
                </a:extLst>
              </a:tr>
            </a:tbl>
          </a:graphicData>
        </a:graphic>
      </p:graphicFrame>
      <p:pic>
        <p:nvPicPr>
          <p:cNvPr id="25" name="Picture 24" descr="This is the Highway/Roadway component icon ">
            <a:extLst>
              <a:ext uri="{FF2B5EF4-FFF2-40B4-BE49-F238E27FC236}">
                <a16:creationId xmlns:a16="http://schemas.microsoft.com/office/drawing/2014/main" id="{07422DF9-0E49-43AA-A2DF-0D4BC826AD43}"/>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121" y="1935667"/>
            <a:ext cx="640080" cy="696877"/>
          </a:xfrm>
          <a:prstGeom prst="rect">
            <a:avLst/>
          </a:prstGeom>
          <a:noFill/>
        </p:spPr>
      </p:pic>
      <p:pic>
        <p:nvPicPr>
          <p:cNvPr id="26" name="Picture 25" descr="This is the Mass Transit component icon ">
            <a:extLst>
              <a:ext uri="{FF2B5EF4-FFF2-40B4-BE49-F238E27FC236}">
                <a16:creationId xmlns:a16="http://schemas.microsoft.com/office/drawing/2014/main" id="{9B19FF7A-4FAD-4D9A-AD16-7BB3618591D1}"/>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121" y="2664467"/>
            <a:ext cx="640080" cy="691541"/>
          </a:xfrm>
          <a:prstGeom prst="rect">
            <a:avLst/>
          </a:prstGeom>
          <a:noFill/>
        </p:spPr>
      </p:pic>
      <p:pic>
        <p:nvPicPr>
          <p:cNvPr id="27" name="Picture 26" descr="This is the Railway component icon ">
            <a:extLst>
              <a:ext uri="{FF2B5EF4-FFF2-40B4-BE49-F238E27FC236}">
                <a16:creationId xmlns:a16="http://schemas.microsoft.com/office/drawing/2014/main" id="{320583D6-D1D7-4EC0-B3AA-9115432E3D07}"/>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121" y="3451888"/>
            <a:ext cx="640080" cy="691541"/>
          </a:xfrm>
          <a:prstGeom prst="rect">
            <a:avLst/>
          </a:prstGeom>
          <a:noFill/>
        </p:spPr>
      </p:pic>
      <p:pic>
        <p:nvPicPr>
          <p:cNvPr id="28" name="Picture 27" descr="This is the Aviation component icon ">
            <a:extLst>
              <a:ext uri="{FF2B5EF4-FFF2-40B4-BE49-F238E27FC236}">
                <a16:creationId xmlns:a16="http://schemas.microsoft.com/office/drawing/2014/main" id="{159EB52A-30F3-4BCD-8DCD-DD4C45F07CDA}"/>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121" y="4162954"/>
            <a:ext cx="640080" cy="691541"/>
          </a:xfrm>
          <a:prstGeom prst="rect">
            <a:avLst/>
          </a:prstGeom>
          <a:noFill/>
        </p:spPr>
      </p:pic>
      <p:pic>
        <p:nvPicPr>
          <p:cNvPr id="29" name="Picture 28" descr="This is the Maritime component icon ">
            <a:extLst>
              <a:ext uri="{FF2B5EF4-FFF2-40B4-BE49-F238E27FC236}">
                <a16:creationId xmlns:a16="http://schemas.microsoft.com/office/drawing/2014/main" id="{F0F8C89A-62F9-472B-81CA-CF729D4D4484}"/>
              </a:ext>
            </a:extLst>
          </p:cNvPr>
          <p:cNvPicPr>
            <a:picLocks noChangeAspect="1"/>
          </p:cNvPicPr>
          <p:nvPr/>
        </p:nvPicPr>
        <p:blipFill>
          <a:blip r:embed="rId17">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121" y="4954812"/>
            <a:ext cx="640080" cy="691541"/>
          </a:xfrm>
          <a:prstGeom prst="rect">
            <a:avLst/>
          </a:prstGeom>
          <a:noFill/>
        </p:spPr>
      </p:pic>
    </p:spTree>
    <p:extLst>
      <p:ext uri="{BB962C8B-B14F-4D97-AF65-F5344CB8AC3E}">
        <p14:creationId xmlns:p14="http://schemas.microsoft.com/office/powerpoint/2010/main" val="121441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B2EA92-4C6C-4C72-A690-B974A3C5D22B}"/>
              </a:ext>
            </a:extLst>
          </p:cNvPr>
          <p:cNvSpPr>
            <a:spLocks noGrp="1"/>
          </p:cNvSpPr>
          <p:nvPr>
            <p:ph type="ctrTitle"/>
          </p:nvPr>
        </p:nvSpPr>
        <p:spPr>
          <a:xfrm>
            <a:off x="6594491" y="936900"/>
            <a:ext cx="2463800" cy="1014338"/>
          </a:xfrm>
        </p:spPr>
        <p:txBody>
          <a:bodyPr/>
          <a:lstStyle/>
          <a:p>
            <a:r>
              <a:rPr lang="en-US" dirty="0"/>
              <a:t>Slide 9</a:t>
            </a:r>
          </a:p>
        </p:txBody>
      </p:sp>
      <p:sp>
        <p:nvSpPr>
          <p:cNvPr id="17" name="TextBox 16">
            <a:extLst>
              <a:ext uri="{FF2B5EF4-FFF2-40B4-BE49-F238E27FC236}">
                <a16:creationId xmlns:a16="http://schemas.microsoft.com/office/drawing/2014/main" id="{D98015FE-A281-49C9-8AFF-20D06EBD345E}"/>
              </a:ext>
            </a:extLst>
          </p:cNvPr>
          <p:cNvSpPr txBox="1"/>
          <p:nvPr/>
        </p:nvSpPr>
        <p:spPr>
          <a:xfrm>
            <a:off x="9237199" y="0"/>
            <a:ext cx="80583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ction="ppaction://hlinksldjump"/>
              </a:rPr>
              <a:t>Tier I</a:t>
            </a: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4D2AC-EB80-4C96-9F79-1C82D3C07950}"/>
              </a:ext>
              <a:ext uri="{C183D7F6-B498-43B3-948B-1728B52AA6E4}">
                <adec:decorative xmlns:adec="http://schemas.microsoft.com/office/drawing/2017/decorative" val="1"/>
              </a:ext>
            </a:extLst>
          </p:cNvPr>
          <p:cNvSpPr/>
          <p:nvPr/>
        </p:nvSpPr>
        <p:spPr>
          <a:xfrm>
            <a:off x="1" y="0"/>
            <a:ext cx="9131835" cy="68273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1" name="Table 10">
            <a:extLst>
              <a:ext uri="{FF2B5EF4-FFF2-40B4-BE49-F238E27FC236}">
                <a16:creationId xmlns:a16="http://schemas.microsoft.com/office/drawing/2014/main" id="{02ACF26B-3C11-4CFD-9361-0B62DBA98FF2}"/>
              </a:ext>
            </a:extLst>
          </p:cNvPr>
          <p:cNvGraphicFramePr>
            <a:graphicFrameLocks noGrp="1"/>
          </p:cNvGraphicFramePr>
          <p:nvPr>
            <p:extLst>
              <p:ext uri="{D42A27DB-BD31-4B8C-83A1-F6EECF244321}">
                <p14:modId xmlns:p14="http://schemas.microsoft.com/office/powerpoint/2010/main" val="1463378272"/>
              </p:ext>
            </p:extLst>
          </p:nvPr>
        </p:nvGraphicFramePr>
        <p:xfrm>
          <a:off x="23651" y="460565"/>
          <a:ext cx="9089578" cy="210162"/>
        </p:xfrm>
        <a:graphic>
          <a:graphicData uri="http://schemas.openxmlformats.org/drawingml/2006/table">
            <a:tbl>
              <a:tblPr firstRow="1" bandRow="1">
                <a:tableStyleId>{5C22544A-7EE6-4342-B048-85BDC9FD1C3A}</a:tableStyleId>
              </a:tblPr>
              <a:tblGrid>
                <a:gridCol w="9089578">
                  <a:extLst>
                    <a:ext uri="{9D8B030D-6E8A-4147-A177-3AD203B41FA5}">
                      <a16:colId xmlns:a16="http://schemas.microsoft.com/office/drawing/2014/main" val="20000"/>
                    </a:ext>
                  </a:extLst>
                </a:gridCol>
              </a:tblGrid>
              <a:tr h="210162">
                <a:tc>
                  <a:txBody>
                    <a:bodyPr/>
                    <a:lstStyle/>
                    <a:p>
                      <a:pPr algn="ctr"/>
                      <a:r>
                        <a:rPr lang="en-US" sz="900" dirty="0">
                          <a:solidFill>
                            <a:schemeClr val="tx1"/>
                          </a:solidFill>
                          <a:latin typeface="Arial" panose="020B0604020202020204" pitchFamily="34" charset="0"/>
                          <a:cs typeface="Arial" panose="020B0604020202020204" pitchFamily="34" charset="0"/>
                        </a:rPr>
                        <a:t>Lifeline: Hazardous Materials</a:t>
                      </a:r>
                      <a:endParaRPr lang="en-US" sz="900" b="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8" name="Chart 17" descr="This is the Hazardous Material lifeline icon ">
            <a:extLst>
              <a:ext uri="{FF2B5EF4-FFF2-40B4-BE49-F238E27FC236}">
                <a16:creationId xmlns:a16="http://schemas.microsoft.com/office/drawing/2014/main" id="{4D8DE76F-B813-492D-A992-BDE4F1CB524C}"/>
              </a:ext>
            </a:extLst>
          </p:cNvPr>
          <p:cNvGraphicFramePr>
            <a:graphicFrameLocks noChangeAspect="1"/>
          </p:cNvGraphicFramePr>
          <p:nvPr>
            <p:extLst>
              <p:ext uri="{D42A27DB-BD31-4B8C-83A1-F6EECF244321}">
                <p14:modId xmlns:p14="http://schemas.microsoft.com/office/powerpoint/2010/main" val="3156648186"/>
              </p:ext>
            </p:extLst>
          </p:nvPr>
        </p:nvGraphicFramePr>
        <p:xfrm>
          <a:off x="85709" y="719812"/>
          <a:ext cx="889686" cy="82296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82D9DC22-AE03-44B1-908D-7AB68792F0F5}"/>
              </a:ext>
            </a:extLst>
          </p:cNvPr>
          <p:cNvSpPr txBox="1"/>
          <p:nvPr/>
        </p:nvSpPr>
        <p:spPr>
          <a:xfrm>
            <a:off x="975395" y="670727"/>
            <a:ext cx="7729641" cy="861774"/>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Summary: </a:t>
            </a:r>
            <a:r>
              <a:rPr lang="en-US" sz="1000" dirty="0">
                <a:latin typeface="Arial" panose="020B0604020202020204" pitchFamily="34" charset="0"/>
                <a:cs typeface="Arial" panose="020B0604020202020204" pitchFamily="34" charset="0"/>
              </a:rPr>
              <a:t>[text]</a:t>
            </a:r>
          </a:p>
          <a:p>
            <a:r>
              <a:rPr lang="en-US" sz="1000" b="1" dirty="0">
                <a:latin typeface="Arial" panose="020B0604020202020204" pitchFamily="34" charset="0"/>
                <a:cs typeface="Arial" panose="020B0604020202020204" pitchFamily="34" charset="0"/>
              </a:rPr>
              <a:t>Stabilization: </a:t>
            </a:r>
            <a:r>
              <a:rPr lang="en-US" sz="1000" dirty="0">
                <a:latin typeface="Arial" panose="020B0604020202020204" pitchFamily="34" charset="0"/>
                <a:cs typeface="Arial" panose="020B0604020202020204" pitchFamily="34" charset="0"/>
              </a:rPr>
              <a:t>Hazardous Substance Facilities, Conveyance Assets, Waste Water Systems, and Incident Debris/Pollution/contaminants do not require an Emergency Response to mitigate imminent or substantial threats to public health/welfare or the environment.</a:t>
            </a:r>
          </a:p>
          <a:p>
            <a:r>
              <a:rPr lang="en-US" sz="1000" b="1" dirty="0">
                <a:latin typeface="Arial" panose="020B0604020202020204" pitchFamily="34" charset="0"/>
                <a:cs typeface="Arial" panose="020B0604020202020204" pitchFamily="34" charset="0"/>
              </a:rPr>
              <a:t>Key Partners: </a:t>
            </a:r>
            <a:r>
              <a:rPr lang="en-US" sz="1000" dirty="0">
                <a:latin typeface="Arial" panose="020B0604020202020204" pitchFamily="34" charset="0"/>
                <a:cs typeface="Arial" panose="020B0604020202020204" pitchFamily="34" charset="0"/>
              </a:rPr>
              <a:t>EPA, USCG</a:t>
            </a:r>
          </a:p>
        </p:txBody>
      </p:sp>
      <p:pic>
        <p:nvPicPr>
          <p:cNvPr id="24" name="Picture 23">
            <a:extLst>
              <a:ext uri="{FF2B5EF4-FFF2-40B4-BE49-F238E27FC236}">
                <a16:creationId xmlns:a16="http://schemas.microsoft.com/office/drawing/2014/main" id="{B4E43B6D-2A96-480A-803C-03E62A10B7A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6918" y="4185930"/>
            <a:ext cx="818695" cy="822960"/>
          </a:xfrm>
          <a:prstGeom prst="rect">
            <a:avLst/>
          </a:prstGeom>
        </p:spPr>
      </p:pic>
      <p:pic>
        <p:nvPicPr>
          <p:cNvPr id="25" name="Picture 24">
            <a:extLst>
              <a:ext uri="{FF2B5EF4-FFF2-40B4-BE49-F238E27FC236}">
                <a16:creationId xmlns:a16="http://schemas.microsoft.com/office/drawing/2014/main" id="{9C4931BB-FE61-43F6-BE43-D67BC23981F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9358" y="719812"/>
            <a:ext cx="823575" cy="822960"/>
          </a:xfrm>
          <a:prstGeom prst="rect">
            <a:avLst/>
          </a:prstGeom>
        </p:spPr>
      </p:pic>
      <p:pic>
        <p:nvPicPr>
          <p:cNvPr id="26" name="Picture 25">
            <a:extLst>
              <a:ext uri="{FF2B5EF4-FFF2-40B4-BE49-F238E27FC236}">
                <a16:creationId xmlns:a16="http://schemas.microsoft.com/office/drawing/2014/main" id="{BA05DA20-303B-4A20-BA4C-875D53B141B5}"/>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04" y="1875185"/>
            <a:ext cx="827866" cy="822960"/>
          </a:xfrm>
          <a:prstGeom prst="rect">
            <a:avLst/>
          </a:prstGeom>
        </p:spPr>
      </p:pic>
      <p:pic>
        <p:nvPicPr>
          <p:cNvPr id="27" name="Picture 26">
            <a:extLst>
              <a:ext uri="{FF2B5EF4-FFF2-40B4-BE49-F238E27FC236}">
                <a16:creationId xmlns:a16="http://schemas.microsoft.com/office/drawing/2014/main" id="{22C67CEC-F79F-4E2F-AEA1-14F150215D82}"/>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9812" y="3030558"/>
            <a:ext cx="824482" cy="822960"/>
          </a:xfrm>
          <a:prstGeom prst="rect">
            <a:avLst/>
          </a:prstGeom>
        </p:spPr>
      </p:pic>
      <p:graphicFrame>
        <p:nvGraphicFramePr>
          <p:cNvPr id="9" name="Table 8">
            <a:extLst>
              <a:ext uri="{FF2B5EF4-FFF2-40B4-BE49-F238E27FC236}">
                <a16:creationId xmlns:a16="http://schemas.microsoft.com/office/drawing/2014/main" id="{4C80E823-F5B1-4080-9F68-46C5A5A575D0}"/>
              </a:ext>
            </a:extLst>
          </p:cNvPr>
          <p:cNvGraphicFramePr>
            <a:graphicFrameLocks noGrp="1"/>
          </p:cNvGraphicFramePr>
          <p:nvPr>
            <p:extLst>
              <p:ext uri="{D42A27DB-BD31-4B8C-83A1-F6EECF244321}">
                <p14:modId xmlns:p14="http://schemas.microsoft.com/office/powerpoint/2010/main" val="3249704240"/>
              </p:ext>
            </p:extLst>
          </p:nvPr>
        </p:nvGraphicFramePr>
        <p:xfrm>
          <a:off x="23651" y="1633851"/>
          <a:ext cx="9082845" cy="1890792"/>
        </p:xfrm>
        <a:graphic>
          <a:graphicData uri="http://schemas.openxmlformats.org/drawingml/2006/table">
            <a:tbl>
              <a:tblPr firstRow="1" bandRow="1">
                <a:tableStyleId>{5C22544A-7EE6-4342-B048-85BDC9FD1C3A}</a:tableStyleId>
              </a:tblPr>
              <a:tblGrid>
                <a:gridCol w="826325">
                  <a:extLst>
                    <a:ext uri="{9D8B030D-6E8A-4147-A177-3AD203B41FA5}">
                      <a16:colId xmlns:a16="http://schemas.microsoft.com/office/drawing/2014/main" val="20001"/>
                    </a:ext>
                  </a:extLst>
                </a:gridCol>
                <a:gridCol w="1005840">
                  <a:extLst>
                    <a:ext uri="{9D8B030D-6E8A-4147-A177-3AD203B41FA5}">
                      <a16:colId xmlns:a16="http://schemas.microsoft.com/office/drawing/2014/main" val="2976396047"/>
                    </a:ext>
                  </a:extLst>
                </a:gridCol>
                <a:gridCol w="1652650">
                  <a:extLst>
                    <a:ext uri="{9D8B030D-6E8A-4147-A177-3AD203B41FA5}">
                      <a16:colId xmlns:a16="http://schemas.microsoft.com/office/drawing/2014/main" val="1796415657"/>
                    </a:ext>
                  </a:extLst>
                </a:gridCol>
                <a:gridCol w="1652650">
                  <a:extLst>
                    <a:ext uri="{9D8B030D-6E8A-4147-A177-3AD203B41FA5}">
                      <a16:colId xmlns:a16="http://schemas.microsoft.com/office/drawing/2014/main" val="849775806"/>
                    </a:ext>
                  </a:extLst>
                </a:gridCol>
                <a:gridCol w="1652650">
                  <a:extLst>
                    <a:ext uri="{9D8B030D-6E8A-4147-A177-3AD203B41FA5}">
                      <a16:colId xmlns:a16="http://schemas.microsoft.com/office/drawing/2014/main" val="2060598195"/>
                    </a:ext>
                  </a:extLst>
                </a:gridCol>
                <a:gridCol w="1652650">
                  <a:extLst>
                    <a:ext uri="{9D8B030D-6E8A-4147-A177-3AD203B41FA5}">
                      <a16:colId xmlns:a16="http://schemas.microsoft.com/office/drawing/2014/main" val="4106057185"/>
                    </a:ext>
                  </a:extLst>
                </a:gridCol>
                <a:gridCol w="640080">
                  <a:extLst>
                    <a:ext uri="{9D8B030D-6E8A-4147-A177-3AD203B41FA5}">
                      <a16:colId xmlns:a16="http://schemas.microsoft.com/office/drawing/2014/main" val="3547603396"/>
                    </a:ext>
                  </a:extLst>
                </a:gridCol>
              </a:tblGrid>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Component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Sub-Components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Status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Impact</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Actions</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Limiting Factor</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baseline="0" dirty="0">
                          <a:solidFill>
                            <a:schemeClr val="tx1"/>
                          </a:solidFill>
                          <a:latin typeface="Arial" panose="020B0604020202020204" pitchFamily="34" charset="0"/>
                          <a:cs typeface="Arial" panose="020B0604020202020204" pitchFamily="34" charset="0"/>
                        </a:rPr>
                        <a:t>ETA to Green</a:t>
                      </a: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584286"/>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kern="1200" baseline="0" dirty="0">
                        <a:solidFill>
                          <a:schemeClr val="tx1"/>
                        </a:solidFill>
                        <a:effectLst/>
                        <a:latin typeface="Arial" panose="020B0604020202020204" pitchFamily="34" charset="0"/>
                        <a:ea typeface="+mn-ea"/>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ED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Oil &amp; HAZMAT Facilities (e.g. chemical, nuclear)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Oil/HAZMAT/ Toxic Release from Facilities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Chemical/Nuclear Facilities Impacted: </a:t>
                      </a:r>
                      <a:r>
                        <a:rPr lang="en-US" sz="8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Assessment Teams, W/WW Treatment Engineers, etc. </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baseline="0" dirty="0">
                        <a:solidFill>
                          <a:schemeClr val="tx1"/>
                        </a:solidFill>
                        <a:latin typeface="Arial" panose="020B0604020202020204" pitchFamily="34" charset="0"/>
                        <a:cs typeface="Arial" panose="020B0604020202020204" pitchFamily="34" charset="0"/>
                      </a:endParaRPr>
                    </a:p>
                  </a:txBody>
                  <a:tcPr marL="61309" marR="61309" marT="30652" marB="306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D36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Oil/ HAZMAT/ Toxic Release Incidents from non-fixed facilities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baseline="0" dirty="0">
                          <a:solidFill>
                            <a:schemeClr val="tx1"/>
                          </a:solidFill>
                          <a:latin typeface="Arial" panose="020B0604020202020204" pitchFamily="34" charset="0"/>
                          <a:cs typeface="Arial" panose="020B0604020202020204" pitchFamily="34" charset="0"/>
                        </a:rPr>
                        <a:t>Radiological or nuclear incidents</a:t>
                      </a: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Toxic Release: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Debris Identified: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1" baseline="0" dirty="0">
                          <a:solidFill>
                            <a:schemeClr val="tx1"/>
                          </a:solidFill>
                          <a:latin typeface="Arial" panose="020B0604020202020204" pitchFamily="34" charset="0"/>
                          <a:cs typeface="Arial" panose="020B0604020202020204" pitchFamily="34" charset="0"/>
                        </a:rPr>
                        <a:t>Displaced vessels identified: </a:t>
                      </a:r>
                      <a:r>
                        <a:rPr lang="en-US" sz="800" b="0" i="1" baseline="0" dirty="0">
                          <a:solidFill>
                            <a:srgbClr val="0070C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1" baseline="0" dirty="0">
                        <a:solidFill>
                          <a:schemeClr val="tx1"/>
                        </a:solidFill>
                        <a:latin typeface="Arial" panose="020B0604020202020204" pitchFamily="34" charset="0"/>
                        <a:cs typeface="Arial" panose="020B0604020202020204" pitchFamily="34" charset="0"/>
                      </a:endParaRPr>
                    </a:p>
                  </a:txBody>
                  <a:tcPr marL="61309" marR="61309" marT="30652" marB="30652">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22" name="Picture 21" descr="This is the Facilities component icon ">
            <a:extLst>
              <a:ext uri="{FF2B5EF4-FFF2-40B4-BE49-F238E27FC236}">
                <a16:creationId xmlns:a16="http://schemas.microsoft.com/office/drawing/2014/main" id="{44DCFAAA-BA5A-4596-AA90-49142E3864B4}"/>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3650" y="1958668"/>
            <a:ext cx="640080" cy="691541"/>
          </a:xfrm>
          <a:prstGeom prst="rect">
            <a:avLst/>
          </a:prstGeom>
          <a:noFill/>
        </p:spPr>
      </p:pic>
      <p:pic>
        <p:nvPicPr>
          <p:cNvPr id="23" name="Picture 22" descr="This is the HAZMAT, Pollutants, and Contaminants component icon ">
            <a:extLst>
              <a:ext uri="{FF2B5EF4-FFF2-40B4-BE49-F238E27FC236}">
                <a16:creationId xmlns:a16="http://schemas.microsoft.com/office/drawing/2014/main" id="{370790D9-50A3-45C9-BA53-ED0E3B753C87}"/>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3650" y="2706981"/>
            <a:ext cx="640080" cy="691541"/>
          </a:xfrm>
          <a:prstGeom prst="rect">
            <a:avLst/>
          </a:prstGeom>
          <a:noFill/>
        </p:spPr>
      </p:pic>
    </p:spTree>
    <p:extLst>
      <p:ext uri="{BB962C8B-B14F-4D97-AF65-F5344CB8AC3E}">
        <p14:creationId xmlns:p14="http://schemas.microsoft.com/office/powerpoint/2010/main" val="31169138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A5770C0EF42448B9FC32AA581F7E38" ma:contentTypeVersion="7" ma:contentTypeDescription="Create a new document." ma:contentTypeScope="" ma:versionID="20a3bfa6faf9a6027909c080d53f7345">
  <xsd:schema xmlns:xsd="http://www.w3.org/2001/XMLSchema" xmlns:xs="http://www.w3.org/2001/XMLSchema" xmlns:p="http://schemas.microsoft.com/office/2006/metadata/properties" xmlns:ns2="04d4bb11-e87e-40a6-95a9-756773195280" xmlns:ns3="c168d0e5-a4d0-4b03-a2c8-f19aa94c2982" targetNamespace="http://schemas.microsoft.com/office/2006/metadata/properties" ma:root="true" ma:fieldsID="4b2b16c5b1e8f9dabdeefa0c0cf26ba8" ns2:_="" ns3:_="">
    <xsd:import namespace="04d4bb11-e87e-40a6-95a9-756773195280"/>
    <xsd:import namespace="c168d0e5-a4d0-4b03-a2c8-f19aa94c29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d4bb11-e87e-40a6-95a9-7567731952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68d0e5-a4d0-4b03-a2c8-f19aa94c29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E6C20F-65F1-43BA-AB50-1788712C9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d4bb11-e87e-40a6-95a9-756773195280"/>
    <ds:schemaRef ds:uri="c168d0e5-a4d0-4b03-a2c8-f19aa94c29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2F2B91-E184-48EB-911E-6DF4A9138CE3}">
  <ds:schemaRefs>
    <ds:schemaRef ds:uri="http://schemas.microsoft.com/sharepoint/v3/contenttype/forms"/>
  </ds:schemaRefs>
</ds:datastoreItem>
</file>

<file path=customXml/itemProps3.xml><?xml version="1.0" encoding="utf-8"?>
<ds:datastoreItem xmlns:ds="http://schemas.openxmlformats.org/officeDocument/2006/customXml" ds:itemID="{E4082CFE-75B2-4C75-86DA-ED2D9E3613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43510</TotalTime>
  <Words>4049</Words>
  <Application>Microsoft Office PowerPoint</Application>
  <PresentationFormat>Letter Paper (8.5x11 in)</PresentationFormat>
  <Paragraphs>878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Franklin Gothic Book</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DHS/FEMA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Hisek, Kathryn</dc:creator>
  <cp:lastModifiedBy>Rose Leopold</cp:lastModifiedBy>
  <cp:revision>1727</cp:revision>
  <cp:lastPrinted>2018-10-13T10:47:42Z</cp:lastPrinted>
  <dcterms:created xsi:type="dcterms:W3CDTF">2017-10-10T23:56:10Z</dcterms:created>
  <dcterms:modified xsi:type="dcterms:W3CDTF">2019-12-17T20:27:00Z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0x01010045A5770C0EF42448B9FC32AA581F7E38</vt:lpwstr>
  </property>
</Properties>
</file>