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5"/>
  </p:notesMasterIdLst>
  <p:handoutMasterIdLst>
    <p:handoutMasterId r:id="rId26"/>
  </p:handoutMasterIdLst>
  <p:sldIdLst>
    <p:sldId id="517" r:id="rId5"/>
    <p:sldId id="518" r:id="rId6"/>
    <p:sldId id="519" r:id="rId7"/>
    <p:sldId id="638" r:id="rId8"/>
    <p:sldId id="565" r:id="rId9"/>
    <p:sldId id="571" r:id="rId10"/>
    <p:sldId id="560" r:id="rId11"/>
    <p:sldId id="634" r:id="rId12"/>
    <p:sldId id="639" r:id="rId13"/>
    <p:sldId id="629" r:id="rId14"/>
    <p:sldId id="640" r:id="rId15"/>
    <p:sldId id="536" r:id="rId16"/>
    <p:sldId id="642" r:id="rId17"/>
    <p:sldId id="570" r:id="rId18"/>
    <p:sldId id="648" r:id="rId19"/>
    <p:sldId id="641" r:id="rId20"/>
    <p:sldId id="643" r:id="rId21"/>
    <p:sldId id="645" r:id="rId22"/>
    <p:sldId id="646" r:id="rId23"/>
    <p:sldId id="540" r:id="rId24"/>
  </p:sldIdLst>
  <p:sldSz cx="9144000" cy="6858000" type="screen4x3"/>
  <p:notesSz cx="6858000" cy="92964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88">
          <p15:clr>
            <a:srgbClr val="A4A3A4"/>
          </p15:clr>
        </p15:guide>
        <p15:guide id="2" pos="2880">
          <p15:clr>
            <a:srgbClr val="A4A3A4"/>
          </p15:clr>
        </p15:guide>
        <p15:guide id="3" pos="5472">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FF6600"/>
    <a:srgbClr val="FFE575"/>
    <a:srgbClr val="B0B1B3"/>
    <a:srgbClr val="A50021"/>
    <a:srgbClr val="CC3300"/>
    <a:srgbClr val="0072B8"/>
    <a:srgbClr val="FFE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3F9D8-7FD8-4033-89B9-5A472D75E293}" v="58" dt="2019-06-05T16:13:37.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77076" autoAdjust="0"/>
  </p:normalViewPr>
  <p:slideViewPr>
    <p:cSldViewPr>
      <p:cViewPr varScale="1">
        <p:scale>
          <a:sx n="88" d="100"/>
          <a:sy n="88" d="100"/>
        </p:scale>
        <p:origin x="924" y="78"/>
      </p:cViewPr>
      <p:guideLst>
        <p:guide orient="horz" pos="4088"/>
        <p:guide pos="2880"/>
        <p:guide pos="54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9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oll, Rebecca" userId="ef77c5a4-7df3-4a75-be11-32d99ee4fe86" providerId="ADAL" clId="{9613F9D8-7FD8-4033-89B9-5A472D75E293}"/>
    <pc:docChg chg="modSld">
      <pc:chgData name="Carroll, Rebecca" userId="ef77c5a4-7df3-4a75-be11-32d99ee4fe86" providerId="ADAL" clId="{9613F9D8-7FD8-4033-89B9-5A472D75E293}" dt="2019-06-05T16:13:37.450" v="55" actId="20577"/>
      <pc:docMkLst>
        <pc:docMk/>
      </pc:docMkLst>
      <pc:sldChg chg="modSp">
        <pc:chgData name="Carroll, Rebecca" userId="ef77c5a4-7df3-4a75-be11-32d99ee4fe86" providerId="ADAL" clId="{9613F9D8-7FD8-4033-89B9-5A472D75E293}" dt="2019-06-05T16:13:37.450" v="55" actId="20577"/>
        <pc:sldMkLst>
          <pc:docMk/>
          <pc:sldMk cId="0" sldId="536"/>
        </pc:sldMkLst>
        <pc:graphicFrameChg chg="modGraphic">
          <ac:chgData name="Carroll, Rebecca" userId="ef77c5a4-7df3-4a75-be11-32d99ee4fe86" providerId="ADAL" clId="{9613F9D8-7FD8-4033-89B9-5A472D75E293}" dt="2019-06-05T16:13:37.450" v="55" actId="20577"/>
          <ac:graphicFrameMkLst>
            <pc:docMk/>
            <pc:sldMk cId="0" sldId="536"/>
            <ac:graphicFrameMk id="6" creationId="{013171B7-C1C2-42FE-B12E-2A2988D91C48}"/>
          </ac:graphicFrameMkLst>
        </pc:graphicFrameChg>
      </pc:sldChg>
      <pc:sldChg chg="modSp">
        <pc:chgData name="Carroll, Rebecca" userId="ef77c5a4-7df3-4a75-be11-32d99ee4fe86" providerId="ADAL" clId="{9613F9D8-7FD8-4033-89B9-5A472D75E293}" dt="2019-06-05T16:13:16.863" v="26" actId="20577"/>
        <pc:sldMkLst>
          <pc:docMk/>
          <pc:sldMk cId="0" sldId="629"/>
        </pc:sldMkLst>
        <pc:graphicFrameChg chg="modGraphic">
          <ac:chgData name="Carroll, Rebecca" userId="ef77c5a4-7df3-4a75-be11-32d99ee4fe86" providerId="ADAL" clId="{9613F9D8-7FD8-4033-89B9-5A472D75E293}" dt="2019-06-05T16:13:16.863" v="26" actId="20577"/>
          <ac:graphicFrameMkLst>
            <pc:docMk/>
            <pc:sldMk cId="0" sldId="629"/>
            <ac:graphicFrameMk id="6" creationId="{B9EEB7BF-A9A4-4E67-A033-34F6FD840FDC}"/>
          </ac:graphicFrameMkLst>
        </pc:graphicFrameChg>
      </pc:sldChg>
      <pc:sldChg chg="modSp modNotesTx">
        <pc:chgData name="Carroll, Rebecca" userId="ef77c5a4-7df3-4a75-be11-32d99ee4fe86" providerId="ADAL" clId="{9613F9D8-7FD8-4033-89B9-5A472D75E293}" dt="2019-06-05T16:13:04.437" v="17" actId="20577"/>
        <pc:sldMkLst>
          <pc:docMk/>
          <pc:sldMk cId="1363591023" sldId="639"/>
        </pc:sldMkLst>
        <pc:graphicFrameChg chg="modGraphic">
          <ac:chgData name="Carroll, Rebecca" userId="ef77c5a4-7df3-4a75-be11-32d99ee4fe86" providerId="ADAL" clId="{9613F9D8-7FD8-4033-89B9-5A472D75E293}" dt="2019-06-05T16:12:57.704" v="8" actId="20577"/>
          <ac:graphicFrameMkLst>
            <pc:docMk/>
            <pc:sldMk cId="1363591023" sldId="639"/>
            <ac:graphicFrameMk id="6" creationId="{99087B2F-C3F9-4514-B894-B8E278DEDB3D}"/>
          </ac:graphicFrameMkLst>
        </pc:graphicFrameChg>
      </pc:sldChg>
      <pc:sldChg chg="modSp modNotesTx">
        <pc:chgData name="Carroll, Rebecca" userId="ef77c5a4-7df3-4a75-be11-32d99ee4fe86" providerId="ADAL" clId="{9613F9D8-7FD8-4033-89B9-5A472D75E293}" dt="2019-06-05T16:13:26.146" v="44" actId="20577"/>
        <pc:sldMkLst>
          <pc:docMk/>
          <pc:sldMk cId="2573542139" sldId="640"/>
        </pc:sldMkLst>
        <pc:graphicFrameChg chg="modGraphic">
          <ac:chgData name="Carroll, Rebecca" userId="ef77c5a4-7df3-4a75-be11-32d99ee4fe86" providerId="ADAL" clId="{9613F9D8-7FD8-4033-89B9-5A472D75E293}" dt="2019-06-05T16:13:26.146" v="44" actId="20577"/>
          <ac:graphicFrameMkLst>
            <pc:docMk/>
            <pc:sldMk cId="2573542139" sldId="640"/>
            <ac:graphicFrameMk id="6" creationId="{3D4C69DC-29D8-48F3-B47E-0E9240C31C9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BC1952E-5787-4A23-985B-EFCD9E882016}"/>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74755" name="Rectangle 3">
            <a:extLst>
              <a:ext uri="{FF2B5EF4-FFF2-40B4-BE49-F238E27FC236}">
                <a16:creationId xmlns:a16="http://schemas.microsoft.com/office/drawing/2014/main" id="{954CD06F-6324-4B5E-A87B-9BCBF7B01063}"/>
              </a:ext>
            </a:extLst>
          </p:cNvPr>
          <p:cNvSpPr>
            <a:spLocks noGrp="1" noChangeArrowheads="1"/>
          </p:cNvSpPr>
          <p:nvPr>
            <p:ph type="dt" sz="quarter"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74756" name="Rectangle 4">
            <a:extLst>
              <a:ext uri="{FF2B5EF4-FFF2-40B4-BE49-F238E27FC236}">
                <a16:creationId xmlns:a16="http://schemas.microsoft.com/office/drawing/2014/main" id="{B7B3CF17-CDF0-499F-A13C-A71BDC07AAEF}"/>
              </a:ext>
            </a:extLst>
          </p:cNvPr>
          <p:cNvSpPr>
            <a:spLocks noGrp="1" noChangeArrowheads="1"/>
          </p:cNvSpPr>
          <p:nvPr>
            <p:ph type="ftr" sz="quarter" idx="2"/>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74757" name="Rectangle 5">
            <a:extLst>
              <a:ext uri="{FF2B5EF4-FFF2-40B4-BE49-F238E27FC236}">
                <a16:creationId xmlns:a16="http://schemas.microsoft.com/office/drawing/2014/main" id="{30039153-BB3A-42F7-A802-6D4842CD5F5B}"/>
              </a:ext>
            </a:extLst>
          </p:cNvPr>
          <p:cNvSpPr>
            <a:spLocks noGrp="1" noChangeArrowheads="1"/>
          </p:cNvSpPr>
          <p:nvPr>
            <p:ph type="sldNum" sz="quarter" idx="3"/>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7A72DDC2-0E6E-4B93-8F99-E43BCB38CC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8EF1A18-F029-4B5C-8DDF-CBD4FD83D5AE}"/>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12291" name="Rectangle 3">
            <a:extLst>
              <a:ext uri="{FF2B5EF4-FFF2-40B4-BE49-F238E27FC236}">
                <a16:creationId xmlns:a16="http://schemas.microsoft.com/office/drawing/2014/main" id="{DF80E23B-DBB1-4F6B-A210-59D431F6D1D9}"/>
              </a:ext>
            </a:extLst>
          </p:cNvPr>
          <p:cNvSpPr>
            <a:spLocks noGrp="1" noChangeArrowheads="1"/>
          </p:cNvSpPr>
          <p:nvPr>
            <p:ph type="dt"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4100" name="Rectangle 4">
            <a:extLst>
              <a:ext uri="{FF2B5EF4-FFF2-40B4-BE49-F238E27FC236}">
                <a16:creationId xmlns:a16="http://schemas.microsoft.com/office/drawing/2014/main" id="{85729E21-0D5A-4466-A2D4-4378C471A09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F3A63C3F-360B-4989-B4F5-0112ADF2D778}"/>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A1D15692-8382-45D5-9153-E2D8C44B529A}"/>
              </a:ext>
            </a:extLst>
          </p:cNvPr>
          <p:cNvSpPr>
            <a:spLocks noGrp="1" noChangeArrowheads="1"/>
          </p:cNvSpPr>
          <p:nvPr>
            <p:ph type="ftr" sz="quarter" idx="4"/>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12295" name="Rectangle 7">
            <a:extLst>
              <a:ext uri="{FF2B5EF4-FFF2-40B4-BE49-F238E27FC236}">
                <a16:creationId xmlns:a16="http://schemas.microsoft.com/office/drawing/2014/main" id="{84C245B6-B42B-4EC7-AD17-70447572465A}"/>
              </a:ext>
            </a:extLst>
          </p:cNvPr>
          <p:cNvSpPr>
            <a:spLocks noGrp="1" noChangeArrowheads="1"/>
          </p:cNvSpPr>
          <p:nvPr>
            <p:ph type="sldNum" sz="quarter" idx="5"/>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132A0769-DEDA-48DA-A4AF-5F2BDB789F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ema.gov/benefit-cost-analysi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rought.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drought.unl.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ma.gov/hazard-mitigation-assistance-program-guidanc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ema.gov/media-library-data/1424368115734-86cfbaeb456f7c1d57a05d3e8e08a4bd/FINAL_Generators_JobAid_13FEB15_508complete.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ema.gov/benefit-cost-analys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831CB9A-61CE-448B-B5E0-399FB6F4AC6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1AB9373-080D-4B4C-983F-3D1197A07719}"/>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B38C3068-52F0-4CB3-81C5-6431E27CDD2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B49509F-CE75-4E80-A4B2-BA5AC392A034}" type="slidenum">
              <a:rPr lang="en-US" altLang="en-US" smtClean="0"/>
              <a:pPr/>
              <a:t>4</a:t>
            </a:fld>
            <a:endParaRPr lang="en-US" altLang="en-US"/>
          </a:p>
        </p:txBody>
      </p:sp>
    </p:spTree>
    <p:extLst>
      <p:ext uri="{BB962C8B-B14F-4D97-AF65-F5344CB8AC3E}">
        <p14:creationId xmlns:p14="http://schemas.microsoft.com/office/powerpoint/2010/main" val="92572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831CB9A-61CE-448B-B5E0-399FB6F4AC6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1AB9373-080D-4B4C-983F-3D1197A07719}"/>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B38C3068-52F0-4CB3-81C5-6431E27CDD2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B49509F-CE75-4E80-A4B2-BA5AC392A034}" type="slidenum">
              <a:rPr lang="en-US" altLang="en-US" smtClean="0"/>
              <a:pPr/>
              <a:t>17</a:t>
            </a:fld>
            <a:endParaRPr lang="en-US" altLang="en-US"/>
          </a:p>
        </p:txBody>
      </p:sp>
    </p:spTree>
    <p:extLst>
      <p:ext uri="{BB962C8B-B14F-4D97-AF65-F5344CB8AC3E}">
        <p14:creationId xmlns:p14="http://schemas.microsoft.com/office/powerpoint/2010/main" val="23876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charset="0"/>
                <a:ea typeface="+mn-ea"/>
                <a:cs typeface="+mn-cs"/>
              </a:rPr>
              <a:t>If time allows, the instructor may use one of the provided case studies to show an example of a less-common project type. The instructor may also solicit feedback from the students about whether there is a particular hazard or project type they would like to see an example for.</a:t>
            </a:r>
            <a:endParaRPr lang="en-US" dirty="0"/>
          </a:p>
        </p:txBody>
      </p:sp>
      <p:sp>
        <p:nvSpPr>
          <p:cNvPr id="4" name="Slide Number Placeholder 3"/>
          <p:cNvSpPr>
            <a:spLocks noGrp="1"/>
          </p:cNvSpPr>
          <p:nvPr>
            <p:ph type="sldNum" sz="quarter" idx="5"/>
          </p:nvPr>
        </p:nvSpPr>
        <p:spPr/>
        <p:txBody>
          <a:bodyPr/>
          <a:lstStyle/>
          <a:p>
            <a:pPr>
              <a:defRPr/>
            </a:pPr>
            <a:fld id="{132A0769-DEDA-48DA-A4AF-5F2BDB789F13}" type="slidenum">
              <a:rPr lang="en-US" altLang="en-US" smtClean="0"/>
              <a:pPr>
                <a:defRPr/>
              </a:pPr>
              <a:t>19</a:t>
            </a:fld>
            <a:endParaRPr lang="en-US" altLang="en-US"/>
          </a:p>
        </p:txBody>
      </p:sp>
    </p:spTree>
    <p:extLst>
      <p:ext uri="{BB962C8B-B14F-4D97-AF65-F5344CB8AC3E}">
        <p14:creationId xmlns:p14="http://schemas.microsoft.com/office/powerpoint/2010/main" val="22627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D698540-92D9-4BD7-A8C1-E43B15C64796}"/>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33619769-4AFB-4D66-AF9A-40C448D69D95}"/>
              </a:ext>
            </a:extLst>
          </p:cNvPr>
          <p:cNvSpPr>
            <a:spLocks noGrp="1" noChangeArrowheads="1"/>
          </p:cNvSpPr>
          <p:nvPr>
            <p:ph type="body" idx="1"/>
          </p:nvPr>
        </p:nvSpPr>
        <p:spPr>
          <a:noFill/>
        </p:spPr>
        <p:txBody>
          <a:bodyPr/>
          <a:lstStyle/>
          <a:p>
            <a:r>
              <a:rPr lang="en-US" sz="1200" i="1" kern="1200" dirty="0">
                <a:solidFill>
                  <a:schemeClr val="tx1"/>
                </a:solidFill>
                <a:effectLst/>
                <a:latin typeface="Arial" charset="0"/>
                <a:ea typeface="+mn-ea"/>
                <a:cs typeface="+mn-cs"/>
              </a:rPr>
              <a:t>The instructor should open the BCA Toolkit on their computer and instruct the students to do the same. Use the following slides to describe each data point as it is input. You may use one of the provided case studies (or another example from a Region or state) to guide the students through data entry on the Project Configuration and then the Project Information screens.</a:t>
            </a:r>
          </a:p>
          <a:p>
            <a:endParaRPr lang="en-US" altLang="en-US" sz="1200" i="1"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You may also show students the Data Documentation Templates for this project type, which may be found at </a:t>
            </a:r>
            <a:r>
              <a:rPr lang="en-US" sz="1200" i="1" u="sng" kern="1200" dirty="0">
                <a:solidFill>
                  <a:schemeClr val="tx1"/>
                </a:solidFill>
                <a:effectLst/>
                <a:latin typeface="Arial" charset="0"/>
                <a:ea typeface="+mn-ea"/>
                <a:cs typeface="+mn-cs"/>
                <a:hlinkClick r:id="rId3"/>
              </a:rPr>
              <a:t>https://www.fema.gov/benefit-cost-analysis</a:t>
            </a:r>
            <a:r>
              <a:rPr lang="en-US" sz="1200" i="1" kern="1200" dirty="0">
                <a:solidFill>
                  <a:schemeClr val="tx1"/>
                </a:solidFill>
                <a:effectLst/>
                <a:latin typeface="Arial" charset="0"/>
                <a:ea typeface="+mn-ea"/>
                <a:cs typeface="+mn-cs"/>
              </a:rPr>
              <a:t>.</a:t>
            </a:r>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22F81FFA-4326-4666-B1E2-745FD0059E4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E92C0AF-D4F1-4237-9090-101C251CFDC7}" type="slidenum">
              <a:rPr lang="en-US" altLang="en-US" smtClean="0"/>
              <a:pPr/>
              <a:t>8</a:t>
            </a:fld>
            <a:endParaRPr lang="en-US" altLang="en-US"/>
          </a:p>
        </p:txBody>
      </p:sp>
    </p:spTree>
    <p:extLst>
      <p:ext uri="{BB962C8B-B14F-4D97-AF65-F5344CB8AC3E}">
        <p14:creationId xmlns:p14="http://schemas.microsoft.com/office/powerpoint/2010/main" val="263388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altLang="en-US" dirty="0"/>
              <a:t>The recurrence interval for drought at that location.</a:t>
            </a:r>
          </a:p>
          <a:p>
            <a:pPr>
              <a:spcBef>
                <a:spcPts val="500"/>
              </a:spcBef>
              <a:defRPr/>
            </a:pPr>
            <a:endParaRPr lang="en-US" b="1" dirty="0"/>
          </a:p>
          <a:p>
            <a:pPr>
              <a:spcBef>
                <a:spcPts val="500"/>
              </a:spcBef>
              <a:defRPr/>
            </a:pPr>
            <a:r>
              <a:rPr lang="en-US" b="1" dirty="0"/>
              <a:t>Source(s):</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USDA</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NOAA</a:t>
            </a: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altLang="en-US" sz="1200" kern="1200" dirty="0">
                <a:solidFill>
                  <a:schemeClr val="tx1"/>
                </a:solidFill>
                <a:latin typeface="Arial" charset="0"/>
                <a:ea typeface="+mn-ea"/>
                <a:cs typeface="+mn-cs"/>
                <a:hlinkClick r:id="rId3">
                  <a:extLst>
                    <a:ext uri="{A12FA001-AC4F-418D-AE19-62706E023703}">
                      <ahyp:hlinkClr xmlns:ahyp="http://schemas.microsoft.com/office/drawing/2018/hyperlinkcolor" val="tx"/>
                    </a:ext>
                  </a:extLst>
                </a:hlinkClick>
              </a:rPr>
              <a:t>drought.gov</a:t>
            </a:r>
            <a:endParaRPr lang="en-US" altLang="en-US" sz="1200" kern="1200" dirty="0">
              <a:solidFill>
                <a:schemeClr val="tx1"/>
              </a:solidFill>
              <a:latin typeface="Arial" charset="0"/>
              <a:ea typeface="+mn-ea"/>
              <a:cs typeface="+mn-cs"/>
            </a:endParaRP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altLang="en-US" sz="1200" u="none" kern="1200" dirty="0">
                <a:solidFill>
                  <a:schemeClr val="tx1"/>
                </a:solidFill>
                <a:latin typeface="Arial" charset="0"/>
                <a:ea typeface="+mn-ea"/>
                <a:cs typeface="+mn-cs"/>
                <a:hlinkClick r:id="rId4">
                  <a:extLst>
                    <a:ext uri="{A12FA001-AC4F-418D-AE19-62706E023703}">
                      <ahyp:hlinkClr xmlns:ahyp="http://schemas.microsoft.com/office/drawing/2018/hyperlinkcolor" val="tx"/>
                    </a:ext>
                  </a:extLst>
                </a:hlinkClick>
              </a:rPr>
              <a:t>National Drought Mitigation Center</a:t>
            </a:r>
            <a:endParaRPr lang="en-US" altLang="en-US" sz="1200" u="none" kern="1200" dirty="0">
              <a:solidFill>
                <a:schemeClr val="tx1"/>
              </a:solidFill>
              <a:latin typeface="Arial" charset="0"/>
              <a:ea typeface="+mn-ea"/>
              <a:cs typeface="+mn-cs"/>
            </a:endParaRPr>
          </a:p>
          <a:p>
            <a:pPr marL="171450" marR="0" lvl="0" indent="-171450" algn="l" defTabSz="914400" rtl="0" eaLnBrk="0" fontAlgn="base" latinLnBrk="0" hangingPunct="0">
              <a:spcBef>
                <a:spcPts val="500"/>
              </a:spcBef>
              <a:spcAft>
                <a:spcPct val="0"/>
              </a:spcAft>
              <a:buFont typeface="Arial" panose="020B0604020202020204" pitchFamily="34" charset="0"/>
              <a:buChar char="•"/>
              <a:defRPr/>
            </a:pPr>
            <a:r>
              <a:rPr lang="en-US" sz="1200" kern="1200" dirty="0">
                <a:solidFill>
                  <a:schemeClr val="tx1"/>
                </a:solidFill>
                <a:latin typeface="Arial" charset="0"/>
                <a:ea typeface="+mn-ea"/>
                <a:cs typeface="+mn-cs"/>
              </a:rPr>
              <a:t>Universities and other academic sources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Screenshot(s) of data and source used</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Relevant page(s) from study from credible source</a:t>
            </a:r>
          </a:p>
        </p:txBody>
      </p:sp>
      <p:sp>
        <p:nvSpPr>
          <p:cNvPr id="4" name="Slide Number Placeholder 3"/>
          <p:cNvSpPr>
            <a:spLocks noGrp="1"/>
          </p:cNvSpPr>
          <p:nvPr>
            <p:ph type="sldNum" sz="quarter" idx="5"/>
          </p:nvPr>
        </p:nvSpPr>
        <p:spPr/>
        <p:txBody>
          <a:bodyPr/>
          <a:lstStyle/>
          <a:p>
            <a:pPr>
              <a:defRPr/>
            </a:pPr>
            <a:fld id="{16964D83-5E36-49F1-9C61-2EC7686CC93C}" type="slidenum">
              <a:rPr lang="en-US" altLang="en-US" smtClean="0"/>
              <a:pPr>
                <a:defRPr/>
              </a:pPr>
              <a:t>9</a:t>
            </a:fld>
            <a:endParaRPr lang="en-US" altLang="en-US"/>
          </a:p>
        </p:txBody>
      </p:sp>
    </p:spTree>
    <p:extLst>
      <p:ext uri="{BB962C8B-B14F-4D97-AF65-F5344CB8AC3E}">
        <p14:creationId xmlns:p14="http://schemas.microsoft.com/office/powerpoint/2010/main" val="424232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AE7BAA1-2C12-48B7-A94E-A280032BDA5B}"/>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092C14BC-8920-4898-9B88-DE3C475F72E3}"/>
              </a:ext>
            </a:extLst>
          </p:cNvPr>
          <p:cNvSpPr>
            <a:spLocks noGrp="1" noChangeArrowheads="1"/>
          </p:cNvSpPr>
          <p:nvPr>
            <p:ph type="body" idx="1"/>
          </p:nvPr>
        </p:nvSpPr>
        <p:spPr>
          <a:noFill/>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daily water demand of the system/area being mitigated under normal, non-drought conditions. </a:t>
            </a:r>
          </a:p>
          <a:p>
            <a:pPr marL="171450" indent="-171450">
              <a:spcBef>
                <a:spcPts val="500"/>
              </a:spcBef>
              <a:buFont typeface="Arial" panose="020B0604020202020204" pitchFamily="34" charset="0"/>
              <a:buChar char="•"/>
              <a:defRPr/>
            </a:pPr>
            <a:r>
              <a:rPr lang="en-US" dirty="0"/>
              <a:t>This is calculated by dividing the total annual production (in millions of gallons) by 365.</a:t>
            </a:r>
          </a:p>
          <a:p>
            <a:pPr marL="171450" indent="-171450">
              <a:spcBef>
                <a:spcPts val="500"/>
              </a:spcBef>
              <a:buFont typeface="Arial" panose="020B0604020202020204" pitchFamily="34" charset="0"/>
              <a:buChar char="•"/>
              <a:defRPr/>
            </a:pPr>
            <a:r>
              <a:rPr lang="en-US" b="1" u="sng" dirty="0"/>
              <a:t>Note:</a:t>
            </a:r>
            <a:r>
              <a:rPr lang="en-US" b="1" dirty="0"/>
              <a:t> </a:t>
            </a:r>
            <a:r>
              <a:rPr lang="en-US" dirty="0"/>
              <a:t>The Help Content in the BCA Toolkit states that the annual production should first be divided by the population; this is an error.</a:t>
            </a:r>
          </a:p>
          <a:p>
            <a:pPr>
              <a:spcBef>
                <a:spcPts val="500"/>
              </a:spcBef>
              <a:defRPr/>
            </a:pPr>
            <a:endParaRPr lang="en-US" b="1" dirty="0"/>
          </a:p>
          <a:p>
            <a:pPr>
              <a:spcBef>
                <a:spcPts val="500"/>
              </a:spcBef>
              <a:defRPr/>
            </a:pPr>
            <a:r>
              <a:rPr lang="en-US" b="1" dirty="0"/>
              <a:t>Source(s):</a:t>
            </a:r>
          </a:p>
          <a:p>
            <a:pPr marL="171450" indent="-171450">
              <a:spcBef>
                <a:spcPts val="500"/>
              </a:spcBef>
              <a:buFont typeface="Arial" panose="020B0604020202020204" pitchFamily="34" charset="0"/>
              <a:buChar char="•"/>
              <a:defRPr/>
            </a:pPr>
            <a:r>
              <a:rPr lang="en-US" dirty="0"/>
              <a:t>Utility company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utility company</a:t>
            </a:r>
          </a:p>
          <a:p>
            <a:endParaRPr lang="en-US"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id="{8F422F94-6022-4F2D-BDB4-F67C59810698}"/>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C213620-218B-4833-BA4D-7AD7D1288AEE}" type="slidenum">
              <a:rPr lang="en-US" altLang="en-US" smtClean="0"/>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(1) supply yield and (2) duration of impact, before and after the mitigation project, associated with the RI(s) entered.</a:t>
            </a:r>
          </a:p>
          <a:p>
            <a:pPr marL="628650" lvl="1" indent="-171450">
              <a:spcBef>
                <a:spcPts val="500"/>
              </a:spcBef>
              <a:buFont typeface="Arial" panose="020B0604020202020204" pitchFamily="34" charset="0"/>
              <a:buChar char="•"/>
              <a:defRPr/>
            </a:pPr>
            <a:r>
              <a:rPr lang="en-US" dirty="0"/>
              <a:t>Supply yield: The estimated average supply. This is calculated within the tool </a:t>
            </a:r>
          </a:p>
          <a:p>
            <a:pPr marL="628650" lvl="1" indent="-171450">
              <a:spcBef>
                <a:spcPts val="500"/>
              </a:spcBef>
              <a:buFont typeface="Arial" panose="020B0604020202020204" pitchFamily="34" charset="0"/>
              <a:buChar char="•"/>
              <a:defRPr/>
            </a:pPr>
            <a:r>
              <a:rPr lang="en-US" dirty="0"/>
              <a:t>Duration of impact: The number of days the water system is affected (i.e. experiencing abnormal conditions).</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BCA Toolkit compares the before and after mitigation conditions to calculate the project benefits.</a:t>
            </a:r>
          </a:p>
          <a:p>
            <a:pPr>
              <a:spcBef>
                <a:spcPts val="500"/>
              </a:spcBef>
              <a:defRPr/>
            </a:pPr>
            <a:endParaRPr lang="en-US" b="1" dirty="0"/>
          </a:p>
          <a:p>
            <a:pPr>
              <a:spcBef>
                <a:spcPts val="500"/>
              </a:spcBef>
              <a:defRPr/>
            </a:pPr>
            <a:r>
              <a:rPr lang="en-US" b="1" dirty="0"/>
              <a:t>Source(s):</a:t>
            </a:r>
          </a:p>
          <a:p>
            <a:pPr marL="171450" indent="-171450">
              <a:spcBef>
                <a:spcPts val="500"/>
              </a:spcBef>
              <a:buFont typeface="Arial" panose="020B0604020202020204" pitchFamily="34" charset="0"/>
              <a:buChar char="•"/>
              <a:defRPr/>
            </a:pPr>
            <a:r>
              <a:rPr lang="en-US" dirty="0"/>
              <a:t>Utility company</a:t>
            </a:r>
          </a:p>
          <a:p>
            <a:pPr marL="171450" indent="-171450">
              <a:spcBef>
                <a:spcPts val="500"/>
              </a:spcBef>
              <a:buFont typeface="Arial" panose="020B0604020202020204" pitchFamily="34" charset="0"/>
              <a:buChar char="•"/>
              <a:defRPr/>
            </a:pPr>
            <a:r>
              <a:rPr lang="en-US" dirty="0"/>
              <a:t>Project engineer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utility company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Note from project engineer describing how values were derived</a:t>
            </a:r>
          </a:p>
          <a:p>
            <a:endParaRPr lang="en-US" dirty="0"/>
          </a:p>
        </p:txBody>
      </p:sp>
      <p:sp>
        <p:nvSpPr>
          <p:cNvPr id="4" name="Slide Number Placeholder 3"/>
          <p:cNvSpPr>
            <a:spLocks noGrp="1"/>
          </p:cNvSpPr>
          <p:nvPr>
            <p:ph type="sldNum" sz="quarter" idx="5"/>
          </p:nvPr>
        </p:nvSpPr>
        <p:spPr/>
        <p:txBody>
          <a:bodyPr/>
          <a:lstStyle/>
          <a:p>
            <a:pPr>
              <a:defRPr/>
            </a:pPr>
            <a:fld id="{132A0769-DEDA-48DA-A4AF-5F2BDB789F13}" type="slidenum">
              <a:rPr lang="en-US" altLang="en-US" smtClean="0"/>
              <a:pPr>
                <a:defRPr/>
              </a:pPr>
              <a:t>11</a:t>
            </a:fld>
            <a:endParaRPr lang="en-US" altLang="en-US"/>
          </a:p>
        </p:txBody>
      </p:sp>
    </p:spTree>
    <p:extLst>
      <p:ext uri="{BB962C8B-B14F-4D97-AF65-F5344CB8AC3E}">
        <p14:creationId xmlns:p14="http://schemas.microsoft.com/office/powerpoint/2010/main" val="244099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defRPr/>
            </a:pPr>
            <a:r>
              <a:rPr lang="en-US" b="1" dirty="0"/>
              <a:t>What it is:</a:t>
            </a:r>
          </a:p>
          <a:p>
            <a:pPr marL="171450" indent="-171450">
              <a:spcBef>
                <a:spcPts val="500"/>
              </a:spcBef>
              <a:buFont typeface="Arial" panose="020B0604020202020204" pitchFamily="34" charset="0"/>
              <a:buChar char="•"/>
              <a:defRPr/>
            </a:pPr>
            <a:r>
              <a:rPr lang="en-US" dirty="0"/>
              <a:t>The number of people who would be both impacted by drought and who would benefit from the proposed ASR project.</a:t>
            </a:r>
          </a:p>
          <a:p>
            <a:pPr>
              <a:spcBef>
                <a:spcPts val="500"/>
              </a:spcBef>
              <a:defRPr/>
            </a:pPr>
            <a:endParaRPr lang="en-US" b="1" dirty="0"/>
          </a:p>
          <a:p>
            <a:pPr>
              <a:spcBef>
                <a:spcPts val="500"/>
              </a:spcBef>
              <a:defRPr/>
            </a:pPr>
            <a:r>
              <a:rPr lang="en-US" b="1" dirty="0"/>
              <a:t>Why it’s important:</a:t>
            </a:r>
          </a:p>
          <a:p>
            <a:pPr marL="171450" indent="-171450">
              <a:spcBef>
                <a:spcPts val="500"/>
              </a:spcBef>
              <a:buFont typeface="Arial" panose="020B0604020202020204" pitchFamily="34" charset="0"/>
              <a:buChar char="•"/>
              <a:defRPr/>
            </a:pPr>
            <a:r>
              <a:rPr lang="en-US" dirty="0"/>
              <a:t>The economic value of loss of water (i.e., damages) is dependent upon the number of people impacted by a drought.</a:t>
            </a:r>
          </a:p>
          <a:p>
            <a:pPr>
              <a:spcBef>
                <a:spcPts val="500"/>
              </a:spcBef>
              <a:defRPr/>
            </a:pPr>
            <a:endParaRPr lang="en-US" b="1" dirty="0"/>
          </a:p>
          <a:p>
            <a:pPr>
              <a:spcBef>
                <a:spcPts val="500"/>
              </a:spcBef>
              <a:defRPr/>
            </a:pPr>
            <a:r>
              <a:rPr lang="en-US" b="1" dirty="0"/>
              <a:t>Source(s):</a:t>
            </a:r>
          </a:p>
          <a:p>
            <a:pPr marL="171450" indent="-171450">
              <a:spcBef>
                <a:spcPts val="500"/>
              </a:spcBef>
              <a:buFont typeface="Arial" panose="020B0604020202020204" pitchFamily="34" charset="0"/>
              <a:buChar char="•"/>
              <a:defRPr/>
            </a:pPr>
            <a:r>
              <a:rPr lang="en-US" dirty="0"/>
              <a:t>Utility company</a:t>
            </a:r>
          </a:p>
          <a:p>
            <a:pPr marL="171450" indent="-171450">
              <a:spcBef>
                <a:spcPts val="500"/>
              </a:spcBef>
              <a:buFont typeface="Arial" panose="020B0604020202020204" pitchFamily="34" charset="0"/>
              <a:buChar char="•"/>
              <a:defRPr/>
            </a:pPr>
            <a:r>
              <a:rPr lang="en-US" dirty="0"/>
              <a:t>Project SOW</a:t>
            </a:r>
          </a:p>
          <a:p>
            <a:pPr marL="171450" indent="-171450">
              <a:spcBef>
                <a:spcPts val="500"/>
              </a:spcBef>
              <a:buFont typeface="Arial" panose="020B0604020202020204" pitchFamily="34" charset="0"/>
              <a:buChar char="•"/>
              <a:defRPr/>
            </a:pPr>
            <a:r>
              <a:rPr lang="en-US" dirty="0"/>
              <a:t>GIS data</a:t>
            </a:r>
          </a:p>
          <a:p>
            <a:pPr marL="171450" indent="-171450">
              <a:spcBef>
                <a:spcPts val="500"/>
              </a:spcBef>
              <a:buFont typeface="Arial" panose="020B0604020202020204" pitchFamily="34" charset="0"/>
              <a:buChar char="•"/>
              <a:defRPr/>
            </a:pPr>
            <a:r>
              <a:rPr lang="en-US" dirty="0"/>
              <a:t>U.S. Census Bureau</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Recommended BCA documentation with application: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Letter from utility company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Note from project engineer or BCA analyst describing how values were derived</a:t>
            </a:r>
          </a:p>
          <a:p>
            <a:endParaRPr lang="en-US" dirty="0"/>
          </a:p>
        </p:txBody>
      </p:sp>
      <p:sp>
        <p:nvSpPr>
          <p:cNvPr id="4" name="Slide Number Placeholder 3"/>
          <p:cNvSpPr>
            <a:spLocks noGrp="1"/>
          </p:cNvSpPr>
          <p:nvPr>
            <p:ph type="sldNum" sz="quarter" idx="5"/>
          </p:nvPr>
        </p:nvSpPr>
        <p:spPr/>
        <p:txBody>
          <a:bodyPr/>
          <a:lstStyle/>
          <a:p>
            <a:pPr>
              <a:defRPr/>
            </a:pPr>
            <a:fld id="{132A0769-DEDA-48DA-A4AF-5F2BDB789F13}" type="slidenum">
              <a:rPr lang="en-US" altLang="en-US" smtClean="0"/>
              <a:pPr>
                <a:defRPr/>
              </a:pPr>
              <a:t>12</a:t>
            </a:fld>
            <a:endParaRPr lang="en-US" altLang="en-US"/>
          </a:p>
        </p:txBody>
      </p:sp>
    </p:spTree>
    <p:extLst>
      <p:ext uri="{BB962C8B-B14F-4D97-AF65-F5344CB8AC3E}">
        <p14:creationId xmlns:p14="http://schemas.microsoft.com/office/powerpoint/2010/main" val="127405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831CB9A-61CE-448B-B5E0-399FB6F4AC6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1AB9373-080D-4B4C-983F-3D1197A07719}"/>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B38C3068-52F0-4CB3-81C5-6431E27CDD2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B49509F-CE75-4E80-A4B2-BA5AC392A034}" type="slidenum">
              <a:rPr lang="en-US" altLang="en-US" smtClean="0"/>
              <a:pPr/>
              <a:t>13</a:t>
            </a:fld>
            <a:endParaRPr lang="en-US" altLang="en-US"/>
          </a:p>
        </p:txBody>
      </p:sp>
    </p:spTree>
    <p:extLst>
      <p:ext uri="{BB962C8B-B14F-4D97-AF65-F5344CB8AC3E}">
        <p14:creationId xmlns:p14="http://schemas.microsoft.com/office/powerpoint/2010/main" val="92572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unit discusses how to perform a BCA for generator projects. It does not cover overall project requirements for generators. Refer to the HMA Guidance and the generator Job Aid for eligibility questions.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HMA will only fund generators for critical public facilities, such as police/fire stations, utilities, hospitals, and EOCs. HMA requirements for generator projects may be found in the </a:t>
            </a:r>
            <a:r>
              <a:rPr lang="en-US" sz="1200" u="sng" kern="1200" dirty="0">
                <a:solidFill>
                  <a:schemeClr val="tx1"/>
                </a:solidFill>
                <a:effectLst/>
                <a:latin typeface="Arial" charset="0"/>
                <a:ea typeface="+mn-ea"/>
                <a:cs typeface="+mn-cs"/>
                <a:hlinkClick r:id="rId3"/>
              </a:rPr>
              <a:t>HMA Guidance</a:t>
            </a:r>
            <a:r>
              <a:rPr lang="en-US" sz="1200" kern="1200" dirty="0">
                <a:solidFill>
                  <a:schemeClr val="tx1"/>
                </a:solidFill>
                <a:effectLst/>
                <a:latin typeface="Arial" charset="0"/>
                <a:ea typeface="+mn-ea"/>
                <a:cs typeface="+mn-cs"/>
              </a:rPr>
              <a:t> and in this </a:t>
            </a:r>
            <a:r>
              <a:rPr lang="en-US" sz="1200" u="sng" kern="1200" dirty="0">
                <a:solidFill>
                  <a:schemeClr val="tx1"/>
                </a:solidFill>
                <a:effectLst/>
                <a:latin typeface="Arial" charset="0"/>
                <a:ea typeface="+mn-ea"/>
                <a:cs typeface="+mn-cs"/>
                <a:hlinkClick r:id="rId4"/>
              </a:rPr>
              <a:t>Job Aid</a:t>
            </a:r>
            <a:r>
              <a:rPr lang="en-US" sz="1200" kern="1200" dirty="0">
                <a:solidFill>
                  <a:schemeClr val="tx1"/>
                </a:solidFill>
                <a:effectLst/>
                <a:latin typeface="Arial" charset="0"/>
                <a:ea typeface="+mn-ea"/>
                <a:cs typeface="+mn-cs"/>
              </a:rPr>
              <a: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Generator BCAs are run using historical damages or professional estimated (future) damages.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Generators mitigate infrastructure failure due to loss of power, not a specific hazard (e.g. wind or flood). As such, the main benefits of generators are avoided loss of service/function.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You will need to have a clear idea of what function the generator ensures during a power outage and the level of protection (i.e., at what point will the generator fail). Generator projects are often straightforward, but can get tricky when they are put on facilities that serve multiple functions. For example, you want to put a generator on a school that serves as an emergency shelter. The generator is not for the school, it is for the emergency shelter function.</a:t>
            </a:r>
          </a:p>
        </p:txBody>
      </p:sp>
      <p:sp>
        <p:nvSpPr>
          <p:cNvPr id="4" name="Slide Number Placeholder 3"/>
          <p:cNvSpPr>
            <a:spLocks noGrp="1"/>
          </p:cNvSpPr>
          <p:nvPr>
            <p:ph type="sldNum" sz="quarter" idx="5"/>
          </p:nvPr>
        </p:nvSpPr>
        <p:spPr/>
        <p:txBody>
          <a:bodyPr/>
          <a:lstStyle/>
          <a:p>
            <a:pPr>
              <a:defRPr/>
            </a:pPr>
            <a:fld id="{ABFD3750-49DE-4A77-986B-0CBA8B7E26CB}" type="slidenum">
              <a:rPr lang="en-US" altLang="en-US" smtClean="0"/>
              <a:pPr>
                <a:defRPr/>
              </a:pPr>
              <a:t>14</a:t>
            </a:fld>
            <a:endParaRPr lang="en-US" altLang="en-US"/>
          </a:p>
        </p:txBody>
      </p:sp>
    </p:spTree>
    <p:extLst>
      <p:ext uri="{BB962C8B-B14F-4D97-AF65-F5344CB8AC3E}">
        <p14:creationId xmlns:p14="http://schemas.microsoft.com/office/powerpoint/2010/main" val="173440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D698540-92D9-4BD7-A8C1-E43B15C64796}"/>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33619769-4AFB-4D66-AF9A-40C448D69D95}"/>
              </a:ext>
            </a:extLst>
          </p:cNvPr>
          <p:cNvSpPr>
            <a:spLocks noGrp="1" noChangeArrowheads="1"/>
          </p:cNvSpPr>
          <p:nvPr>
            <p:ph type="body" idx="1"/>
          </p:nvPr>
        </p:nvSpPr>
        <p:spPr>
          <a:noFill/>
        </p:spPr>
        <p:txBody>
          <a:bodyPr/>
          <a:lstStyle/>
          <a:p>
            <a:r>
              <a:rPr lang="en-US" sz="1200" i="1" kern="1200" dirty="0">
                <a:solidFill>
                  <a:schemeClr val="tx1"/>
                </a:solidFill>
                <a:effectLst/>
                <a:latin typeface="Arial" charset="0"/>
                <a:ea typeface="+mn-ea"/>
                <a:cs typeface="+mn-cs"/>
              </a:rPr>
              <a:t>The instructor should open the BCA Toolkit on their computer and instruct the students to do the same. Use the following slides to describe each data point as it is input. You may use one of the provided case studies (or another example from a Region or state) to guide the students through data entry on the Project Configuration and then the Project Information screens.</a:t>
            </a:r>
          </a:p>
          <a:p>
            <a:endParaRPr lang="en-US" altLang="en-US" sz="1200" i="1"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You may also show students the Data Documentation Templates for this project type, which may be found at </a:t>
            </a:r>
            <a:r>
              <a:rPr lang="en-US" sz="1200" i="1" u="sng" kern="1200" dirty="0">
                <a:solidFill>
                  <a:schemeClr val="tx1"/>
                </a:solidFill>
                <a:effectLst/>
                <a:latin typeface="Arial" charset="0"/>
                <a:ea typeface="+mn-ea"/>
                <a:cs typeface="+mn-cs"/>
                <a:hlinkClick r:id="rId3"/>
              </a:rPr>
              <a:t>https://www.fema.gov/benefit-cost-analysis</a:t>
            </a:r>
            <a:r>
              <a:rPr lang="en-US" sz="1200" i="1" kern="1200" dirty="0">
                <a:solidFill>
                  <a:schemeClr val="tx1"/>
                </a:solidFill>
                <a:effectLst/>
                <a:latin typeface="Arial" charset="0"/>
                <a:ea typeface="+mn-ea"/>
                <a:cs typeface="+mn-cs"/>
              </a:rPr>
              <a:t>. </a:t>
            </a:r>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22F81FFA-4326-4666-B1E2-745FD0059E4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E92C0AF-D4F1-4237-9090-101C251CFDC7}" type="slidenum">
              <a:rPr lang="en-US" altLang="en-US" smtClean="0"/>
              <a:pPr/>
              <a:t>16</a:t>
            </a:fld>
            <a:endParaRPr lang="en-US" altLang="en-US"/>
          </a:p>
        </p:txBody>
      </p:sp>
    </p:spTree>
    <p:extLst>
      <p:ext uri="{BB962C8B-B14F-4D97-AF65-F5344CB8AC3E}">
        <p14:creationId xmlns:p14="http://schemas.microsoft.com/office/powerpoint/2010/main" val="2633882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4F97721E-0D29-468E-A305-062F18241835}"/>
              </a:ext>
            </a:extLst>
          </p:cNvPr>
          <p:cNvPicPr>
            <a:picLocks noChangeAspect="1"/>
          </p:cNvPicPr>
          <p:nvPr userDrawn="1"/>
        </p:nvPicPr>
        <p:blipFill>
          <a:blip r:embed="rId2">
            <a:extLst>
              <a:ext uri="{28A0092B-C50C-407E-A947-70E740481C1C}">
                <a14:useLocalDpi xmlns:a14="http://schemas.microsoft.com/office/drawing/2010/main" val="0"/>
              </a:ext>
            </a:extLst>
          </a:blip>
          <a:srcRect l="29326" t="29388" r="36075"/>
          <a:stretch>
            <a:fillRect/>
          </a:stretch>
        </p:blipFill>
        <p:spPr bwMode="auto">
          <a:xfrm>
            <a:off x="4602163" y="1905000"/>
            <a:ext cx="22479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EA216A51-0620-4A63-BD50-525EC32BA0E6}"/>
              </a:ext>
            </a:extLst>
          </p:cNvPr>
          <p:cNvSpPr>
            <a:spLocks noChangeArrowheads="1"/>
          </p:cNvSpPr>
          <p:nvPr/>
        </p:nvSpPr>
        <p:spPr bwMode="auto">
          <a:xfrm>
            <a:off x="0" y="5000625"/>
            <a:ext cx="9144000" cy="1857375"/>
          </a:xfrm>
          <a:prstGeom prst="rect">
            <a:avLst/>
          </a:prstGeom>
          <a:solidFill>
            <a:srgbClr val="B0B1B3"/>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6" name="Picture 12">
            <a:extLst>
              <a:ext uri="{FF2B5EF4-FFF2-40B4-BE49-F238E27FC236}">
                <a16:creationId xmlns:a16="http://schemas.microsoft.com/office/drawing/2014/main" id="{F90562A5-8F7A-41C4-BF79-7A3096557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5305425"/>
            <a:ext cx="32416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9B88D499-04B7-4606-A102-D673940F37D6}"/>
              </a:ext>
            </a:extLst>
          </p:cNvPr>
          <p:cNvPicPr>
            <a:picLocks noChangeAspect="1"/>
          </p:cNvPicPr>
          <p:nvPr userDrawn="1"/>
        </p:nvPicPr>
        <p:blipFill>
          <a:blip r:embed="rId4">
            <a:extLst>
              <a:ext uri="{28A0092B-C50C-407E-A947-70E740481C1C}">
                <a14:useLocalDpi xmlns:a14="http://schemas.microsoft.com/office/drawing/2010/main" val="0"/>
              </a:ext>
            </a:extLst>
          </a:blip>
          <a:srcRect l="22002" r="30670"/>
          <a:stretch>
            <a:fillRect/>
          </a:stretch>
        </p:blipFill>
        <p:spPr bwMode="auto">
          <a:xfrm>
            <a:off x="2319338" y="1905000"/>
            <a:ext cx="222091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F877C7C1-32BA-4195-80FF-A884562D2A02}"/>
              </a:ext>
            </a:extLst>
          </p:cNvPr>
          <p:cNvPicPr>
            <a:picLocks noChangeAspect="1"/>
          </p:cNvPicPr>
          <p:nvPr userDrawn="1"/>
        </p:nvPicPr>
        <p:blipFill>
          <a:blip r:embed="rId5">
            <a:extLst>
              <a:ext uri="{28A0092B-C50C-407E-A947-70E740481C1C}">
                <a14:useLocalDpi xmlns:a14="http://schemas.microsoft.com/office/drawing/2010/main" val="0"/>
              </a:ext>
            </a:extLst>
          </a:blip>
          <a:srcRect t="8958" b="5949"/>
          <a:stretch>
            <a:fillRect/>
          </a:stretch>
        </p:blipFill>
        <p:spPr bwMode="auto">
          <a:xfrm>
            <a:off x="6896100" y="1905000"/>
            <a:ext cx="22479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FBD3A201-0CA4-4E39-A1AC-5F5711364C7C}"/>
              </a:ext>
            </a:extLst>
          </p:cNvPr>
          <p:cNvSpPr>
            <a:spLocks noChangeArrowheads="1"/>
          </p:cNvSpPr>
          <p:nvPr userDrawn="1"/>
        </p:nvSpPr>
        <p:spPr bwMode="auto">
          <a:xfrm>
            <a:off x="1588" y="-76200"/>
            <a:ext cx="9144000" cy="46037"/>
          </a:xfrm>
          <a:prstGeom prst="rect">
            <a:avLst/>
          </a:prstGeom>
          <a:solidFill>
            <a:srgbClr val="A5002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10" name="Picture 16">
            <a:extLst>
              <a:ext uri="{FF2B5EF4-FFF2-40B4-BE49-F238E27FC236}">
                <a16:creationId xmlns:a16="http://schemas.microsoft.com/office/drawing/2014/main" id="{93E4A0A7-404A-4C8E-95A1-BE6E35590714}"/>
              </a:ext>
            </a:extLst>
          </p:cNvPr>
          <p:cNvPicPr>
            <a:picLocks noChangeAspect="1"/>
          </p:cNvPicPr>
          <p:nvPr userDrawn="1"/>
        </p:nvPicPr>
        <p:blipFill>
          <a:blip r:embed="rId6">
            <a:extLst>
              <a:ext uri="{28A0092B-C50C-407E-A947-70E740481C1C}">
                <a14:useLocalDpi xmlns:a14="http://schemas.microsoft.com/office/drawing/2010/main" val="0"/>
              </a:ext>
            </a:extLst>
          </a:blip>
          <a:srcRect l="21213" r="29893"/>
          <a:stretch>
            <a:fillRect/>
          </a:stretch>
        </p:blipFill>
        <p:spPr bwMode="auto">
          <a:xfrm>
            <a:off x="17463" y="1905000"/>
            <a:ext cx="22383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Rectangle 3"/>
          <p:cNvSpPr>
            <a:spLocks noGrp="1" noChangeArrowheads="1"/>
          </p:cNvSpPr>
          <p:nvPr>
            <p:ph type="ctrTitle"/>
          </p:nvPr>
        </p:nvSpPr>
        <p:spPr>
          <a:xfrm>
            <a:off x="447675" y="228600"/>
            <a:ext cx="8229600" cy="1006475"/>
          </a:xfrm>
        </p:spPr>
        <p:txBody>
          <a:bodyPr/>
          <a:lstStyle>
            <a:lvl1pPr algn="ctr">
              <a:defRPr>
                <a:solidFill>
                  <a:srgbClr val="005288"/>
                </a:solidFill>
              </a:defRPr>
            </a:lvl1pPr>
          </a:lstStyle>
          <a:p>
            <a:pPr lvl="0"/>
            <a:r>
              <a:rPr lang="en-US" altLang="en-US" noProof="0" dirty="0"/>
              <a:t>Click to edit Master title style</a:t>
            </a:r>
          </a:p>
        </p:txBody>
      </p:sp>
      <p:sp>
        <p:nvSpPr>
          <p:cNvPr id="393220" name="Rectangle 4"/>
          <p:cNvSpPr>
            <a:spLocks noGrp="1" noChangeArrowheads="1"/>
          </p:cNvSpPr>
          <p:nvPr>
            <p:ph type="subTitle" idx="1"/>
          </p:nvPr>
        </p:nvSpPr>
        <p:spPr>
          <a:xfrm>
            <a:off x="0" y="12954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lgn="ctr">
              <a:buFont typeface="Wingdings" pitchFamily="2" charset="2"/>
              <a:buNone/>
              <a:defRPr sz="2700">
                <a:solidFill>
                  <a:schemeClr val="bg2"/>
                </a:solidFill>
              </a:defRPr>
            </a:lvl1pPr>
          </a:lstStyle>
          <a:p>
            <a:pPr lvl="0"/>
            <a:r>
              <a:rPr lang="en-US" altLang="en-US" noProof="0" dirty="0"/>
              <a:t>Click to edit Master subtitle style</a:t>
            </a:r>
          </a:p>
        </p:txBody>
      </p:sp>
    </p:spTree>
    <p:extLst>
      <p:ext uri="{BB962C8B-B14F-4D97-AF65-F5344CB8AC3E}">
        <p14:creationId xmlns:p14="http://schemas.microsoft.com/office/powerpoint/2010/main" val="389460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647F4C4-8F7B-4729-98C0-4A5D57545044}"/>
              </a:ext>
            </a:extLst>
          </p:cNvPr>
          <p:cNvSpPr>
            <a:spLocks noGrp="1" noChangeArrowheads="1"/>
          </p:cNvSpPr>
          <p:nvPr>
            <p:ph type="sldNum" sz="quarter" idx="10"/>
          </p:nvPr>
        </p:nvSpPr>
        <p:spPr>
          <a:ln/>
        </p:spPr>
        <p:txBody>
          <a:bodyPr/>
          <a:lstStyle>
            <a:lvl1pPr>
              <a:defRPr/>
            </a:lvl1pPr>
          </a:lstStyle>
          <a:p>
            <a:pPr>
              <a:defRPr/>
            </a:pPr>
            <a:fld id="{A1B4E8A1-83A2-410A-8A56-565953279E79}" type="slidenum">
              <a:rPr lang="en-US" altLang="en-US"/>
              <a:pPr>
                <a:defRPr/>
              </a:pPr>
              <a:t>‹#›</a:t>
            </a:fld>
            <a:endParaRPr lang="en-US" altLang="en-US"/>
          </a:p>
        </p:txBody>
      </p:sp>
    </p:spTree>
    <p:extLst>
      <p:ext uri="{BB962C8B-B14F-4D97-AF65-F5344CB8AC3E}">
        <p14:creationId xmlns:p14="http://schemas.microsoft.com/office/powerpoint/2010/main" val="138347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127000"/>
            <a:ext cx="1938337" cy="5588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84263" y="127000"/>
            <a:ext cx="5664200" cy="558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B0BCFC8-44D0-4D82-9610-86D1D2C78D25}"/>
              </a:ext>
            </a:extLst>
          </p:cNvPr>
          <p:cNvSpPr>
            <a:spLocks noGrp="1" noChangeArrowheads="1"/>
          </p:cNvSpPr>
          <p:nvPr>
            <p:ph type="sldNum" sz="quarter" idx="10"/>
          </p:nvPr>
        </p:nvSpPr>
        <p:spPr>
          <a:ln/>
        </p:spPr>
        <p:txBody>
          <a:bodyPr/>
          <a:lstStyle>
            <a:lvl1pPr>
              <a:defRPr/>
            </a:lvl1pPr>
          </a:lstStyle>
          <a:p>
            <a:pPr>
              <a:defRPr/>
            </a:pPr>
            <a:fld id="{D9F6C288-77A5-4821-A9E0-1A448AD902F7}" type="slidenum">
              <a:rPr lang="en-US" altLang="en-US"/>
              <a:pPr>
                <a:defRPr/>
              </a:pPr>
              <a:t>‹#›</a:t>
            </a:fld>
            <a:endParaRPr lang="en-US" altLang="en-US"/>
          </a:p>
        </p:txBody>
      </p:sp>
    </p:spTree>
    <p:extLst>
      <p:ext uri="{BB962C8B-B14F-4D97-AF65-F5344CB8AC3E}">
        <p14:creationId xmlns:p14="http://schemas.microsoft.com/office/powerpoint/2010/main" val="103978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FC457951-D3B2-4DB9-AF80-E33DBAC3F78D}"/>
              </a:ext>
            </a:extLst>
          </p:cNvPr>
          <p:cNvSpPr>
            <a:spLocks noGrp="1" noChangeArrowheads="1"/>
          </p:cNvSpPr>
          <p:nvPr>
            <p:ph type="sldNum" sz="quarter" idx="10"/>
          </p:nvPr>
        </p:nvSpPr>
        <p:spPr>
          <a:ln/>
        </p:spPr>
        <p:txBody>
          <a:bodyPr/>
          <a:lstStyle>
            <a:lvl1pPr>
              <a:defRPr/>
            </a:lvl1pPr>
          </a:lstStyle>
          <a:p>
            <a:pPr>
              <a:defRPr/>
            </a:pPr>
            <a:fld id="{492B8629-EAFB-4966-9189-C2E6A7C3AEDE}" type="slidenum">
              <a:rPr lang="en-US" altLang="en-US"/>
              <a:pPr>
                <a:defRPr/>
              </a:pPr>
              <a:t>‹#›</a:t>
            </a:fld>
            <a:endParaRPr lang="en-US" altLang="en-US"/>
          </a:p>
        </p:txBody>
      </p:sp>
    </p:spTree>
    <p:extLst>
      <p:ext uri="{BB962C8B-B14F-4D97-AF65-F5344CB8AC3E}">
        <p14:creationId xmlns:p14="http://schemas.microsoft.com/office/powerpoint/2010/main" val="188996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FC31F-9612-4629-A83C-541E70E5E7A2}"/>
              </a:ext>
            </a:extLst>
          </p:cNvPr>
          <p:cNvSpPr>
            <a:spLocks noChangeArrowheads="1"/>
          </p:cNvSpPr>
          <p:nvPr userDrawn="1"/>
        </p:nvSpPr>
        <p:spPr bwMode="auto">
          <a:xfrm>
            <a:off x="0" y="609600"/>
            <a:ext cx="9144000" cy="12192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5" name="Picture 9">
            <a:extLst>
              <a:ext uri="{FF2B5EF4-FFF2-40B4-BE49-F238E27FC236}">
                <a16:creationId xmlns:a16="http://schemas.microsoft.com/office/drawing/2014/main" id="{F091AE91-E846-4994-BC0A-9350C433EECF}"/>
              </a:ext>
            </a:extLst>
          </p:cNvPr>
          <p:cNvPicPr>
            <a:picLocks noChangeAspect="1"/>
          </p:cNvPicPr>
          <p:nvPr userDrawn="1"/>
        </p:nvPicPr>
        <p:blipFill>
          <a:blip r:embed="rId2">
            <a:extLst>
              <a:ext uri="{28A0092B-C50C-407E-A947-70E740481C1C}">
                <a14:useLocalDpi xmlns:a14="http://schemas.microsoft.com/office/drawing/2010/main" val="0"/>
              </a:ext>
            </a:extLst>
          </a:blip>
          <a:srcRect l="29326" t="34378" r="36075" b="13155"/>
          <a:stretch>
            <a:fillRect/>
          </a:stretch>
        </p:blipFill>
        <p:spPr bwMode="auto">
          <a:xfrm>
            <a:off x="458311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1A897965-C916-4C6E-802E-3BF78B10B78F}"/>
              </a:ext>
            </a:extLst>
          </p:cNvPr>
          <p:cNvPicPr>
            <a:picLocks noChangeAspect="1"/>
          </p:cNvPicPr>
          <p:nvPr userDrawn="1"/>
        </p:nvPicPr>
        <p:blipFill>
          <a:blip r:embed="rId3">
            <a:extLst>
              <a:ext uri="{28A0092B-C50C-407E-A947-70E740481C1C}">
                <a14:useLocalDpi xmlns:a14="http://schemas.microsoft.com/office/drawing/2010/main" val="0"/>
              </a:ext>
            </a:extLst>
          </a:blip>
          <a:srcRect l="22002" t="9164" r="30670" b="16533"/>
          <a:stretch>
            <a:fillRect/>
          </a:stretch>
        </p:blipFill>
        <p:spPr bwMode="auto">
          <a:xfrm>
            <a:off x="2305050" y="676275"/>
            <a:ext cx="22209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0B15621B-BC49-48D4-9A38-9816E724C7C3}"/>
              </a:ext>
            </a:extLst>
          </p:cNvPr>
          <p:cNvPicPr>
            <a:picLocks noChangeAspect="1"/>
          </p:cNvPicPr>
          <p:nvPr userDrawn="1"/>
        </p:nvPicPr>
        <p:blipFill>
          <a:blip r:embed="rId4">
            <a:extLst>
              <a:ext uri="{28A0092B-C50C-407E-A947-70E740481C1C}">
                <a14:useLocalDpi xmlns:a14="http://schemas.microsoft.com/office/drawing/2010/main" val="0"/>
              </a:ext>
            </a:extLst>
          </a:blip>
          <a:srcRect t="18130" b="18576"/>
          <a:stretch>
            <a:fillRect/>
          </a:stretch>
        </p:blipFill>
        <p:spPr bwMode="auto">
          <a:xfrm>
            <a:off x="688816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7A9A2380-D094-45C5-BB17-B3327232AF62}"/>
              </a:ext>
            </a:extLst>
          </p:cNvPr>
          <p:cNvPicPr>
            <a:picLocks noChangeAspect="1"/>
          </p:cNvPicPr>
          <p:nvPr userDrawn="1"/>
        </p:nvPicPr>
        <p:blipFill>
          <a:blip r:embed="rId5">
            <a:extLst>
              <a:ext uri="{28A0092B-C50C-407E-A947-70E740481C1C}">
                <a14:useLocalDpi xmlns:a14="http://schemas.microsoft.com/office/drawing/2010/main" val="0"/>
              </a:ext>
            </a:extLst>
          </a:blip>
          <a:srcRect l="21213" r="29893" b="25620"/>
          <a:stretch>
            <a:fillRect/>
          </a:stretch>
        </p:blipFill>
        <p:spPr bwMode="auto">
          <a:xfrm>
            <a:off x="9525" y="676275"/>
            <a:ext cx="2238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518025"/>
            <a:ext cx="7772400" cy="815975"/>
          </a:xfrm>
        </p:spPr>
        <p:txBody>
          <a:bodyPr anchor="t"/>
          <a:lstStyle>
            <a:lvl1pPr algn="l">
              <a:defRPr sz="2200" b="0" cap="none">
                <a:solidFill>
                  <a:srgbClr val="B0B1B3"/>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22313" y="3161800"/>
            <a:ext cx="7772400" cy="1180013"/>
          </a:xfrm>
        </p:spPr>
        <p:txBody>
          <a:bodyPr lIns="0" anchor="b"/>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9" name="Rectangle 2">
            <a:extLst>
              <a:ext uri="{FF2B5EF4-FFF2-40B4-BE49-F238E27FC236}">
                <a16:creationId xmlns:a16="http://schemas.microsoft.com/office/drawing/2014/main" id="{0AAFBBF1-5B88-48EB-A0AD-D03E33402FF9}"/>
              </a:ext>
            </a:extLst>
          </p:cNvPr>
          <p:cNvSpPr>
            <a:spLocks noGrp="1" noChangeArrowheads="1"/>
          </p:cNvSpPr>
          <p:nvPr>
            <p:ph type="sldNum" sz="quarter" idx="10"/>
          </p:nvPr>
        </p:nvSpPr>
        <p:spPr/>
        <p:txBody>
          <a:bodyPr/>
          <a:lstStyle>
            <a:lvl1pPr>
              <a:defRPr/>
            </a:lvl1pPr>
          </a:lstStyle>
          <a:p>
            <a:pPr>
              <a:defRPr/>
            </a:pPr>
            <a:fld id="{72FED52A-4C57-4413-8B49-F2EE1276228A}" type="slidenum">
              <a:rPr lang="en-US" altLang="en-US"/>
              <a:pPr>
                <a:defRPr/>
              </a:pPr>
              <a:t>‹#›</a:t>
            </a:fld>
            <a:endParaRPr lang="en-US" altLang="en-US"/>
          </a:p>
        </p:txBody>
      </p:sp>
    </p:spTree>
    <p:extLst>
      <p:ext uri="{BB962C8B-B14F-4D97-AF65-F5344CB8AC3E}">
        <p14:creationId xmlns:p14="http://schemas.microsoft.com/office/powerpoint/2010/main" val="311950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245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EE04CD83-8563-40BF-B595-CCA7F3BC1C37}"/>
              </a:ext>
            </a:extLst>
          </p:cNvPr>
          <p:cNvSpPr>
            <a:spLocks noGrp="1" noChangeArrowheads="1"/>
          </p:cNvSpPr>
          <p:nvPr>
            <p:ph type="sldNum" sz="quarter" idx="10"/>
          </p:nvPr>
        </p:nvSpPr>
        <p:spPr>
          <a:ln/>
        </p:spPr>
        <p:txBody>
          <a:bodyPr/>
          <a:lstStyle>
            <a:lvl1pPr>
              <a:defRPr/>
            </a:lvl1pPr>
          </a:lstStyle>
          <a:p>
            <a:pPr>
              <a:defRPr/>
            </a:pPr>
            <a:fld id="{06D61352-C0B7-4BED-AC09-6DC77AEA71AE}" type="slidenum">
              <a:rPr lang="en-US" altLang="en-US"/>
              <a:pPr>
                <a:defRPr/>
              </a:pPr>
              <a:t>‹#›</a:t>
            </a:fld>
            <a:endParaRPr lang="en-US" altLang="en-US"/>
          </a:p>
        </p:txBody>
      </p:sp>
    </p:spTree>
    <p:extLst>
      <p:ext uri="{BB962C8B-B14F-4D97-AF65-F5344CB8AC3E}">
        <p14:creationId xmlns:p14="http://schemas.microsoft.com/office/powerpoint/2010/main" val="154557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ECD0A9B1-41F3-4C36-8FF0-9E41009104B5}"/>
              </a:ext>
            </a:extLst>
          </p:cNvPr>
          <p:cNvSpPr>
            <a:spLocks noGrp="1" noChangeArrowheads="1"/>
          </p:cNvSpPr>
          <p:nvPr>
            <p:ph type="sldNum" sz="quarter" idx="10"/>
          </p:nvPr>
        </p:nvSpPr>
        <p:spPr>
          <a:ln/>
        </p:spPr>
        <p:txBody>
          <a:bodyPr/>
          <a:lstStyle>
            <a:lvl1pPr>
              <a:defRPr/>
            </a:lvl1pPr>
          </a:lstStyle>
          <a:p>
            <a:pPr>
              <a:defRPr/>
            </a:pPr>
            <a:fld id="{C47394D5-1C88-47BC-B08A-607A2D9E5A94}" type="slidenum">
              <a:rPr lang="en-US" altLang="en-US"/>
              <a:pPr>
                <a:defRPr/>
              </a:pPr>
              <a:t>‹#›</a:t>
            </a:fld>
            <a:endParaRPr lang="en-US" altLang="en-US"/>
          </a:p>
        </p:txBody>
      </p:sp>
    </p:spTree>
    <p:extLst>
      <p:ext uri="{BB962C8B-B14F-4D97-AF65-F5344CB8AC3E}">
        <p14:creationId xmlns:p14="http://schemas.microsoft.com/office/powerpoint/2010/main" val="216902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07466485-3D55-4C32-B371-6E12857994D5}"/>
              </a:ext>
            </a:extLst>
          </p:cNvPr>
          <p:cNvSpPr>
            <a:spLocks noGrp="1" noChangeArrowheads="1"/>
          </p:cNvSpPr>
          <p:nvPr>
            <p:ph type="sldNum" sz="quarter" idx="10"/>
          </p:nvPr>
        </p:nvSpPr>
        <p:spPr>
          <a:ln/>
        </p:spPr>
        <p:txBody>
          <a:bodyPr/>
          <a:lstStyle>
            <a:lvl1pPr>
              <a:defRPr/>
            </a:lvl1pPr>
          </a:lstStyle>
          <a:p>
            <a:pPr>
              <a:defRPr/>
            </a:pPr>
            <a:fld id="{82D8236A-32F5-4F81-B875-4AE0C2232E37}" type="slidenum">
              <a:rPr lang="en-US" altLang="en-US"/>
              <a:pPr>
                <a:defRPr/>
              </a:pPr>
              <a:t>‹#›</a:t>
            </a:fld>
            <a:endParaRPr lang="en-US" altLang="en-US"/>
          </a:p>
        </p:txBody>
      </p:sp>
    </p:spTree>
    <p:extLst>
      <p:ext uri="{BB962C8B-B14F-4D97-AF65-F5344CB8AC3E}">
        <p14:creationId xmlns:p14="http://schemas.microsoft.com/office/powerpoint/2010/main" val="273185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3C3F3F7-C4A3-48A9-A97E-41EB668262BB}"/>
              </a:ext>
            </a:extLst>
          </p:cNvPr>
          <p:cNvSpPr>
            <a:spLocks noGrp="1" noChangeArrowheads="1"/>
          </p:cNvSpPr>
          <p:nvPr>
            <p:ph type="sldNum" sz="quarter" idx="10"/>
          </p:nvPr>
        </p:nvSpPr>
        <p:spPr>
          <a:ln/>
        </p:spPr>
        <p:txBody>
          <a:bodyPr/>
          <a:lstStyle>
            <a:lvl1pPr>
              <a:defRPr/>
            </a:lvl1pPr>
          </a:lstStyle>
          <a:p>
            <a:pPr>
              <a:defRPr/>
            </a:pPr>
            <a:fld id="{B3C36E57-B0DE-4973-B137-3EC9C5E5BD3A}" type="slidenum">
              <a:rPr lang="en-US" altLang="en-US"/>
              <a:pPr>
                <a:defRPr/>
              </a:pPr>
              <a:t>‹#›</a:t>
            </a:fld>
            <a:endParaRPr lang="en-US" altLang="en-US"/>
          </a:p>
        </p:txBody>
      </p:sp>
    </p:spTree>
    <p:extLst>
      <p:ext uri="{BB962C8B-B14F-4D97-AF65-F5344CB8AC3E}">
        <p14:creationId xmlns:p14="http://schemas.microsoft.com/office/powerpoint/2010/main" val="267781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46FCC7F8-EEB8-4136-8528-DC8F4C48230D}"/>
              </a:ext>
            </a:extLst>
          </p:cNvPr>
          <p:cNvSpPr>
            <a:spLocks noGrp="1" noChangeArrowheads="1"/>
          </p:cNvSpPr>
          <p:nvPr>
            <p:ph type="sldNum" sz="quarter" idx="10"/>
          </p:nvPr>
        </p:nvSpPr>
        <p:spPr>
          <a:ln/>
        </p:spPr>
        <p:txBody>
          <a:bodyPr/>
          <a:lstStyle>
            <a:lvl1pPr>
              <a:defRPr/>
            </a:lvl1pPr>
          </a:lstStyle>
          <a:p>
            <a:pPr>
              <a:defRPr/>
            </a:pPr>
            <a:fld id="{15ADB64A-1403-4456-9619-4CE6F2BB8B0A}" type="slidenum">
              <a:rPr lang="en-US" altLang="en-US"/>
              <a:pPr>
                <a:defRPr/>
              </a:pPr>
              <a:t>‹#›</a:t>
            </a:fld>
            <a:endParaRPr lang="en-US" altLang="en-US"/>
          </a:p>
        </p:txBody>
      </p:sp>
    </p:spTree>
    <p:extLst>
      <p:ext uri="{BB962C8B-B14F-4D97-AF65-F5344CB8AC3E}">
        <p14:creationId xmlns:p14="http://schemas.microsoft.com/office/powerpoint/2010/main" val="336898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36C12052-37B5-4811-8A67-E681F2E4AD27}"/>
              </a:ext>
            </a:extLst>
          </p:cNvPr>
          <p:cNvSpPr>
            <a:spLocks noGrp="1" noChangeArrowheads="1"/>
          </p:cNvSpPr>
          <p:nvPr>
            <p:ph type="sldNum" sz="quarter" idx="10"/>
          </p:nvPr>
        </p:nvSpPr>
        <p:spPr>
          <a:ln/>
        </p:spPr>
        <p:txBody>
          <a:bodyPr/>
          <a:lstStyle>
            <a:lvl1pPr>
              <a:defRPr/>
            </a:lvl1pPr>
          </a:lstStyle>
          <a:p>
            <a:pPr>
              <a:defRPr/>
            </a:pPr>
            <a:fld id="{A7BE57D0-F010-40AC-9E12-26BA6C2CF4C3}" type="slidenum">
              <a:rPr lang="en-US" altLang="en-US"/>
              <a:pPr>
                <a:defRPr/>
              </a:pPr>
              <a:t>‹#›</a:t>
            </a:fld>
            <a:endParaRPr lang="en-US" altLang="en-US"/>
          </a:p>
        </p:txBody>
      </p:sp>
    </p:spTree>
    <p:extLst>
      <p:ext uri="{BB962C8B-B14F-4D97-AF65-F5344CB8AC3E}">
        <p14:creationId xmlns:p14="http://schemas.microsoft.com/office/powerpoint/2010/main" val="222811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47BFF0EA-D3F9-4467-A000-CC3EEB7B23D0}"/>
              </a:ext>
            </a:extLst>
          </p:cNvPr>
          <p:cNvSpPr>
            <a:spLocks noGrp="1" noChangeArrowheads="1"/>
          </p:cNvSpPr>
          <p:nvPr>
            <p:ph type="sldNum" sz="quarter" idx="4"/>
          </p:nvPr>
        </p:nvSpPr>
        <p:spPr bwMode="black">
          <a:xfrm>
            <a:off x="8382000" y="6313488"/>
            <a:ext cx="30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gn="r" eaLnBrk="0" hangingPunct="0">
              <a:defRPr sz="900" b="1">
                <a:solidFill>
                  <a:srgbClr val="005288"/>
                </a:solidFill>
              </a:defRPr>
            </a:lvl1pPr>
          </a:lstStyle>
          <a:p>
            <a:pPr>
              <a:defRPr/>
            </a:pPr>
            <a:fld id="{75E75863-01EB-4261-BFBF-17323D79374C}" type="slidenum">
              <a:rPr lang="en-US" altLang="en-US"/>
              <a:pPr>
                <a:defRPr/>
              </a:pPr>
              <a:t>‹#›</a:t>
            </a:fld>
            <a:endParaRPr lang="en-US" altLang="en-US"/>
          </a:p>
        </p:txBody>
      </p:sp>
      <p:sp>
        <p:nvSpPr>
          <p:cNvPr id="1027" name="Rectangle 4">
            <a:extLst>
              <a:ext uri="{FF2B5EF4-FFF2-40B4-BE49-F238E27FC236}">
                <a16:creationId xmlns:a16="http://schemas.microsoft.com/office/drawing/2014/main" id="{B11748B4-3ED0-47F4-8EEF-8F1C926EBD6F}"/>
              </a:ext>
            </a:extLst>
          </p:cNvPr>
          <p:cNvSpPr>
            <a:spLocks noGrp="1" noChangeArrowheads="1"/>
          </p:cNvSpPr>
          <p:nvPr>
            <p:ph type="body" idx="1"/>
          </p:nvPr>
        </p:nvSpPr>
        <p:spPr bwMode="auto">
          <a:xfrm>
            <a:off x="838200" y="1371600"/>
            <a:ext cx="78486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8">
            <a:extLst>
              <a:ext uri="{FF2B5EF4-FFF2-40B4-BE49-F238E27FC236}">
                <a16:creationId xmlns:a16="http://schemas.microsoft.com/office/drawing/2014/main" id="{22B4CA62-B0BF-45AB-AD8C-DB20E5295F41}"/>
              </a:ext>
            </a:extLst>
          </p:cNvPr>
          <p:cNvSpPr>
            <a:spLocks noGrp="1" noChangeArrowheads="1"/>
          </p:cNvSpPr>
          <p:nvPr>
            <p:ph type="title"/>
          </p:nvPr>
        </p:nvSpPr>
        <p:spPr bwMode="auto">
          <a:xfrm>
            <a:off x="457200" y="1588"/>
            <a:ext cx="8229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cxnSp>
        <p:nvCxnSpPr>
          <p:cNvPr id="7" name="Straight Connector 6">
            <a:extLst>
              <a:ext uri="{FF2B5EF4-FFF2-40B4-BE49-F238E27FC236}">
                <a16:creationId xmlns:a16="http://schemas.microsoft.com/office/drawing/2014/main" id="{8C4CDFFA-F66E-46E3-AC94-4999341B180B}"/>
              </a:ext>
            </a:extLst>
          </p:cNvPr>
          <p:cNvCxnSpPr/>
          <p:nvPr userDrawn="1"/>
        </p:nvCxnSpPr>
        <p:spPr>
          <a:xfrm>
            <a:off x="0" y="1219200"/>
            <a:ext cx="9144000" cy="0"/>
          </a:xfrm>
          <a:prstGeom prst="line">
            <a:avLst/>
          </a:prstGeom>
          <a:ln w="571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37542D-D528-4E8D-8FAA-360839744A4D}"/>
              </a:ext>
            </a:extLst>
          </p:cNvPr>
          <p:cNvCxnSpPr/>
          <p:nvPr userDrawn="1"/>
        </p:nvCxnSpPr>
        <p:spPr>
          <a:xfrm>
            <a:off x="0" y="6096000"/>
            <a:ext cx="9144000" cy="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08" r:id="rId1"/>
    <p:sldLayoutId id="2147484299" r:id="rId2"/>
    <p:sldLayoutId id="214748430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hdr="0" ftr="0" dt="0"/>
  <p:txStyles>
    <p:titleStyle>
      <a:lvl1pPr algn="l" rtl="0" eaLnBrk="0" fontAlgn="base" hangingPunct="0">
        <a:lnSpc>
          <a:spcPct val="90000"/>
        </a:lnSpc>
        <a:spcBef>
          <a:spcPct val="0"/>
        </a:spcBef>
        <a:spcAft>
          <a:spcPct val="0"/>
        </a:spcAft>
        <a:defRPr sz="3600" b="1" i="0" u="none">
          <a:solidFill>
            <a:srgbClr val="00528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4200">
          <a:solidFill>
            <a:schemeClr val="tx2"/>
          </a:solidFill>
          <a:latin typeface="Times New Roman" pitchFamily="18" charset="0"/>
        </a:defRPr>
      </a:lvl6pPr>
      <a:lvl7pPr marL="914400" algn="l" rtl="0" fontAlgn="base">
        <a:lnSpc>
          <a:spcPct val="90000"/>
        </a:lnSpc>
        <a:spcBef>
          <a:spcPct val="0"/>
        </a:spcBef>
        <a:spcAft>
          <a:spcPct val="0"/>
        </a:spcAft>
        <a:defRPr sz="4200">
          <a:solidFill>
            <a:schemeClr val="tx2"/>
          </a:solidFill>
          <a:latin typeface="Times New Roman" pitchFamily="18" charset="0"/>
        </a:defRPr>
      </a:lvl7pPr>
      <a:lvl8pPr marL="1371600" algn="l" rtl="0" fontAlgn="base">
        <a:lnSpc>
          <a:spcPct val="90000"/>
        </a:lnSpc>
        <a:spcBef>
          <a:spcPct val="0"/>
        </a:spcBef>
        <a:spcAft>
          <a:spcPct val="0"/>
        </a:spcAft>
        <a:defRPr sz="4200">
          <a:solidFill>
            <a:schemeClr val="tx2"/>
          </a:solidFill>
          <a:latin typeface="Times New Roman" pitchFamily="18" charset="0"/>
        </a:defRPr>
      </a:lvl8pPr>
      <a:lvl9pPr marL="1828800" algn="l" rtl="0" fontAlgn="base">
        <a:lnSpc>
          <a:spcPct val="90000"/>
        </a:lnSpc>
        <a:spcBef>
          <a:spcPct val="0"/>
        </a:spcBef>
        <a:spcAft>
          <a:spcPct val="0"/>
        </a:spcAft>
        <a:defRPr sz="4200">
          <a:solidFill>
            <a:schemeClr val="tx2"/>
          </a:solidFill>
          <a:latin typeface="Times New Roman" pitchFamily="18" charset="0"/>
        </a:defRPr>
      </a:lvl9pPr>
    </p:titleStyle>
    <p:body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chemeClr val="tx1"/>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b="0" i="0" u="none">
          <a:solidFill>
            <a:schemeClr val="tx1"/>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ema.gov/hazard-mitigation-assistance-program-guid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ema.gov/media-library-data/1424368115734-86cfbaeb456f7c1d57a05d3e8e08a4bd/FINAL_Generators_JobAid_13FEB15_508complet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ought.unl.edu/" TargetMode="External"/><Relationship Id="rId2" Type="http://schemas.openxmlformats.org/officeDocument/2006/relationships/hyperlink" Target="http://www.drought.gov/"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drought.unl.edu/" TargetMode="External"/><Relationship Id="rId4" Type="http://schemas.openxmlformats.org/officeDocument/2006/relationships/hyperlink" Target="http://www.drought.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9E58-212C-4991-9702-AB38CA313501}"/>
              </a:ext>
            </a:extLst>
          </p:cNvPr>
          <p:cNvSpPr>
            <a:spLocks noGrp="1"/>
          </p:cNvSpPr>
          <p:nvPr>
            <p:ph type="title"/>
          </p:nvPr>
        </p:nvSpPr>
        <p:spPr>
          <a:xfrm>
            <a:off x="722313" y="3505200"/>
            <a:ext cx="7772400" cy="815975"/>
          </a:xfrm>
        </p:spPr>
        <p:txBody>
          <a:bodyPr/>
          <a:lstStyle/>
          <a:p>
            <a:pPr>
              <a:defRPr/>
            </a:pPr>
            <a:r>
              <a:rPr lang="en-US" altLang="en-US" sz="3200" b="1" dirty="0">
                <a:solidFill>
                  <a:schemeClr val="tx1"/>
                </a:solidFill>
              </a:rPr>
              <a:t>Unit 8: BCAs for Drought Mitigation, Generators, and Other Types of Projects</a:t>
            </a:r>
            <a:endParaRPr lang="en-US" sz="3200" dirty="0">
              <a:solidFill>
                <a:schemeClr val="tx1"/>
              </a:solidFill>
            </a:endParaRPr>
          </a:p>
        </p:txBody>
      </p:sp>
      <p:sp>
        <p:nvSpPr>
          <p:cNvPr id="6148" name="Slide Number Placeholder 3">
            <a:extLst>
              <a:ext uri="{FF2B5EF4-FFF2-40B4-BE49-F238E27FC236}">
                <a16:creationId xmlns:a16="http://schemas.microsoft.com/office/drawing/2014/main" id="{A3A151FA-E9E1-4137-BEB3-430E50ED4F4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395119-15B2-4736-B75F-800977B0B6C2}" type="slidenum">
              <a:rPr lang="en-US" altLang="en-US" smtClean="0">
                <a:solidFill>
                  <a:srgbClr val="005288"/>
                </a:solidFill>
              </a:rPr>
              <a:pPr/>
              <a:t>1</a:t>
            </a:fld>
            <a:endParaRPr lang="en-US" altLang="en-US">
              <a:solidFill>
                <a:srgbClr val="0052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EFE21BD-6920-4D0F-8DEF-CDB062CAAFB7}"/>
              </a:ext>
            </a:extLst>
          </p:cNvPr>
          <p:cNvSpPr>
            <a:spLocks noGrp="1" noChangeArrowheads="1"/>
          </p:cNvSpPr>
          <p:nvPr>
            <p:ph type="title"/>
          </p:nvPr>
        </p:nvSpPr>
        <p:spPr>
          <a:xfrm>
            <a:off x="1371600" y="1588"/>
            <a:ext cx="7315200" cy="1168400"/>
          </a:xfrm>
        </p:spPr>
        <p:txBody>
          <a:bodyPr/>
          <a:lstStyle/>
          <a:p>
            <a:pPr>
              <a:spcBef>
                <a:spcPts val="500"/>
              </a:spcBef>
            </a:pPr>
            <a:r>
              <a:rPr lang="en-US" altLang="en-US"/>
              <a:t>Water demand</a:t>
            </a:r>
            <a:endParaRPr lang="en-US" altLang="en-US" i="1"/>
          </a:p>
        </p:txBody>
      </p:sp>
      <p:pic>
        <p:nvPicPr>
          <p:cNvPr id="18437" name="Picture 3" descr="Question mark icon">
            <a:extLst>
              <a:ext uri="{FF2B5EF4-FFF2-40B4-BE49-F238E27FC236}">
                <a16:creationId xmlns:a16="http://schemas.microsoft.com/office/drawing/2014/main" id="{3B4A55E9-91F0-48FD-87AE-DBD8A1FBC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525478-F6AC-45DC-9467-1FEBA6D2526B}"/>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daily water demand in million gallons per day (</a:t>
            </a:r>
            <a:r>
              <a:rPr lang="en-US" dirty="0" err="1"/>
              <a:t>mgd</a:t>
            </a:r>
            <a:r>
              <a:rPr lang="en-US" dirty="0"/>
              <a:t>) of the system/area being mitigated under normal, non-drought conditions. </a:t>
            </a:r>
          </a:p>
          <a:p>
            <a:pPr lvl="1">
              <a:spcBef>
                <a:spcPts val="500"/>
              </a:spcBef>
              <a:defRPr/>
            </a:pPr>
            <a:r>
              <a:rPr lang="en-US" dirty="0"/>
              <a:t>This is calculated by dividing the total annual production (in millions of gallons) by 365.</a:t>
            </a:r>
          </a:p>
          <a:p>
            <a:pPr lvl="1">
              <a:spcBef>
                <a:spcPts val="500"/>
              </a:spcBef>
              <a:defRPr/>
            </a:pPr>
            <a:r>
              <a:rPr lang="en-US" b="1" u="sng" dirty="0"/>
              <a:t>Note:</a:t>
            </a:r>
            <a:r>
              <a:rPr lang="en-US" b="1" dirty="0"/>
              <a:t> </a:t>
            </a:r>
            <a:r>
              <a:rPr lang="en-US" dirty="0"/>
              <a:t>The Help Content in the BCA Toolkit states that the annual production should first be divided by the population; this is an error.</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B9EEB7BF-A9A4-4E67-A033-34F6FD840FDC}"/>
              </a:ext>
            </a:extLst>
          </p:cNvPr>
          <p:cNvGraphicFramePr>
            <a:graphicFrameLocks/>
          </p:cNvGraphicFramePr>
          <p:nvPr>
            <p:extLst>
              <p:ext uri="{D42A27DB-BD31-4B8C-83A1-F6EECF244321}">
                <p14:modId xmlns:p14="http://schemas.microsoft.com/office/powerpoint/2010/main" val="3438686085"/>
              </p:ext>
            </p:extLst>
          </p:nvPr>
        </p:nvGraphicFramePr>
        <p:xfrm>
          <a:off x="701749" y="4114800"/>
          <a:ext cx="7848600" cy="9194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Utility company</a:t>
                      </a: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Letter from utility company</a:t>
                      </a:r>
                    </a:p>
                  </a:txBody>
                  <a:tcPr marL="68580" marR="68580" marT="0" marB="0" anchor="ctr"/>
                </a:tc>
                <a:extLst>
                  <a:ext uri="{0D108BD9-81ED-4DB2-BD59-A6C34878D82A}">
                    <a16:rowId xmlns:a16="http://schemas.microsoft.com/office/drawing/2014/main" val="1916684018"/>
                  </a:ext>
                </a:extLst>
              </a:tr>
            </a:tbl>
          </a:graphicData>
        </a:graphic>
      </p:graphicFrame>
      <p:sp>
        <p:nvSpPr>
          <p:cNvPr id="18436" name="Slide Number Placeholder 3">
            <a:extLst>
              <a:ext uri="{FF2B5EF4-FFF2-40B4-BE49-F238E27FC236}">
                <a16:creationId xmlns:a16="http://schemas.microsoft.com/office/drawing/2014/main" id="{AC56BE70-996C-4B72-B5DD-EDFBBEC55A2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66977D-0CCA-46A9-BB9A-F001E20EEE54}" type="slidenum">
              <a:rPr lang="en-US" altLang="en-US" smtClean="0">
                <a:solidFill>
                  <a:srgbClr val="005288"/>
                </a:solidFill>
              </a:rPr>
              <a:pPr/>
              <a:t>10</a:t>
            </a:fld>
            <a:endParaRPr lang="en-US" altLang="en-US">
              <a:solidFill>
                <a:srgbClr val="0052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D23A8E1-D4F5-494D-902F-17CB863F6F57}"/>
              </a:ext>
            </a:extLst>
          </p:cNvPr>
          <p:cNvSpPr>
            <a:spLocks noGrp="1" noChangeArrowheads="1"/>
          </p:cNvSpPr>
          <p:nvPr>
            <p:ph type="title"/>
          </p:nvPr>
        </p:nvSpPr>
        <p:spPr>
          <a:xfrm>
            <a:off x="1371600" y="1588"/>
            <a:ext cx="7315200" cy="1168400"/>
          </a:xfrm>
        </p:spPr>
        <p:txBody>
          <a:bodyPr/>
          <a:lstStyle/>
          <a:p>
            <a:r>
              <a:rPr lang="en-US" altLang="en-US" dirty="0"/>
              <a:t>Before &amp; after mitigation conditions</a:t>
            </a:r>
          </a:p>
        </p:txBody>
      </p:sp>
      <p:pic>
        <p:nvPicPr>
          <p:cNvPr id="20485" name="Picture 3" descr="Question mark icon">
            <a:extLst>
              <a:ext uri="{FF2B5EF4-FFF2-40B4-BE49-F238E27FC236}">
                <a16:creationId xmlns:a16="http://schemas.microsoft.com/office/drawing/2014/main" id="{B42A294C-0336-4409-AD19-A4B79E2F0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6B3CD67-47C1-4CBC-B2F1-8A30104BF689}"/>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(1) supply yield and (2) duration of impact, before and after the mitigation project, associated with the RI(s) entered.</a:t>
            </a:r>
          </a:p>
          <a:p>
            <a:pPr lvl="2">
              <a:spcBef>
                <a:spcPts val="500"/>
              </a:spcBef>
              <a:defRPr/>
            </a:pPr>
            <a:r>
              <a:rPr lang="en-US" dirty="0"/>
              <a:t>Supply yield: The estimated average supply. This is calculated within the tool </a:t>
            </a:r>
          </a:p>
          <a:p>
            <a:pPr lvl="2">
              <a:spcBef>
                <a:spcPts val="500"/>
              </a:spcBef>
              <a:defRPr/>
            </a:pPr>
            <a:r>
              <a:rPr lang="en-US" dirty="0"/>
              <a:t>Duration of impact: The number of days the water system is affected (i.e. experiencing abnormal conditions).</a:t>
            </a:r>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3D4C69DC-29D8-48F3-B47E-0E9240C31C93}"/>
              </a:ext>
            </a:extLst>
          </p:cNvPr>
          <p:cNvGraphicFramePr>
            <a:graphicFrameLocks/>
          </p:cNvGraphicFramePr>
          <p:nvPr>
            <p:extLst>
              <p:ext uri="{D42A27DB-BD31-4B8C-83A1-F6EECF244321}">
                <p14:modId xmlns:p14="http://schemas.microsoft.com/office/powerpoint/2010/main" val="288979544"/>
              </p:ext>
            </p:extLst>
          </p:nvPr>
        </p:nvGraphicFramePr>
        <p:xfrm>
          <a:off x="701749" y="3886200"/>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Utility company</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Project engineer</a:t>
                      </a: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Letter from utility company</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Note from project engineer describing how values were derived</a:t>
                      </a:r>
                    </a:p>
                  </a:txBody>
                  <a:tcPr marL="68580" marR="68580" marT="0" marB="0" anchor="ctr"/>
                </a:tc>
                <a:extLst>
                  <a:ext uri="{0D108BD9-81ED-4DB2-BD59-A6C34878D82A}">
                    <a16:rowId xmlns:a16="http://schemas.microsoft.com/office/drawing/2014/main" val="1916684018"/>
                  </a:ext>
                </a:extLst>
              </a:tr>
            </a:tbl>
          </a:graphicData>
        </a:graphic>
      </p:graphicFrame>
      <p:sp>
        <p:nvSpPr>
          <p:cNvPr id="20484" name="Slide Number Placeholder 3">
            <a:extLst>
              <a:ext uri="{FF2B5EF4-FFF2-40B4-BE49-F238E27FC236}">
                <a16:creationId xmlns:a16="http://schemas.microsoft.com/office/drawing/2014/main" id="{1C28A229-44BB-48B5-980D-157F65785B4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1B423D-C96A-4569-AB8B-C47B9CF1778E}" type="slidenum">
              <a:rPr lang="en-US" altLang="en-US" smtClean="0">
                <a:solidFill>
                  <a:srgbClr val="005288"/>
                </a:solidFill>
              </a:rPr>
              <a:pPr/>
              <a:t>11</a:t>
            </a:fld>
            <a:endParaRPr lang="en-US" altLang="en-US">
              <a:solidFill>
                <a:srgbClr val="005288"/>
              </a:solidFill>
            </a:endParaRPr>
          </a:p>
        </p:txBody>
      </p:sp>
    </p:spTree>
    <p:extLst>
      <p:ext uri="{BB962C8B-B14F-4D97-AF65-F5344CB8AC3E}">
        <p14:creationId xmlns:p14="http://schemas.microsoft.com/office/powerpoint/2010/main" val="257354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F8461DA-7128-497B-AE78-F601305CE53E}"/>
              </a:ext>
            </a:extLst>
          </p:cNvPr>
          <p:cNvSpPr>
            <a:spLocks noGrp="1" noChangeArrowheads="1"/>
          </p:cNvSpPr>
          <p:nvPr>
            <p:ph type="title"/>
          </p:nvPr>
        </p:nvSpPr>
        <p:spPr>
          <a:xfrm>
            <a:off x="1371600" y="1588"/>
            <a:ext cx="7315200" cy="1168400"/>
          </a:xfrm>
        </p:spPr>
        <p:txBody>
          <a:bodyPr/>
          <a:lstStyle/>
          <a:p>
            <a:r>
              <a:rPr lang="en-US" altLang="en-US"/>
              <a:t>Population served</a:t>
            </a:r>
          </a:p>
        </p:txBody>
      </p:sp>
      <p:pic>
        <p:nvPicPr>
          <p:cNvPr id="17413" name="Picture 3" descr="People icon">
            <a:extLst>
              <a:ext uri="{FF2B5EF4-FFF2-40B4-BE49-F238E27FC236}">
                <a16:creationId xmlns:a16="http://schemas.microsoft.com/office/drawing/2014/main" id="{3DCCDCC2-53C6-474D-82BD-3B9DA27B5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463"/>
            <a:ext cx="8810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28B17BB-8BCB-4AF2-B945-207D59FD7894}"/>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dirty="0"/>
              <a:t>The number of people who would be both impacted by drought and who would benefit from the proposed ASR project.</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013171B7-C1C2-42FE-B12E-2A2988D91C48}"/>
              </a:ext>
            </a:extLst>
          </p:cNvPr>
          <p:cNvGraphicFramePr>
            <a:graphicFrameLocks/>
          </p:cNvGraphicFramePr>
          <p:nvPr>
            <p:extLst>
              <p:ext uri="{D42A27DB-BD31-4B8C-83A1-F6EECF244321}">
                <p14:modId xmlns:p14="http://schemas.microsoft.com/office/powerpoint/2010/main" val="3110085321"/>
              </p:ext>
            </p:extLst>
          </p:nvPr>
        </p:nvGraphicFramePr>
        <p:xfrm>
          <a:off x="701749" y="3124200"/>
          <a:ext cx="7848600" cy="16459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Utility company</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Project SOW</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GIS data</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U.S. Census Bureau</a:t>
                      </a: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Letter from utility company</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Note from project engineer or BCA analyst describing how values were derived</a:t>
                      </a:r>
                    </a:p>
                  </a:txBody>
                  <a:tcPr marL="68580" marR="68580" marT="0" marB="0" anchor="ctr"/>
                </a:tc>
                <a:extLst>
                  <a:ext uri="{0D108BD9-81ED-4DB2-BD59-A6C34878D82A}">
                    <a16:rowId xmlns:a16="http://schemas.microsoft.com/office/drawing/2014/main" val="1916684018"/>
                  </a:ext>
                </a:extLst>
              </a:tr>
            </a:tbl>
          </a:graphicData>
        </a:graphic>
      </p:graphicFrame>
      <p:sp>
        <p:nvSpPr>
          <p:cNvPr id="17412" name="Slide Number Placeholder 3">
            <a:extLst>
              <a:ext uri="{FF2B5EF4-FFF2-40B4-BE49-F238E27FC236}">
                <a16:creationId xmlns:a16="http://schemas.microsoft.com/office/drawing/2014/main" id="{7D69E4AE-CE23-4428-9E85-57CEEE7F583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0C5CA5-1878-4905-AAF8-C5D9B567EF0C}" type="slidenum">
              <a:rPr lang="en-US" altLang="en-US" smtClean="0">
                <a:solidFill>
                  <a:srgbClr val="005288"/>
                </a:solidFill>
              </a:rPr>
              <a:pPr/>
              <a:t>12</a:t>
            </a:fld>
            <a:endParaRPr lang="en-US" altLang="en-US">
              <a:solidFill>
                <a:srgbClr val="0052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7642375-B7A9-4022-B80A-15CEBE4E79AA}"/>
              </a:ext>
            </a:extLst>
          </p:cNvPr>
          <p:cNvSpPr>
            <a:spLocks noGrp="1" noChangeArrowheads="1"/>
          </p:cNvSpPr>
          <p:nvPr>
            <p:ph type="title"/>
          </p:nvPr>
        </p:nvSpPr>
        <p:spPr>
          <a:xfrm>
            <a:off x="841248" y="1371600"/>
            <a:ext cx="7845552" cy="4343400"/>
          </a:xfrm>
        </p:spPr>
        <p:txBody>
          <a:bodyPr anchor="ctr" anchorCtr="0"/>
          <a:lstStyle/>
          <a:p>
            <a:r>
              <a:rPr lang="en-US" altLang="en-US" sz="3200" dirty="0">
                <a:solidFill>
                  <a:schemeClr val="tx1"/>
                </a:solidFill>
                <a:latin typeface="Arial" panose="020B0604020202020204" pitchFamily="34" charset="0"/>
                <a:cs typeface="Arial" panose="020B0604020202020204" pitchFamily="34" charset="0"/>
              </a:rPr>
              <a:t>Generator Projects</a:t>
            </a:r>
          </a:p>
        </p:txBody>
      </p:sp>
      <p:sp>
        <p:nvSpPr>
          <p:cNvPr id="26628" name="Slide Number Placeholder 3">
            <a:extLst>
              <a:ext uri="{FF2B5EF4-FFF2-40B4-BE49-F238E27FC236}">
                <a16:creationId xmlns:a16="http://schemas.microsoft.com/office/drawing/2014/main" id="{568F313E-CE87-4E3A-85C3-0580223B1C6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EC7BA8-E239-4D22-B4CA-D1A24AEA82B9}" type="slidenum">
              <a:rPr lang="en-US" altLang="en-US" smtClean="0">
                <a:solidFill>
                  <a:srgbClr val="005288"/>
                </a:solidFill>
              </a:rPr>
              <a:pPr/>
              <a:t>13</a:t>
            </a:fld>
            <a:endParaRPr lang="en-US" altLang="en-US">
              <a:solidFill>
                <a:srgbClr val="005288"/>
              </a:solidFill>
            </a:endParaRPr>
          </a:p>
        </p:txBody>
      </p:sp>
    </p:spTree>
    <p:extLst>
      <p:ext uri="{BB962C8B-B14F-4D97-AF65-F5344CB8AC3E}">
        <p14:creationId xmlns:p14="http://schemas.microsoft.com/office/powerpoint/2010/main" val="294186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B36812-2FA7-437D-A324-E15C233E1237}"/>
              </a:ext>
            </a:extLst>
          </p:cNvPr>
          <p:cNvSpPr>
            <a:spLocks noGrp="1" noChangeArrowheads="1"/>
          </p:cNvSpPr>
          <p:nvPr>
            <p:ph type="title"/>
          </p:nvPr>
        </p:nvSpPr>
        <p:spPr/>
        <p:txBody>
          <a:bodyPr/>
          <a:lstStyle/>
          <a:p>
            <a:r>
              <a:rPr lang="en-US" altLang="en-US" dirty="0"/>
              <a:t>Generator BCAs</a:t>
            </a:r>
          </a:p>
        </p:txBody>
      </p:sp>
      <p:sp>
        <p:nvSpPr>
          <p:cNvPr id="9219" name="Content Placeholder 2">
            <a:extLst>
              <a:ext uri="{FF2B5EF4-FFF2-40B4-BE49-F238E27FC236}">
                <a16:creationId xmlns:a16="http://schemas.microsoft.com/office/drawing/2014/main" id="{5D2FDD77-823D-44FE-B679-BCEC1CA7FCFD}"/>
              </a:ext>
            </a:extLst>
          </p:cNvPr>
          <p:cNvSpPr>
            <a:spLocks noGrp="1" noChangeArrowheads="1"/>
          </p:cNvSpPr>
          <p:nvPr>
            <p:ph idx="1"/>
          </p:nvPr>
        </p:nvSpPr>
        <p:spPr/>
        <p:txBody>
          <a:bodyPr/>
          <a:lstStyle/>
          <a:p>
            <a:r>
              <a:rPr lang="en-US" altLang="en-US" dirty="0"/>
              <a:t>HMA will only fund generators for critical public facilities, such as police/fire stations, utilities, hospitals, and EOCs.</a:t>
            </a:r>
          </a:p>
          <a:p>
            <a:pPr lvl="1"/>
            <a:r>
              <a:rPr lang="en-US" altLang="en-US" dirty="0"/>
              <a:t>HMA requirements for generator projects may be found in the </a:t>
            </a:r>
            <a:r>
              <a:rPr lang="en-US" altLang="en-US" dirty="0">
                <a:solidFill>
                  <a:schemeClr val="tx2">
                    <a:lumMod val="60000"/>
                    <a:lumOff val="40000"/>
                  </a:schemeClr>
                </a:solidFill>
                <a:hlinkClick r:id="rId3">
                  <a:extLst>
                    <a:ext uri="{A12FA001-AC4F-418D-AE19-62706E023703}">
                      <ahyp:hlinkClr xmlns:ahyp="http://schemas.microsoft.com/office/drawing/2018/hyperlinkcolor" val="tx"/>
                    </a:ext>
                  </a:extLst>
                </a:hlinkClick>
              </a:rPr>
              <a:t>HMA Guidance</a:t>
            </a:r>
            <a:r>
              <a:rPr lang="en-US" altLang="en-US" dirty="0">
                <a:solidFill>
                  <a:schemeClr val="tx2">
                    <a:lumMod val="60000"/>
                    <a:lumOff val="40000"/>
                  </a:schemeClr>
                </a:solidFill>
              </a:rPr>
              <a:t> </a:t>
            </a:r>
            <a:r>
              <a:rPr lang="en-US" altLang="en-US" dirty="0"/>
              <a:t>and in this </a:t>
            </a:r>
            <a:r>
              <a:rPr lang="en-US" altLang="en-US" dirty="0">
                <a:solidFill>
                  <a:schemeClr val="tx2">
                    <a:lumMod val="60000"/>
                    <a:lumOff val="40000"/>
                  </a:schemeClr>
                </a:solidFill>
                <a:hlinkClick r:id="rId4">
                  <a:extLst>
                    <a:ext uri="{A12FA001-AC4F-418D-AE19-62706E023703}">
                      <ahyp:hlinkClr xmlns:ahyp="http://schemas.microsoft.com/office/drawing/2018/hyperlinkcolor" val="tx"/>
                    </a:ext>
                  </a:extLst>
                </a:hlinkClick>
              </a:rPr>
              <a:t>Job Aid</a:t>
            </a:r>
            <a:r>
              <a:rPr lang="en-US" altLang="en-US" dirty="0"/>
              <a:t>.</a:t>
            </a:r>
          </a:p>
          <a:p>
            <a:r>
              <a:rPr lang="en-US" altLang="en-US" dirty="0"/>
              <a:t>Generator BCAs are run using historical damages or professional estimated (future) damages. </a:t>
            </a:r>
          </a:p>
          <a:p>
            <a:r>
              <a:rPr lang="en-US" altLang="en-US" dirty="0"/>
              <a:t>Generators mitigate infrastructure failure due to loss of power, not a specific hazard (e.g. wind or flood). As such, the main benefits of generators are avoided loss of service/function. </a:t>
            </a:r>
          </a:p>
          <a:p>
            <a:pPr lvl="1"/>
            <a:r>
              <a:rPr lang="en-US" altLang="en-US" dirty="0"/>
              <a:t>You will need to have a clear idea of what function the generator ensures during a power outage and the level of protection (i.e., at what point will the generator fail).</a:t>
            </a:r>
          </a:p>
        </p:txBody>
      </p:sp>
      <p:sp>
        <p:nvSpPr>
          <p:cNvPr id="9220" name="Slide Number Placeholder 3">
            <a:extLst>
              <a:ext uri="{FF2B5EF4-FFF2-40B4-BE49-F238E27FC236}">
                <a16:creationId xmlns:a16="http://schemas.microsoft.com/office/drawing/2014/main" id="{DB309D21-CEF6-48E7-B55F-4EE59652C8D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E3C093-C751-406B-B383-BA11FBB8535F}" type="slidenum">
              <a:rPr lang="en-US" altLang="en-US" smtClean="0">
                <a:solidFill>
                  <a:srgbClr val="005288"/>
                </a:solidFill>
              </a:rPr>
              <a:pPr/>
              <a:t>14</a:t>
            </a:fld>
            <a:endParaRPr lang="en-US" altLang="en-US">
              <a:solidFill>
                <a:srgbClr val="0052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B70C-4253-449B-906E-B67207ACF56C}"/>
              </a:ext>
            </a:extLst>
          </p:cNvPr>
          <p:cNvSpPr>
            <a:spLocks noGrp="1"/>
          </p:cNvSpPr>
          <p:nvPr>
            <p:ph type="title"/>
          </p:nvPr>
        </p:nvSpPr>
        <p:spPr/>
        <p:txBody>
          <a:bodyPr/>
          <a:lstStyle/>
          <a:p>
            <a:r>
              <a:rPr lang="en-US" dirty="0"/>
              <a:t>Data sources for generator BCAs</a:t>
            </a:r>
          </a:p>
        </p:txBody>
      </p:sp>
      <p:sp>
        <p:nvSpPr>
          <p:cNvPr id="3" name="Content Placeholder 2">
            <a:extLst>
              <a:ext uri="{FF2B5EF4-FFF2-40B4-BE49-F238E27FC236}">
                <a16:creationId xmlns:a16="http://schemas.microsoft.com/office/drawing/2014/main" id="{F6635611-A034-4B01-8B75-33350202C913}"/>
              </a:ext>
            </a:extLst>
          </p:cNvPr>
          <p:cNvSpPr>
            <a:spLocks noGrp="1"/>
          </p:cNvSpPr>
          <p:nvPr>
            <p:ph idx="1"/>
          </p:nvPr>
        </p:nvSpPr>
        <p:spPr/>
        <p:txBody>
          <a:bodyPr/>
          <a:lstStyle/>
          <a:p>
            <a:r>
              <a:rPr lang="en-US" dirty="0"/>
              <a:t>Recurrence intervals</a:t>
            </a:r>
          </a:p>
          <a:p>
            <a:pPr lvl="1"/>
            <a:r>
              <a:rPr lang="en-US" dirty="0"/>
              <a:t>ATC wind speed website</a:t>
            </a:r>
          </a:p>
          <a:p>
            <a:pPr lvl="1"/>
            <a:r>
              <a:rPr lang="en-US" dirty="0"/>
              <a:t>NOAA/National Weather Service</a:t>
            </a:r>
          </a:p>
          <a:p>
            <a:r>
              <a:rPr lang="en-US" dirty="0"/>
              <a:t>Before-mitigation damages</a:t>
            </a:r>
          </a:p>
          <a:p>
            <a:pPr lvl="1"/>
            <a:r>
              <a:rPr lang="en-US" dirty="0"/>
              <a:t>Utility outage information</a:t>
            </a:r>
          </a:p>
          <a:p>
            <a:pPr marL="230188" lvl="1" indent="-230188">
              <a:spcBef>
                <a:spcPct val="60000"/>
              </a:spcBef>
            </a:pPr>
            <a:r>
              <a:rPr lang="en-US" sz="2200" dirty="0">
                <a:ea typeface="+mn-ea"/>
                <a:cs typeface="+mn-cs"/>
              </a:rPr>
              <a:t>After-mitigation damages</a:t>
            </a:r>
          </a:p>
          <a:p>
            <a:pPr lvl="1"/>
            <a:r>
              <a:rPr lang="en-US" dirty="0"/>
              <a:t>Utility company</a:t>
            </a:r>
          </a:p>
          <a:p>
            <a:pPr lvl="1"/>
            <a:r>
              <a:rPr lang="en-US" dirty="0"/>
              <a:t>Project engineer</a:t>
            </a:r>
          </a:p>
        </p:txBody>
      </p:sp>
      <p:sp>
        <p:nvSpPr>
          <p:cNvPr id="4" name="Slide Number Placeholder 3">
            <a:extLst>
              <a:ext uri="{FF2B5EF4-FFF2-40B4-BE49-F238E27FC236}">
                <a16:creationId xmlns:a16="http://schemas.microsoft.com/office/drawing/2014/main" id="{F298D3CA-820E-4553-AFC1-E08C24582706}"/>
              </a:ext>
            </a:extLst>
          </p:cNvPr>
          <p:cNvSpPr>
            <a:spLocks noGrp="1"/>
          </p:cNvSpPr>
          <p:nvPr>
            <p:ph type="sldNum" sz="quarter" idx="10"/>
          </p:nvPr>
        </p:nvSpPr>
        <p:spPr/>
        <p:txBody>
          <a:bodyPr/>
          <a:lstStyle/>
          <a:p>
            <a:pPr>
              <a:defRPr/>
            </a:pPr>
            <a:fld id="{492B8629-EAFB-4966-9189-C2E6A7C3AEDE}" type="slidenum">
              <a:rPr lang="en-US" altLang="en-US" smtClean="0"/>
              <a:pPr>
                <a:defRPr/>
              </a:pPr>
              <a:t>15</a:t>
            </a:fld>
            <a:endParaRPr lang="en-US" altLang="en-US"/>
          </a:p>
        </p:txBody>
      </p:sp>
    </p:spTree>
    <p:extLst>
      <p:ext uri="{BB962C8B-B14F-4D97-AF65-F5344CB8AC3E}">
        <p14:creationId xmlns:p14="http://schemas.microsoft.com/office/powerpoint/2010/main" val="139936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964D391-BC79-4880-A6C5-AFD6AFD5B951}"/>
              </a:ext>
            </a:extLst>
          </p:cNvPr>
          <p:cNvSpPr>
            <a:spLocks noGrp="1" noChangeArrowheads="1"/>
          </p:cNvSpPr>
          <p:nvPr>
            <p:ph type="title"/>
          </p:nvPr>
        </p:nvSpPr>
        <p:spPr/>
        <p:txBody>
          <a:bodyPr/>
          <a:lstStyle/>
          <a:p>
            <a:r>
              <a:rPr lang="en-US" altLang="en-US" dirty="0"/>
              <a:t>BCA Toolkit Exercise</a:t>
            </a:r>
          </a:p>
        </p:txBody>
      </p:sp>
      <p:pic>
        <p:nvPicPr>
          <p:cNvPr id="1026" name="Picture 2" descr="Screenshot of BCA home page with the launch button highlighted">
            <a:extLst>
              <a:ext uri="{FF2B5EF4-FFF2-40B4-BE49-F238E27FC236}">
                <a16:creationId xmlns:a16="http://schemas.microsoft.com/office/drawing/2014/main" id="{CD44736F-3657-4FEE-8D41-02A02614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4" y="1371600"/>
            <a:ext cx="85748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yellow highlight box">
            <a:extLst>
              <a:ext uri="{FF2B5EF4-FFF2-40B4-BE49-F238E27FC236}">
                <a16:creationId xmlns:a16="http://schemas.microsoft.com/office/drawing/2014/main" id="{1927E74C-A73B-4DA9-AFD5-815FEEBD207F}"/>
              </a:ext>
            </a:extLst>
          </p:cNvPr>
          <p:cNvSpPr/>
          <p:nvPr/>
        </p:nvSpPr>
        <p:spPr>
          <a:xfrm>
            <a:off x="6781800" y="4789488"/>
            <a:ext cx="1219200" cy="39211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Orange arrow pointing to highlight">
            <a:extLst>
              <a:ext uri="{FF2B5EF4-FFF2-40B4-BE49-F238E27FC236}">
                <a16:creationId xmlns:a16="http://schemas.microsoft.com/office/drawing/2014/main" id="{8F51278E-9170-43B7-9569-C2C2ACF13EE3}"/>
              </a:ext>
            </a:extLst>
          </p:cNvPr>
          <p:cNvSpPr/>
          <p:nvPr/>
        </p:nvSpPr>
        <p:spPr>
          <a:xfrm rot="2700000">
            <a:off x="6119960" y="4422022"/>
            <a:ext cx="978408" cy="484632"/>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2" name="Slide Number Placeholder 3">
            <a:extLst>
              <a:ext uri="{FF2B5EF4-FFF2-40B4-BE49-F238E27FC236}">
                <a16:creationId xmlns:a16="http://schemas.microsoft.com/office/drawing/2014/main" id="{3C209079-255D-4DD7-9042-D0982267707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ABD0F9-A10E-4B7D-BBF5-4DBAB5DCDF97}" type="slidenum">
              <a:rPr lang="en-US" altLang="en-US" smtClean="0">
                <a:solidFill>
                  <a:srgbClr val="005288"/>
                </a:solidFill>
              </a:rPr>
              <a:pPr/>
              <a:t>16</a:t>
            </a:fld>
            <a:endParaRPr lang="en-US" altLang="en-US">
              <a:solidFill>
                <a:srgbClr val="005288"/>
              </a:solidFill>
            </a:endParaRPr>
          </a:p>
        </p:txBody>
      </p:sp>
    </p:spTree>
    <p:extLst>
      <p:ext uri="{BB962C8B-B14F-4D97-AF65-F5344CB8AC3E}">
        <p14:creationId xmlns:p14="http://schemas.microsoft.com/office/powerpoint/2010/main" val="243290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7642375-B7A9-4022-B80A-15CEBE4E79AA}"/>
              </a:ext>
            </a:extLst>
          </p:cNvPr>
          <p:cNvSpPr>
            <a:spLocks noGrp="1" noChangeArrowheads="1"/>
          </p:cNvSpPr>
          <p:nvPr>
            <p:ph type="title"/>
          </p:nvPr>
        </p:nvSpPr>
        <p:spPr>
          <a:xfrm>
            <a:off x="841248" y="1371600"/>
            <a:ext cx="7845552" cy="4343400"/>
          </a:xfrm>
        </p:spPr>
        <p:txBody>
          <a:bodyPr anchor="ctr" anchorCtr="0"/>
          <a:lstStyle/>
          <a:p>
            <a:r>
              <a:rPr lang="en-US" altLang="en-US" sz="3200" dirty="0">
                <a:solidFill>
                  <a:schemeClr val="tx1"/>
                </a:solidFill>
                <a:latin typeface="Arial" panose="020B0604020202020204" pitchFamily="34" charset="0"/>
                <a:cs typeface="Arial" panose="020B0604020202020204" pitchFamily="34" charset="0"/>
              </a:rPr>
              <a:t>Other Types of Projects</a:t>
            </a:r>
          </a:p>
        </p:txBody>
      </p:sp>
      <p:sp>
        <p:nvSpPr>
          <p:cNvPr id="26628" name="Slide Number Placeholder 3">
            <a:extLst>
              <a:ext uri="{FF2B5EF4-FFF2-40B4-BE49-F238E27FC236}">
                <a16:creationId xmlns:a16="http://schemas.microsoft.com/office/drawing/2014/main" id="{568F313E-CE87-4E3A-85C3-0580223B1C6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EC7BA8-E239-4D22-B4CA-D1A24AEA82B9}" type="slidenum">
              <a:rPr lang="en-US" altLang="en-US" smtClean="0">
                <a:solidFill>
                  <a:srgbClr val="005288"/>
                </a:solidFill>
              </a:rPr>
              <a:pPr/>
              <a:t>17</a:t>
            </a:fld>
            <a:endParaRPr lang="en-US" altLang="en-US">
              <a:solidFill>
                <a:srgbClr val="005288"/>
              </a:solidFill>
            </a:endParaRPr>
          </a:p>
        </p:txBody>
      </p:sp>
    </p:spTree>
    <p:extLst>
      <p:ext uri="{BB962C8B-B14F-4D97-AF65-F5344CB8AC3E}">
        <p14:creationId xmlns:p14="http://schemas.microsoft.com/office/powerpoint/2010/main" val="239872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4631749-8033-4865-83DF-D609873EA213}"/>
              </a:ext>
            </a:extLst>
          </p:cNvPr>
          <p:cNvSpPr>
            <a:spLocks noGrp="1" noChangeArrowheads="1"/>
          </p:cNvSpPr>
          <p:nvPr>
            <p:ph type="title"/>
          </p:nvPr>
        </p:nvSpPr>
        <p:spPr/>
        <p:txBody>
          <a:bodyPr/>
          <a:lstStyle/>
          <a:p>
            <a:r>
              <a:rPr lang="en-US" altLang="en-US" b="1"/>
              <a:t>Other hazards and project types</a:t>
            </a:r>
          </a:p>
        </p:txBody>
      </p:sp>
      <p:sp>
        <p:nvSpPr>
          <p:cNvPr id="9219" name="Content Placeholder 2">
            <a:extLst>
              <a:ext uri="{FF2B5EF4-FFF2-40B4-BE49-F238E27FC236}">
                <a16:creationId xmlns:a16="http://schemas.microsoft.com/office/drawing/2014/main" id="{3A25F33F-A4DD-4306-A870-6B3D0F4C1A5A}"/>
              </a:ext>
            </a:extLst>
          </p:cNvPr>
          <p:cNvSpPr>
            <a:spLocks noGrp="1" noChangeArrowheads="1"/>
          </p:cNvSpPr>
          <p:nvPr>
            <p:ph idx="1"/>
          </p:nvPr>
        </p:nvSpPr>
        <p:spPr/>
        <p:txBody>
          <a:bodyPr/>
          <a:lstStyle/>
          <a:p>
            <a:r>
              <a:rPr lang="en-US" altLang="en-US" dirty="0"/>
              <a:t>As long as you have certain data, the BCA Toolkit can analyze any mitigation project type, including (but not limited to):</a:t>
            </a:r>
          </a:p>
          <a:p>
            <a:pPr lvl="1"/>
            <a:r>
              <a:rPr lang="en-US" altLang="en-US" dirty="0"/>
              <a:t>Electrical/power line mitigation</a:t>
            </a:r>
          </a:p>
          <a:p>
            <a:pPr lvl="1"/>
            <a:r>
              <a:rPr lang="en-US" altLang="en-US" dirty="0"/>
              <a:t>Infrastructure protection</a:t>
            </a:r>
          </a:p>
          <a:p>
            <a:pPr lvl="1"/>
            <a:r>
              <a:rPr lang="en-US" altLang="en-US" dirty="0"/>
              <a:t>Tsunami protection</a:t>
            </a:r>
          </a:p>
        </p:txBody>
      </p:sp>
      <p:sp>
        <p:nvSpPr>
          <p:cNvPr id="9220" name="Slide Number Placeholder 3">
            <a:extLst>
              <a:ext uri="{FF2B5EF4-FFF2-40B4-BE49-F238E27FC236}">
                <a16:creationId xmlns:a16="http://schemas.microsoft.com/office/drawing/2014/main" id="{A1C9AED4-CC9F-4978-BAF6-A06821E73CA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9B5E07-EDF1-40EC-BF51-1E80052F6885}" type="slidenum">
              <a:rPr lang="en-US" altLang="en-US" smtClean="0">
                <a:solidFill>
                  <a:srgbClr val="005288"/>
                </a:solidFill>
              </a:rPr>
              <a:pPr/>
              <a:t>18</a:t>
            </a:fld>
            <a:endParaRPr lang="en-US" altLang="en-US">
              <a:solidFill>
                <a:srgbClr val="0052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5FAA-4BA0-43C5-AC1C-F56FCF8E0B6D}"/>
              </a:ext>
            </a:extLst>
          </p:cNvPr>
          <p:cNvSpPr>
            <a:spLocks noGrp="1"/>
          </p:cNvSpPr>
          <p:nvPr>
            <p:ph type="title"/>
          </p:nvPr>
        </p:nvSpPr>
        <p:spPr/>
        <p:txBody>
          <a:bodyPr/>
          <a:lstStyle/>
          <a:p>
            <a:r>
              <a:rPr lang="en-US" dirty="0"/>
              <a:t>Data needs</a:t>
            </a:r>
          </a:p>
        </p:txBody>
      </p:sp>
      <p:sp>
        <p:nvSpPr>
          <p:cNvPr id="3" name="Content Placeholder 2">
            <a:extLst>
              <a:ext uri="{FF2B5EF4-FFF2-40B4-BE49-F238E27FC236}">
                <a16:creationId xmlns:a16="http://schemas.microsoft.com/office/drawing/2014/main" id="{EDC60F66-4FBE-474D-8909-4CBD9D4A84DB}"/>
              </a:ext>
            </a:extLst>
          </p:cNvPr>
          <p:cNvSpPr>
            <a:spLocks noGrp="1"/>
          </p:cNvSpPr>
          <p:nvPr>
            <p:ph idx="1"/>
          </p:nvPr>
        </p:nvSpPr>
        <p:spPr/>
        <p:txBody>
          <a:bodyPr/>
          <a:lstStyle/>
          <a:p>
            <a:r>
              <a:rPr lang="en-US" dirty="0"/>
              <a:t>For most “other” project types, you will use the Historical Damages or Professional Expected Damages methodologies.</a:t>
            </a:r>
          </a:p>
          <a:p>
            <a:r>
              <a:rPr lang="en-US" dirty="0"/>
              <a:t>As such, the main pieces of data you’ll need are the damages before and after mitigation.</a:t>
            </a:r>
          </a:p>
        </p:txBody>
      </p:sp>
      <p:sp>
        <p:nvSpPr>
          <p:cNvPr id="4" name="Slide Number Placeholder 3">
            <a:extLst>
              <a:ext uri="{FF2B5EF4-FFF2-40B4-BE49-F238E27FC236}">
                <a16:creationId xmlns:a16="http://schemas.microsoft.com/office/drawing/2014/main" id="{4B96F1BF-2997-429A-9D75-32C921C676B0}"/>
              </a:ext>
            </a:extLst>
          </p:cNvPr>
          <p:cNvSpPr>
            <a:spLocks noGrp="1"/>
          </p:cNvSpPr>
          <p:nvPr>
            <p:ph type="sldNum" sz="quarter" idx="10"/>
          </p:nvPr>
        </p:nvSpPr>
        <p:spPr/>
        <p:txBody>
          <a:bodyPr/>
          <a:lstStyle/>
          <a:p>
            <a:pPr>
              <a:defRPr/>
            </a:pPr>
            <a:fld id="{492B8629-EAFB-4966-9189-C2E6A7C3AEDE}" type="slidenum">
              <a:rPr lang="en-US" altLang="en-US" smtClean="0"/>
              <a:pPr>
                <a:defRPr/>
              </a:pPr>
              <a:t>19</a:t>
            </a:fld>
            <a:endParaRPr lang="en-US" altLang="en-US"/>
          </a:p>
        </p:txBody>
      </p:sp>
    </p:spTree>
    <p:extLst>
      <p:ext uri="{BB962C8B-B14F-4D97-AF65-F5344CB8AC3E}">
        <p14:creationId xmlns:p14="http://schemas.microsoft.com/office/powerpoint/2010/main" val="370414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4DCD028-A152-44CD-AC58-AA267D4001EF}"/>
              </a:ext>
            </a:extLst>
          </p:cNvPr>
          <p:cNvSpPr>
            <a:spLocks noGrp="1" noChangeArrowheads="1"/>
          </p:cNvSpPr>
          <p:nvPr>
            <p:ph type="title"/>
          </p:nvPr>
        </p:nvSpPr>
        <p:spPr/>
        <p:txBody>
          <a:bodyPr/>
          <a:lstStyle/>
          <a:p>
            <a:r>
              <a:rPr lang="en-US" altLang="en-US" dirty="0"/>
              <a:t>Unit 8 Overview</a:t>
            </a:r>
          </a:p>
        </p:txBody>
      </p:sp>
      <p:sp>
        <p:nvSpPr>
          <p:cNvPr id="7171" name="Content Placeholder 2">
            <a:extLst>
              <a:ext uri="{FF2B5EF4-FFF2-40B4-BE49-F238E27FC236}">
                <a16:creationId xmlns:a16="http://schemas.microsoft.com/office/drawing/2014/main" id="{FCAE4F26-92CA-4513-99E7-1F12567588BC}"/>
              </a:ext>
            </a:extLst>
          </p:cNvPr>
          <p:cNvSpPr>
            <a:spLocks noGrp="1" noChangeArrowheads="1"/>
          </p:cNvSpPr>
          <p:nvPr>
            <p:ph idx="1"/>
          </p:nvPr>
        </p:nvSpPr>
        <p:spPr/>
        <p:txBody>
          <a:bodyPr/>
          <a:lstStyle/>
          <a:p>
            <a:r>
              <a:rPr lang="en-US" altLang="en-US" dirty="0"/>
              <a:t>This unit will cover:</a:t>
            </a:r>
          </a:p>
          <a:p>
            <a:pPr lvl="1"/>
            <a:r>
              <a:rPr lang="en-US" altLang="en-US" dirty="0"/>
              <a:t>Project basics, data and documentation requirements, and BCA Toolkit exercises for:</a:t>
            </a:r>
          </a:p>
          <a:p>
            <a:pPr lvl="2"/>
            <a:r>
              <a:rPr lang="en-US" altLang="en-US" dirty="0"/>
              <a:t>Drought mitigation projects</a:t>
            </a:r>
          </a:p>
          <a:p>
            <a:pPr lvl="2"/>
            <a:r>
              <a:rPr lang="en-US" altLang="en-US" dirty="0"/>
              <a:t>Generators </a:t>
            </a:r>
          </a:p>
          <a:p>
            <a:pPr lvl="2"/>
            <a:r>
              <a:rPr lang="en-US" altLang="en-US" dirty="0"/>
              <a:t>Other types of mitigation projects</a:t>
            </a:r>
          </a:p>
          <a:p>
            <a:pPr lvl="1"/>
            <a:endParaRPr lang="en-US" altLang="en-US" dirty="0"/>
          </a:p>
        </p:txBody>
      </p:sp>
      <p:sp>
        <p:nvSpPr>
          <p:cNvPr id="7172" name="Slide Number Placeholder 3">
            <a:extLst>
              <a:ext uri="{FF2B5EF4-FFF2-40B4-BE49-F238E27FC236}">
                <a16:creationId xmlns:a16="http://schemas.microsoft.com/office/drawing/2014/main" id="{90E13BDE-438B-46E6-AED5-79B769C680D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8F4B55-6778-41FA-8742-78139DABB55E}" type="slidenum">
              <a:rPr lang="en-US" altLang="en-US" smtClean="0">
                <a:solidFill>
                  <a:srgbClr val="005288"/>
                </a:solidFill>
              </a:rPr>
              <a:pPr/>
              <a:t>2</a:t>
            </a:fld>
            <a:endParaRPr lang="en-US" altLang="en-US">
              <a:solidFill>
                <a:srgbClr val="00528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58C3954-BEE1-41FD-90D1-2A79693835BB}"/>
              </a:ext>
            </a:extLst>
          </p:cNvPr>
          <p:cNvSpPr>
            <a:spLocks noGrp="1" noChangeArrowheads="1"/>
          </p:cNvSpPr>
          <p:nvPr>
            <p:ph type="title"/>
          </p:nvPr>
        </p:nvSpPr>
        <p:spPr/>
        <p:txBody>
          <a:bodyPr/>
          <a:lstStyle/>
          <a:p>
            <a:r>
              <a:rPr lang="en-US" altLang="en-US" dirty="0"/>
              <a:t>Unit 8 Review</a:t>
            </a:r>
          </a:p>
        </p:txBody>
      </p:sp>
      <p:sp>
        <p:nvSpPr>
          <p:cNvPr id="22531" name="Content Placeholder 2">
            <a:extLst>
              <a:ext uri="{FF2B5EF4-FFF2-40B4-BE49-F238E27FC236}">
                <a16:creationId xmlns:a16="http://schemas.microsoft.com/office/drawing/2014/main" id="{575C79A4-7D2B-474C-92C0-31DECF89681F}"/>
              </a:ext>
            </a:extLst>
          </p:cNvPr>
          <p:cNvSpPr>
            <a:spLocks noGrp="1" noChangeArrowheads="1"/>
          </p:cNvSpPr>
          <p:nvPr>
            <p:ph idx="1"/>
          </p:nvPr>
        </p:nvSpPr>
        <p:spPr/>
        <p:txBody>
          <a:bodyPr/>
          <a:lstStyle/>
          <a:p>
            <a:r>
              <a:rPr lang="en-US" altLang="en-US" dirty="0"/>
              <a:t>In this unit we covered:</a:t>
            </a:r>
          </a:p>
          <a:p>
            <a:pPr lvl="1"/>
            <a:r>
              <a:rPr lang="en-US" sz="2000" dirty="0"/>
              <a:t>Project basics, data and documentation requirements, and BCA Toolkit exercises for:</a:t>
            </a:r>
          </a:p>
          <a:p>
            <a:pPr lvl="2"/>
            <a:r>
              <a:rPr lang="en-US" dirty="0"/>
              <a:t>Drought mitigation projects</a:t>
            </a:r>
          </a:p>
          <a:p>
            <a:pPr lvl="2"/>
            <a:r>
              <a:rPr lang="en-US" dirty="0"/>
              <a:t>Generator projects</a:t>
            </a:r>
          </a:p>
          <a:p>
            <a:endParaRPr lang="en-US" altLang="en-US" dirty="0"/>
          </a:p>
        </p:txBody>
      </p:sp>
      <p:sp>
        <p:nvSpPr>
          <p:cNvPr id="22532" name="Slide Number Placeholder 3">
            <a:extLst>
              <a:ext uri="{FF2B5EF4-FFF2-40B4-BE49-F238E27FC236}">
                <a16:creationId xmlns:a16="http://schemas.microsoft.com/office/drawing/2014/main" id="{1C3D93B0-D6BE-47D7-BC80-92FFCEE7355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3B1CD5-DCAC-4B27-B87D-5AEA63CE0BB2}" type="slidenum">
              <a:rPr lang="en-US" altLang="en-US" smtClean="0">
                <a:solidFill>
                  <a:srgbClr val="005288"/>
                </a:solidFill>
              </a:rPr>
              <a:pPr/>
              <a:t>20</a:t>
            </a:fld>
            <a:endParaRPr lang="en-US" altLang="en-US">
              <a:solidFill>
                <a:srgbClr val="0052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CF2F858-499E-46B3-8E7C-2ECD4F6AA99B}"/>
              </a:ext>
            </a:extLst>
          </p:cNvPr>
          <p:cNvSpPr>
            <a:spLocks noGrp="1" noChangeArrowheads="1"/>
          </p:cNvSpPr>
          <p:nvPr>
            <p:ph type="title"/>
          </p:nvPr>
        </p:nvSpPr>
        <p:spPr/>
        <p:txBody>
          <a:bodyPr/>
          <a:lstStyle/>
          <a:p>
            <a:r>
              <a:rPr lang="en-US" altLang="en-US" dirty="0"/>
              <a:t>Unit 8 Objectives</a:t>
            </a:r>
          </a:p>
        </p:txBody>
      </p:sp>
      <p:sp>
        <p:nvSpPr>
          <p:cNvPr id="8195" name="Content Placeholder 2">
            <a:extLst>
              <a:ext uri="{FF2B5EF4-FFF2-40B4-BE49-F238E27FC236}">
                <a16:creationId xmlns:a16="http://schemas.microsoft.com/office/drawing/2014/main" id="{AD963702-6FAD-4065-B8A6-8A0BF20AAAF2}"/>
              </a:ext>
            </a:extLst>
          </p:cNvPr>
          <p:cNvSpPr>
            <a:spLocks noGrp="1" noChangeArrowheads="1"/>
          </p:cNvSpPr>
          <p:nvPr>
            <p:ph idx="1"/>
          </p:nvPr>
        </p:nvSpPr>
        <p:spPr/>
        <p:txBody>
          <a:bodyPr/>
          <a:lstStyle/>
          <a:p>
            <a:pPr>
              <a:defRPr/>
            </a:pPr>
            <a:r>
              <a:rPr lang="en-US" altLang="en-US" dirty="0"/>
              <a:t>At the end of this unit, participants will be able to:</a:t>
            </a:r>
          </a:p>
          <a:p>
            <a:pPr lvl="1">
              <a:defRPr/>
            </a:pPr>
            <a:r>
              <a:rPr lang="en-US" altLang="en-US" dirty="0"/>
              <a:t>Explain BCA data and documentation requirements and complete a BCA for:</a:t>
            </a:r>
          </a:p>
          <a:p>
            <a:pPr lvl="2"/>
            <a:r>
              <a:rPr lang="en-US" altLang="en-US" dirty="0"/>
              <a:t>Drought mitigation projects</a:t>
            </a:r>
          </a:p>
          <a:p>
            <a:pPr lvl="2"/>
            <a:r>
              <a:rPr lang="en-US" altLang="en-US" dirty="0"/>
              <a:t>Generators </a:t>
            </a:r>
          </a:p>
          <a:p>
            <a:pPr lvl="2"/>
            <a:r>
              <a:rPr lang="en-US" altLang="en-US" dirty="0"/>
              <a:t>Other types of mitigation projects</a:t>
            </a:r>
          </a:p>
          <a:p>
            <a:endParaRPr lang="en-US" altLang="en-US" dirty="0"/>
          </a:p>
        </p:txBody>
      </p:sp>
      <p:sp>
        <p:nvSpPr>
          <p:cNvPr id="8196" name="Slide Number Placeholder 3">
            <a:extLst>
              <a:ext uri="{FF2B5EF4-FFF2-40B4-BE49-F238E27FC236}">
                <a16:creationId xmlns:a16="http://schemas.microsoft.com/office/drawing/2014/main" id="{E683C3D2-2833-4F5D-8309-6197D3571F7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650FEC-6C4D-49E6-AC4D-F901E3EEA5AB}" type="slidenum">
              <a:rPr lang="en-US" altLang="en-US" smtClean="0">
                <a:solidFill>
                  <a:srgbClr val="005288"/>
                </a:solidFill>
              </a:rPr>
              <a:pPr/>
              <a:t>3</a:t>
            </a:fld>
            <a:endParaRPr lang="en-US" altLang="en-US">
              <a:solidFill>
                <a:srgbClr val="0052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7642375-B7A9-4022-B80A-15CEBE4E79AA}"/>
              </a:ext>
            </a:extLst>
          </p:cNvPr>
          <p:cNvSpPr>
            <a:spLocks noGrp="1" noChangeArrowheads="1"/>
          </p:cNvSpPr>
          <p:nvPr>
            <p:ph type="title"/>
          </p:nvPr>
        </p:nvSpPr>
        <p:spPr>
          <a:xfrm>
            <a:off x="841248" y="1371600"/>
            <a:ext cx="7845552" cy="4343400"/>
          </a:xfrm>
        </p:spPr>
        <p:txBody>
          <a:bodyPr anchor="ctr" anchorCtr="0"/>
          <a:lstStyle/>
          <a:p>
            <a:r>
              <a:rPr lang="en-US" altLang="en-US" sz="3200" dirty="0">
                <a:solidFill>
                  <a:schemeClr val="tx1"/>
                </a:solidFill>
                <a:latin typeface="Arial" panose="020B0604020202020204" pitchFamily="34" charset="0"/>
                <a:cs typeface="Arial" panose="020B0604020202020204" pitchFamily="34" charset="0"/>
              </a:rPr>
              <a:t>Drought Mitigation Projects</a:t>
            </a:r>
          </a:p>
        </p:txBody>
      </p:sp>
      <p:sp>
        <p:nvSpPr>
          <p:cNvPr id="26628" name="Slide Number Placeholder 3">
            <a:extLst>
              <a:ext uri="{FF2B5EF4-FFF2-40B4-BE49-F238E27FC236}">
                <a16:creationId xmlns:a16="http://schemas.microsoft.com/office/drawing/2014/main" id="{568F313E-CE87-4E3A-85C3-0580223B1C6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EC7BA8-E239-4D22-B4CA-D1A24AEA82B9}" type="slidenum">
              <a:rPr lang="en-US" altLang="en-US" smtClean="0">
                <a:solidFill>
                  <a:srgbClr val="005288"/>
                </a:solidFill>
              </a:rPr>
              <a:pPr/>
              <a:t>4</a:t>
            </a:fld>
            <a:endParaRPr lang="en-US" altLang="en-US">
              <a:solidFill>
                <a:srgbClr val="005288"/>
              </a:solidFill>
            </a:endParaRPr>
          </a:p>
        </p:txBody>
      </p:sp>
    </p:spTree>
    <p:extLst>
      <p:ext uri="{BB962C8B-B14F-4D97-AF65-F5344CB8AC3E}">
        <p14:creationId xmlns:p14="http://schemas.microsoft.com/office/powerpoint/2010/main" val="21440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6DB6E01-CBD8-4B5F-95B2-021B28B3C6E0}"/>
              </a:ext>
            </a:extLst>
          </p:cNvPr>
          <p:cNvSpPr>
            <a:spLocks noGrp="1" noChangeArrowheads="1"/>
          </p:cNvSpPr>
          <p:nvPr>
            <p:ph type="title"/>
          </p:nvPr>
        </p:nvSpPr>
        <p:spPr/>
        <p:txBody>
          <a:bodyPr/>
          <a:lstStyle/>
          <a:p>
            <a:r>
              <a:rPr lang="en-US" altLang="en-US"/>
              <a:t>Drought mitigation</a:t>
            </a:r>
          </a:p>
        </p:txBody>
      </p:sp>
      <p:sp>
        <p:nvSpPr>
          <p:cNvPr id="9219" name="Content Placeholder 2">
            <a:extLst>
              <a:ext uri="{FF2B5EF4-FFF2-40B4-BE49-F238E27FC236}">
                <a16:creationId xmlns:a16="http://schemas.microsoft.com/office/drawing/2014/main" id="{AE711E80-CAA0-487F-AE3A-A2F650439387}"/>
              </a:ext>
            </a:extLst>
          </p:cNvPr>
          <p:cNvSpPr>
            <a:spLocks noGrp="1"/>
          </p:cNvSpPr>
          <p:nvPr>
            <p:ph idx="1"/>
          </p:nvPr>
        </p:nvSpPr>
        <p:spPr>
          <a:xfrm>
            <a:off x="838200" y="1371600"/>
            <a:ext cx="4191000" cy="4343400"/>
          </a:xfrm>
        </p:spPr>
        <p:txBody>
          <a:bodyPr/>
          <a:lstStyle/>
          <a:p>
            <a:pPr>
              <a:defRPr/>
            </a:pPr>
            <a:r>
              <a:rPr lang="en-US" altLang="en-US" dirty="0"/>
              <a:t>Aquifer storage and recovery (ASR) project type</a:t>
            </a:r>
          </a:p>
          <a:p>
            <a:pPr lvl="1">
              <a:defRPr/>
            </a:pPr>
            <a:r>
              <a:rPr lang="en-US" altLang="en-US" dirty="0"/>
              <a:t>Serves primarily as a drought management tool, but can also be used to reduce flood risk, mitigate salt water intrusion, and restore aquifers that have been subject to overdraft. </a:t>
            </a:r>
          </a:p>
          <a:p>
            <a:pPr lvl="1">
              <a:defRPr/>
            </a:pPr>
            <a:r>
              <a:rPr lang="en-US" altLang="en-US" dirty="0"/>
              <a:t>Concept is to capture water when there is an abundant supply, store the water in subsurface aquifers, and recover water from the storage aquifer if and when there is a need.</a:t>
            </a:r>
          </a:p>
          <a:p>
            <a:pPr>
              <a:defRPr/>
            </a:pPr>
            <a:endParaRPr lang="en-US" altLang="en-US" dirty="0"/>
          </a:p>
          <a:p>
            <a:pPr marL="0" indent="0">
              <a:buFont typeface="Arial" panose="020B0604020202020204" pitchFamily="34" charset="0"/>
              <a:buNone/>
              <a:defRPr/>
            </a:pPr>
            <a:endParaRPr lang="en-US" altLang="en-US" dirty="0"/>
          </a:p>
        </p:txBody>
      </p:sp>
      <p:pic>
        <p:nvPicPr>
          <p:cNvPr id="2" name="Picture 1" descr="Photograph of drought conditions">
            <a:extLst>
              <a:ext uri="{FF2B5EF4-FFF2-40B4-BE49-F238E27FC236}">
                <a16:creationId xmlns:a16="http://schemas.microsoft.com/office/drawing/2014/main" id="{547F0B41-5179-4FDA-ABE2-5D0A49470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371600"/>
            <a:ext cx="3352800" cy="22262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20" name="Slide Number Placeholder 3">
            <a:extLst>
              <a:ext uri="{FF2B5EF4-FFF2-40B4-BE49-F238E27FC236}">
                <a16:creationId xmlns:a16="http://schemas.microsoft.com/office/drawing/2014/main" id="{3364D071-3D48-45DD-BF3E-992D8F070FE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376DAF-88C0-426A-A082-8D64AAE6836E}" type="slidenum">
              <a:rPr lang="en-US" altLang="en-US" smtClean="0">
                <a:solidFill>
                  <a:srgbClr val="005288"/>
                </a:solidFill>
              </a:rPr>
              <a:pPr/>
              <a:t>5</a:t>
            </a:fld>
            <a:endParaRPr lang="en-US" altLang="en-US">
              <a:solidFill>
                <a:srgbClr val="0052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8F76C82-CB2A-4852-A992-50876B6DB32C}"/>
              </a:ext>
            </a:extLst>
          </p:cNvPr>
          <p:cNvSpPr>
            <a:spLocks noGrp="1" noChangeArrowheads="1"/>
          </p:cNvSpPr>
          <p:nvPr>
            <p:ph type="title"/>
          </p:nvPr>
        </p:nvSpPr>
        <p:spPr/>
        <p:txBody>
          <a:bodyPr/>
          <a:lstStyle/>
          <a:p>
            <a:r>
              <a:rPr lang="en-US" altLang="en-US"/>
              <a:t>Drought recurrence intervals (RIs)</a:t>
            </a:r>
          </a:p>
        </p:txBody>
      </p:sp>
      <p:sp>
        <p:nvSpPr>
          <p:cNvPr id="10243" name="Content Placeholder 2">
            <a:extLst>
              <a:ext uri="{FF2B5EF4-FFF2-40B4-BE49-F238E27FC236}">
                <a16:creationId xmlns:a16="http://schemas.microsoft.com/office/drawing/2014/main" id="{A108532D-3EE4-456A-ACDC-28B5199A9692}"/>
              </a:ext>
            </a:extLst>
          </p:cNvPr>
          <p:cNvSpPr>
            <a:spLocks noGrp="1" noChangeArrowheads="1"/>
          </p:cNvSpPr>
          <p:nvPr>
            <p:ph idx="1"/>
          </p:nvPr>
        </p:nvSpPr>
        <p:spPr/>
        <p:txBody>
          <a:bodyPr/>
          <a:lstStyle/>
          <a:p>
            <a:r>
              <a:rPr lang="en-US" altLang="en-US" dirty="0"/>
              <a:t>The recurrence of drought is very complex and there are many variables to be understood in predicting drought.</a:t>
            </a:r>
          </a:p>
          <a:p>
            <a:r>
              <a:rPr lang="en-US" altLang="en-US" dirty="0"/>
              <a:t>It is necessary to determine the recurrence interval associated with the severity of scenario drought events.</a:t>
            </a:r>
          </a:p>
          <a:p>
            <a:r>
              <a:rPr lang="en-US" altLang="en-US" dirty="0"/>
              <a:t>Establishing a traditional recurrence interval for drought may be difficult; however, the </a:t>
            </a:r>
            <a:r>
              <a:rPr lang="en-US" altLang="en-US" dirty="0" err="1"/>
              <a:t>subapplicant</a:t>
            </a:r>
            <a:r>
              <a:rPr lang="en-US" altLang="en-US" dirty="0"/>
              <a:t> should use the best available data and methodology deemed appropriate by a licensed professional engineer or similarly qualified professional.</a:t>
            </a:r>
          </a:p>
        </p:txBody>
      </p:sp>
      <p:sp>
        <p:nvSpPr>
          <p:cNvPr id="10244" name="Slide Number Placeholder 3">
            <a:extLst>
              <a:ext uri="{FF2B5EF4-FFF2-40B4-BE49-F238E27FC236}">
                <a16:creationId xmlns:a16="http://schemas.microsoft.com/office/drawing/2014/main" id="{F7E2A7AF-CEF2-45E9-B3A6-EB5EC31738F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9C14D-1E0A-4420-A8A7-2F7D136278E6}" type="slidenum">
              <a:rPr lang="en-US" altLang="en-US" smtClean="0">
                <a:solidFill>
                  <a:srgbClr val="005288"/>
                </a:solidFill>
              </a:rPr>
              <a:pPr/>
              <a:t>6</a:t>
            </a:fld>
            <a:endParaRPr lang="en-US" altLang="en-US">
              <a:solidFill>
                <a:srgbClr val="00528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E035C69-CB54-4AC5-94DC-135FD11D531F}"/>
              </a:ext>
            </a:extLst>
          </p:cNvPr>
          <p:cNvSpPr>
            <a:spLocks noGrp="1" noChangeArrowheads="1"/>
          </p:cNvSpPr>
          <p:nvPr>
            <p:ph type="title"/>
          </p:nvPr>
        </p:nvSpPr>
        <p:spPr/>
        <p:txBody>
          <a:bodyPr/>
          <a:lstStyle/>
          <a:p>
            <a:r>
              <a:rPr lang="en-US" altLang="en-US"/>
              <a:t>Drought data sources</a:t>
            </a:r>
          </a:p>
        </p:txBody>
      </p:sp>
      <p:sp>
        <p:nvSpPr>
          <p:cNvPr id="9219" name="Content Placeholder 2">
            <a:extLst>
              <a:ext uri="{FF2B5EF4-FFF2-40B4-BE49-F238E27FC236}">
                <a16:creationId xmlns:a16="http://schemas.microsoft.com/office/drawing/2014/main" id="{EA089BF2-E510-4E8B-8ACC-776949611E53}"/>
              </a:ext>
            </a:extLst>
          </p:cNvPr>
          <p:cNvSpPr>
            <a:spLocks noGrp="1"/>
          </p:cNvSpPr>
          <p:nvPr>
            <p:ph idx="1"/>
          </p:nvPr>
        </p:nvSpPr>
        <p:spPr>
          <a:xfrm>
            <a:off x="838200" y="1371600"/>
            <a:ext cx="2743200" cy="4343400"/>
          </a:xfrm>
        </p:spPr>
        <p:txBody>
          <a:bodyPr/>
          <a:lstStyle/>
          <a:p>
            <a:pPr>
              <a:defRPr/>
            </a:pPr>
            <a:r>
              <a:rPr lang="en-US" altLang="en-US" dirty="0"/>
              <a:t>USDA</a:t>
            </a:r>
          </a:p>
          <a:p>
            <a:pPr>
              <a:defRPr/>
            </a:pPr>
            <a:r>
              <a:rPr lang="en-US" altLang="en-US" dirty="0"/>
              <a:t>NOAA</a:t>
            </a:r>
          </a:p>
          <a:p>
            <a:pPr>
              <a:defRPr/>
            </a:pPr>
            <a:r>
              <a:rPr lang="en-US" alt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drought.gov</a:t>
            </a:r>
            <a:endParaRPr lang="en-US" altLang="en-US" dirty="0">
              <a:solidFill>
                <a:schemeClr val="tx2">
                  <a:lumMod val="60000"/>
                  <a:lumOff val="40000"/>
                </a:schemeClr>
              </a:solidFill>
            </a:endParaRPr>
          </a:p>
          <a:p>
            <a:pPr>
              <a:defRPr/>
            </a:pPr>
            <a:r>
              <a:rPr lang="en-US" altLang="en-US" dirty="0">
                <a:solidFill>
                  <a:schemeClr val="tx2">
                    <a:lumMod val="60000"/>
                    <a:lumOff val="40000"/>
                  </a:schemeClr>
                </a:solidFill>
                <a:hlinkClick r:id="rId3">
                  <a:extLst>
                    <a:ext uri="{A12FA001-AC4F-418D-AE19-62706E023703}">
                      <ahyp:hlinkClr xmlns:ahyp="http://schemas.microsoft.com/office/drawing/2018/hyperlinkcolor" val="tx"/>
                    </a:ext>
                  </a:extLst>
                </a:hlinkClick>
              </a:rPr>
              <a:t>National Drought Mitigation Center</a:t>
            </a:r>
            <a:endParaRPr lang="en-US" altLang="en-US" dirty="0">
              <a:solidFill>
                <a:schemeClr val="tx2">
                  <a:lumMod val="60000"/>
                  <a:lumOff val="40000"/>
                </a:schemeClr>
              </a:solidFill>
            </a:endParaRPr>
          </a:p>
          <a:p>
            <a:pPr>
              <a:defRPr/>
            </a:pPr>
            <a:r>
              <a:rPr lang="en-US" altLang="en-US" dirty="0"/>
              <a:t>Universities and other academic sources</a:t>
            </a:r>
          </a:p>
          <a:p>
            <a:pPr>
              <a:defRPr/>
            </a:pPr>
            <a:endParaRPr lang="en-US" altLang="en-US" dirty="0"/>
          </a:p>
          <a:p>
            <a:pPr marL="0" indent="0">
              <a:buFont typeface="Arial" panose="020B0604020202020204" pitchFamily="34" charset="0"/>
              <a:buNone/>
              <a:defRPr/>
            </a:pPr>
            <a:endParaRPr lang="en-US" altLang="en-US" dirty="0"/>
          </a:p>
        </p:txBody>
      </p:sp>
      <p:pic>
        <p:nvPicPr>
          <p:cNvPr id="10245" name="Picture 2" descr="Map of drought severity across the united states">
            <a:extLst>
              <a:ext uri="{FF2B5EF4-FFF2-40B4-BE49-F238E27FC236}">
                <a16:creationId xmlns:a16="http://schemas.microsoft.com/office/drawing/2014/main" id="{AE9E2D7C-B1AF-4C02-9E26-412CE06BB2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8991" y="1066800"/>
            <a:ext cx="3795409" cy="28405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descr="Screenshot of the National Drought Mitigation Center webpage">
            <a:extLst>
              <a:ext uri="{FF2B5EF4-FFF2-40B4-BE49-F238E27FC236}">
                <a16:creationId xmlns:a16="http://schemas.microsoft.com/office/drawing/2014/main" id="{8C693C1E-FF44-4B3C-9051-DB605C6116C1}"/>
              </a:ext>
            </a:extLst>
          </p:cNvPr>
          <p:cNvPicPr>
            <a:picLocks noChangeAspect="1"/>
          </p:cNvPicPr>
          <p:nvPr/>
        </p:nvPicPr>
        <p:blipFill>
          <a:blip r:embed="rId5"/>
          <a:stretch>
            <a:fillRect/>
          </a:stretch>
        </p:blipFill>
        <p:spPr>
          <a:xfrm>
            <a:off x="3733800" y="3276600"/>
            <a:ext cx="4498911" cy="25101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Slide Number Placeholder 3">
            <a:extLst>
              <a:ext uri="{FF2B5EF4-FFF2-40B4-BE49-F238E27FC236}">
                <a16:creationId xmlns:a16="http://schemas.microsoft.com/office/drawing/2014/main" id="{CFBB4718-47BA-4DBE-901E-59C7AC8C995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D61ED0-DD5A-4F3D-8D99-11A198678C54}" type="slidenum">
              <a:rPr lang="en-US" altLang="en-US" smtClean="0">
                <a:solidFill>
                  <a:srgbClr val="005288"/>
                </a:solidFill>
              </a:rPr>
              <a:pPr/>
              <a:t>7</a:t>
            </a:fld>
            <a:endParaRPr lang="en-US" altLang="en-US">
              <a:solidFill>
                <a:srgbClr val="0052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964D391-BC79-4880-A6C5-AFD6AFD5B951}"/>
              </a:ext>
            </a:extLst>
          </p:cNvPr>
          <p:cNvSpPr>
            <a:spLocks noGrp="1" noChangeArrowheads="1"/>
          </p:cNvSpPr>
          <p:nvPr>
            <p:ph type="title"/>
          </p:nvPr>
        </p:nvSpPr>
        <p:spPr/>
        <p:txBody>
          <a:bodyPr/>
          <a:lstStyle/>
          <a:p>
            <a:r>
              <a:rPr lang="en-US" altLang="en-US" dirty="0"/>
              <a:t>BCA Toolkit Exercise, Part 1</a:t>
            </a:r>
          </a:p>
        </p:txBody>
      </p:sp>
      <p:pic>
        <p:nvPicPr>
          <p:cNvPr id="1026" name="Picture 2" descr="Screenshot of BCA home page with the launch button highlighted">
            <a:extLst>
              <a:ext uri="{FF2B5EF4-FFF2-40B4-BE49-F238E27FC236}">
                <a16:creationId xmlns:a16="http://schemas.microsoft.com/office/drawing/2014/main" id="{CD44736F-3657-4FEE-8D41-02A02614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4" y="1371600"/>
            <a:ext cx="85748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yellow highlight box">
            <a:extLst>
              <a:ext uri="{FF2B5EF4-FFF2-40B4-BE49-F238E27FC236}">
                <a16:creationId xmlns:a16="http://schemas.microsoft.com/office/drawing/2014/main" id="{1927E74C-A73B-4DA9-AFD5-815FEEBD207F}"/>
              </a:ext>
            </a:extLst>
          </p:cNvPr>
          <p:cNvSpPr/>
          <p:nvPr/>
        </p:nvSpPr>
        <p:spPr>
          <a:xfrm>
            <a:off x="6781800" y="4789488"/>
            <a:ext cx="1219200" cy="39211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Orange arrow pointing to highlight">
            <a:extLst>
              <a:ext uri="{FF2B5EF4-FFF2-40B4-BE49-F238E27FC236}">
                <a16:creationId xmlns:a16="http://schemas.microsoft.com/office/drawing/2014/main" id="{8F51278E-9170-43B7-9569-C2C2ACF13EE3}"/>
              </a:ext>
            </a:extLst>
          </p:cNvPr>
          <p:cNvSpPr/>
          <p:nvPr/>
        </p:nvSpPr>
        <p:spPr>
          <a:xfrm rot="2700000">
            <a:off x="6119960" y="4422022"/>
            <a:ext cx="978408" cy="484632"/>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2" name="Slide Number Placeholder 3">
            <a:extLst>
              <a:ext uri="{FF2B5EF4-FFF2-40B4-BE49-F238E27FC236}">
                <a16:creationId xmlns:a16="http://schemas.microsoft.com/office/drawing/2014/main" id="{3C209079-255D-4DD7-9042-D0982267707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ABD0F9-A10E-4B7D-BBF5-4DBAB5DCDF97}" type="slidenum">
              <a:rPr lang="en-US" altLang="en-US" smtClean="0">
                <a:solidFill>
                  <a:srgbClr val="005288"/>
                </a:solidFill>
              </a:rPr>
              <a:pPr/>
              <a:t>8</a:t>
            </a:fld>
            <a:endParaRPr lang="en-US" altLang="en-US">
              <a:solidFill>
                <a:srgbClr val="005288"/>
              </a:solidFill>
            </a:endParaRPr>
          </a:p>
        </p:txBody>
      </p:sp>
    </p:spTree>
    <p:extLst>
      <p:ext uri="{BB962C8B-B14F-4D97-AF65-F5344CB8AC3E}">
        <p14:creationId xmlns:p14="http://schemas.microsoft.com/office/powerpoint/2010/main" val="20008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01DCA3-372C-4083-B0EE-CF8789CCDC4C}"/>
              </a:ext>
            </a:extLst>
          </p:cNvPr>
          <p:cNvSpPr>
            <a:spLocks noGrp="1" noChangeArrowheads="1"/>
          </p:cNvSpPr>
          <p:nvPr>
            <p:ph type="title"/>
          </p:nvPr>
        </p:nvSpPr>
        <p:spPr>
          <a:xfrm>
            <a:off x="1371600" y="1588"/>
            <a:ext cx="7315200" cy="1168400"/>
          </a:xfrm>
        </p:spPr>
        <p:txBody>
          <a:bodyPr/>
          <a:lstStyle/>
          <a:p>
            <a:r>
              <a:rPr lang="en-US" altLang="en-US" dirty="0">
                <a:sym typeface="Wingdings" panose="05000000000000000000" pitchFamily="2" charset="2"/>
              </a:rPr>
              <a:t>Recurrence interval</a:t>
            </a:r>
            <a:endParaRPr lang="en-US" altLang="en-US" i="1" dirty="0"/>
          </a:p>
        </p:txBody>
      </p:sp>
      <p:pic>
        <p:nvPicPr>
          <p:cNvPr id="7" name="Picture 3" descr="question mark icon">
            <a:extLst>
              <a:ext uri="{FF2B5EF4-FFF2-40B4-BE49-F238E27FC236}">
                <a16:creationId xmlns:a16="http://schemas.microsoft.com/office/drawing/2014/main" id="{E00D58EC-9AF1-4641-82B6-FF4B1C9B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3"/>
            <a:ext cx="10858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90AFB84-C9E9-45AC-A356-49A683FD363D}"/>
              </a:ext>
            </a:extLst>
          </p:cNvPr>
          <p:cNvSpPr>
            <a:spLocks noGrp="1"/>
          </p:cNvSpPr>
          <p:nvPr>
            <p:ph idx="1"/>
          </p:nvPr>
        </p:nvSpPr>
        <p:spPr/>
        <p:txBody>
          <a:bodyPr/>
          <a:lstStyle/>
          <a:p>
            <a:pPr>
              <a:spcBef>
                <a:spcPts val="500"/>
              </a:spcBef>
              <a:defRPr/>
            </a:pPr>
            <a:r>
              <a:rPr lang="en-US" b="1" dirty="0"/>
              <a:t>What it is:</a:t>
            </a:r>
          </a:p>
          <a:p>
            <a:pPr lvl="1">
              <a:spcBef>
                <a:spcPts val="500"/>
              </a:spcBef>
              <a:defRPr/>
            </a:pPr>
            <a:r>
              <a:rPr lang="en-US" altLang="en-US" dirty="0"/>
              <a:t>The recurrence interval for drought at that location.</a:t>
            </a:r>
          </a:p>
          <a:p>
            <a:pPr lvl="1">
              <a:spcBef>
                <a:spcPts val="500"/>
              </a:spcBef>
              <a:defRPr/>
            </a:pPr>
            <a:r>
              <a:rPr lang="en-US" altLang="en-US" dirty="0"/>
              <a:t>You may run the BCA with one RI, but at least 3 are preferred for drought projects.</a:t>
            </a:r>
          </a:p>
          <a:p>
            <a:pPr>
              <a:spcBef>
                <a:spcPts val="500"/>
              </a:spcBef>
              <a:defRPr/>
            </a:pPr>
            <a:endParaRPr lang="en-US" dirty="0"/>
          </a:p>
          <a:p>
            <a:pPr>
              <a:defRPr/>
            </a:pPr>
            <a:endParaRPr lang="en-US" dirty="0"/>
          </a:p>
          <a:p>
            <a:pPr marL="0" indent="0">
              <a:buFont typeface="Arial" panose="020B0604020202020204" pitchFamily="34" charset="0"/>
              <a:buNone/>
              <a:defRPr/>
            </a:pPr>
            <a:r>
              <a:rPr lang="en-US" dirty="0"/>
              <a:t> 	</a:t>
            </a:r>
          </a:p>
          <a:p>
            <a:pPr marL="0" indent="0">
              <a:buFont typeface="Arial" panose="020B0604020202020204" pitchFamily="34" charset="0"/>
              <a:buNone/>
              <a:defRPr/>
            </a:pPr>
            <a:endParaRPr lang="en-US" dirty="0"/>
          </a:p>
        </p:txBody>
      </p:sp>
      <p:graphicFrame>
        <p:nvGraphicFramePr>
          <p:cNvPr id="6" name="Content Placeholder 4">
            <a:extLst>
              <a:ext uri="{FF2B5EF4-FFF2-40B4-BE49-F238E27FC236}">
                <a16:creationId xmlns:a16="http://schemas.microsoft.com/office/drawing/2014/main" id="{99087B2F-C3F9-4514-B894-B8E278DEDB3D}"/>
              </a:ext>
            </a:extLst>
          </p:cNvPr>
          <p:cNvGraphicFramePr>
            <a:graphicFrameLocks/>
          </p:cNvGraphicFramePr>
          <p:nvPr>
            <p:extLst>
              <p:ext uri="{D42A27DB-BD31-4B8C-83A1-F6EECF244321}">
                <p14:modId xmlns:p14="http://schemas.microsoft.com/office/powerpoint/2010/main" val="1722151317"/>
              </p:ext>
            </p:extLst>
          </p:nvPr>
        </p:nvGraphicFramePr>
        <p:xfrm>
          <a:off x="701749" y="2941320"/>
          <a:ext cx="7848600" cy="246888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2439141180"/>
                    </a:ext>
                  </a:extLst>
                </a:gridCol>
                <a:gridCol w="3276600">
                  <a:extLst>
                    <a:ext uri="{9D8B030D-6E8A-4147-A177-3AD203B41FA5}">
                      <a16:colId xmlns:a16="http://schemas.microsoft.com/office/drawing/2014/main" val="1985661485"/>
                    </a:ext>
                  </a:extLst>
                </a:gridCol>
                <a:gridCol w="3505200">
                  <a:extLst>
                    <a:ext uri="{9D8B030D-6E8A-4147-A177-3AD203B41FA5}">
                      <a16:colId xmlns:a16="http://schemas.microsoft.com/office/drawing/2014/main" val="2003852128"/>
                    </a:ext>
                  </a:extLst>
                </a:gridCol>
              </a:tblGrid>
              <a:tr h="37084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Input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Potential sources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Recommended documentation with application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1813385"/>
                  </a:ext>
                </a:extLst>
              </a:tr>
              <a:tr h="370840">
                <a:tc>
                  <a: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Yes</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USDA</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NOAA</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altLang="en-US" sz="1800" b="0" kern="1200" dirty="0">
                          <a:solidFill>
                            <a:schemeClr val="tx2"/>
                          </a:solidFill>
                          <a:effectLst/>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drought.gov</a:t>
                      </a:r>
                      <a:endParaRPr lang="en-US" altLang="en-US" sz="1800" b="0" kern="1200" dirty="0">
                        <a:solidFill>
                          <a:schemeClr val="tx2"/>
                        </a:solidFill>
                        <a:effectLst/>
                        <a:latin typeface="Calibri" panose="020F0502020204030204" pitchFamily="34" charset="0"/>
                        <a:ea typeface="+mn-ea"/>
                        <a:cs typeface="Calibri" panose="020F050202020403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altLang="en-US" sz="1800" b="0" kern="1200" dirty="0">
                          <a:solidFill>
                            <a:schemeClr val="tx2"/>
                          </a:solidFill>
                          <a:effectLst/>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National Drought Mitigation Center</a:t>
                      </a:r>
                      <a:endParaRPr lang="en-US" altLang="en-US" sz="1800" b="0" kern="1200" dirty="0">
                        <a:solidFill>
                          <a:schemeClr val="tx2"/>
                        </a:solidFill>
                        <a:effectLst/>
                        <a:latin typeface="Calibri" panose="020F0502020204030204" pitchFamily="34" charset="0"/>
                        <a:ea typeface="+mn-ea"/>
                        <a:cs typeface="Calibri" panose="020F050202020403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Universities and other academic sources</a:t>
                      </a:r>
                    </a:p>
                  </a:txBody>
                  <a:tcPr marL="68580" marR="68580" marT="0" marB="0" anchor="ctr"/>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Screenshot(s) of data and source used</a:t>
                      </a:r>
                    </a:p>
                    <a:p>
                      <a:pPr marL="342900" marR="0" lvl="0" indent="-342900" algn="l" defTabSz="914400" rtl="0" eaLnBrk="1" latinLnBrk="0" hangingPunct="1">
                        <a:spcBef>
                          <a:spcPts val="0"/>
                        </a:spcBef>
                        <a:spcAft>
                          <a:spcPts val="0"/>
                        </a:spcAft>
                        <a:buFont typeface="Symbol" panose="05050102010706020507" pitchFamily="18" charset="2"/>
                        <a:buChar char=""/>
                        <a:defRPr/>
                      </a:pPr>
                      <a:r>
                        <a:rPr lang="en-US" sz="1800" b="0" kern="1200" dirty="0">
                          <a:solidFill>
                            <a:schemeClr val="dk1"/>
                          </a:solidFill>
                          <a:effectLst/>
                          <a:latin typeface="Calibri" panose="020F0502020204030204" pitchFamily="34" charset="0"/>
                          <a:ea typeface="+mn-ea"/>
                          <a:cs typeface="Calibri" panose="020F0502020204030204" pitchFamily="34" charset="0"/>
                        </a:rPr>
                        <a:t>Relevant page(s) from study from credible source</a:t>
                      </a:r>
                    </a:p>
                  </a:txBody>
                  <a:tcPr marL="68580" marR="68580" marT="0" marB="0" anchor="ctr"/>
                </a:tc>
                <a:extLst>
                  <a:ext uri="{0D108BD9-81ED-4DB2-BD59-A6C34878D82A}">
                    <a16:rowId xmlns:a16="http://schemas.microsoft.com/office/drawing/2014/main" val="1916684018"/>
                  </a:ext>
                </a:extLst>
              </a:tr>
            </a:tbl>
          </a:graphicData>
        </a:graphic>
      </p:graphicFrame>
      <p:sp>
        <p:nvSpPr>
          <p:cNvPr id="29700" name="Slide Number Placeholder 3">
            <a:extLst>
              <a:ext uri="{FF2B5EF4-FFF2-40B4-BE49-F238E27FC236}">
                <a16:creationId xmlns:a16="http://schemas.microsoft.com/office/drawing/2014/main" id="{5161E4E7-9321-4DD0-BEB8-25CE1653905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69148C-D7CA-42C5-8061-60C263E065CB}" type="slidenum">
              <a:rPr lang="en-US" altLang="en-US" smtClean="0">
                <a:solidFill>
                  <a:srgbClr val="005288"/>
                </a:solidFill>
              </a:rPr>
              <a:pPr/>
              <a:t>9</a:t>
            </a:fld>
            <a:endParaRPr lang="en-US" altLang="en-US">
              <a:solidFill>
                <a:srgbClr val="005288"/>
              </a:solidFill>
            </a:endParaRPr>
          </a:p>
        </p:txBody>
      </p:sp>
    </p:spTree>
    <p:extLst>
      <p:ext uri="{BB962C8B-B14F-4D97-AF65-F5344CB8AC3E}">
        <p14:creationId xmlns:p14="http://schemas.microsoft.com/office/powerpoint/2010/main" val="1363591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nit 8: BCAs for Drought Mitigation, Generators, and Other Types of Projects&amp;quot;&quot;/&gt;&lt;property id=&quot;20307&quot; value=&quot;517&quot;/&gt;&lt;/object&gt;&lt;object type=&quot;3&quot; unique_id=&quot;10004&quot;&gt;&lt;property id=&quot;20148&quot; value=&quot;5&quot;/&gt;&lt;property id=&quot;20300&quot; value=&quot;Slide 2 - &amp;quot;Unit 8 Overview&amp;quot;&quot;/&gt;&lt;property id=&quot;20307&quot; value=&quot;518&quot;/&gt;&lt;/object&gt;&lt;object type=&quot;3&quot; unique_id=&quot;10005&quot;&gt;&lt;property id=&quot;20148&quot; value=&quot;5&quot;/&gt;&lt;property id=&quot;20300&quot; value=&quot;Slide 3 - &amp;quot;Unit 8 Objectives&amp;quot;&quot;/&gt;&lt;property id=&quot;20307&quot; value=&quot;519&quot;/&gt;&lt;/object&gt;&lt;object type=&quot;3&quot; unique_id=&quot;10006&quot;&gt;&lt;property id=&quot;20148&quot; value=&quot;5&quot;/&gt;&lt;property id=&quot;20300&quot; value=&quot;Slide 4 - &amp;quot;Drought Mitigation Projects&amp;quot;&quot;/&gt;&lt;property id=&quot;20307&quot; value=&quot;638&quot;/&gt;&lt;/object&gt;&lt;object type=&quot;3&quot; unique_id=&quot;10007&quot;&gt;&lt;property id=&quot;20148&quot; value=&quot;5&quot;/&gt;&lt;property id=&quot;20300&quot; value=&quot;Slide 5 - &amp;quot;Drought mitigation&amp;quot;&quot;/&gt;&lt;property id=&quot;20307&quot; value=&quot;565&quot;/&gt;&lt;/object&gt;&lt;object type=&quot;3&quot; unique_id=&quot;10008&quot;&gt;&lt;property id=&quot;20148&quot; value=&quot;5&quot;/&gt;&lt;property id=&quot;20300&quot; value=&quot;Slide 6 - &amp;quot;Drought recurrence intervals (RIs)&amp;quot;&quot;/&gt;&lt;property id=&quot;20307&quot; value=&quot;571&quot;/&gt;&lt;/object&gt;&lt;object type=&quot;3&quot; unique_id=&quot;10009&quot;&gt;&lt;property id=&quot;20148&quot; value=&quot;5&quot;/&gt;&lt;property id=&quot;20300&quot; value=&quot;Slide 7 - &amp;quot;Drought data sources&amp;quot;&quot;/&gt;&lt;property id=&quot;20307&quot; value=&quot;560&quot;/&gt;&lt;/object&gt;&lt;object type=&quot;3&quot; unique_id=&quot;10010&quot;&gt;&lt;property id=&quot;20148&quot; value=&quot;5&quot;/&gt;&lt;property id=&quot;20300&quot; value=&quot;Slide 8 - &amp;quot;BCA Toolkit Exercise, Part 1&amp;quot;&quot;/&gt;&lt;property id=&quot;20307&quot; value=&quot;634&quot;/&gt;&lt;/object&gt;&lt;object type=&quot;3&quot; unique_id=&quot;10011&quot;&gt;&lt;property id=&quot;20148&quot; value=&quot;5&quot;/&gt;&lt;property id=&quot;20300&quot; value=&quot;Slide 9 - &amp;quot;Recurrence interval&amp;quot;&quot;/&gt;&lt;property id=&quot;20307&quot; value=&quot;639&quot;/&gt;&lt;/object&gt;&lt;object type=&quot;3&quot; unique_id=&quot;10012&quot;&gt;&lt;property id=&quot;20148&quot; value=&quot;5&quot;/&gt;&lt;property id=&quot;20300&quot; value=&quot;Slide 10 - &amp;quot;Water demand&amp;quot;&quot;/&gt;&lt;property id=&quot;20307&quot; value=&quot;629&quot;/&gt;&lt;/object&gt;&lt;object type=&quot;3&quot; unique_id=&quot;10013&quot;&gt;&lt;property id=&quot;20148&quot; value=&quot;5&quot;/&gt;&lt;property id=&quot;20300&quot; value=&quot;Slide 11 - &amp;quot;Before &amp;amp; after mitigation conditions&amp;quot;&quot;/&gt;&lt;property id=&quot;20307&quot; value=&quot;640&quot;/&gt;&lt;/object&gt;&lt;object type=&quot;3&quot; unique_id=&quot;10014&quot;&gt;&lt;property id=&quot;20148&quot; value=&quot;5&quot;/&gt;&lt;property id=&quot;20300&quot; value=&quot;Slide 12 - &amp;quot;Population served&amp;quot;&quot;/&gt;&lt;property id=&quot;20307&quot; value=&quot;536&quot;/&gt;&lt;/object&gt;&lt;object type=&quot;3&quot; unique_id=&quot;10015&quot;&gt;&lt;property id=&quot;20148&quot; value=&quot;5&quot;/&gt;&lt;property id=&quot;20300&quot; value=&quot;Slide 13 - &amp;quot;Generator Projects&amp;quot;&quot;/&gt;&lt;property id=&quot;20307&quot; value=&quot;642&quot;/&gt;&lt;/object&gt;&lt;object type=&quot;3&quot; unique_id=&quot;10016&quot;&gt;&lt;property id=&quot;20148&quot; value=&quot;5&quot;/&gt;&lt;property id=&quot;20300&quot; value=&quot;Slide 14 - &amp;quot;Generator BCAs&amp;quot;&quot;/&gt;&lt;property id=&quot;20307&quot; value=&quot;570&quot;/&gt;&lt;/object&gt;&lt;object type=&quot;3&quot; unique_id=&quot;10017&quot;&gt;&lt;property id=&quot;20148&quot; value=&quot;5&quot;/&gt;&lt;property id=&quot;20300&quot; value=&quot;Slide 15 - &amp;quot;Data sources for generator BCAs&amp;quot;&quot;/&gt;&lt;property id=&quot;20307&quot; value=&quot;648&quot;/&gt;&lt;/object&gt;&lt;object type=&quot;3&quot; unique_id=&quot;10018&quot;&gt;&lt;property id=&quot;20148&quot; value=&quot;5&quot;/&gt;&lt;property id=&quot;20300&quot; value=&quot;Slide 16 - &amp;quot;BCA Toolkit Exercise&amp;quot;&quot;/&gt;&lt;property id=&quot;20307&quot; value=&quot;641&quot;/&gt;&lt;/object&gt;&lt;object type=&quot;3&quot; unique_id=&quot;10019&quot;&gt;&lt;property id=&quot;20148&quot; value=&quot;5&quot;/&gt;&lt;property id=&quot;20300&quot; value=&quot;Slide 17 - &amp;quot;Other Types of Projects&amp;quot;&quot;/&gt;&lt;property id=&quot;20307&quot; value=&quot;643&quot;/&gt;&lt;/object&gt;&lt;object type=&quot;3&quot; unique_id=&quot;10020&quot;&gt;&lt;property id=&quot;20148&quot; value=&quot;5&quot;/&gt;&lt;property id=&quot;20300&quot; value=&quot;Slide 18 - &amp;quot;Other hazards and project types&amp;quot;&quot;/&gt;&lt;property id=&quot;20307&quot; value=&quot;645&quot;/&gt;&lt;/object&gt;&lt;object type=&quot;3&quot; unique_id=&quot;10021&quot;&gt;&lt;property id=&quot;20148&quot; value=&quot;5&quot;/&gt;&lt;property id=&quot;20300&quot; value=&quot;Slide 19 - &amp;quot;Data needs&amp;quot;&quot;/&gt;&lt;property id=&quot;20307&quot; value=&quot;646&quot;/&gt;&lt;/object&gt;&lt;object type=&quot;3&quot; unique_id=&quot;10022&quot;&gt;&lt;property id=&quot;20148&quot; value=&quot;5&quot;/&gt;&lt;property id=&quot;20300&quot; value=&quot;Slide 20 - &amp;quot;Unit 8 Review&amp;quot;&quot;/&gt;&lt;property id=&quot;20307&quot; value=&quot;540&quot;/&gt;&lt;/object&gt;&lt;/object&gt;&lt;object type=&quot;8&quot; unique_id=&quot;10044&quot;&gt;&lt;/object&gt;&lt;/object&gt;&lt;/database&gt;"/>
  <p:tag name="SECTOMILLISECCONVERTED" val="1"/>
</p:tagLst>
</file>

<file path=ppt/theme/theme1.xml><?xml version="1.0" encoding="utf-8"?>
<a:theme xmlns:a="http://schemas.openxmlformats.org/drawingml/2006/main" name="DHS_Template">
  <a:themeElements>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
      <a:clrScheme name="DHS_Template 2">
        <a:dk1>
          <a:srgbClr val="70BC1F"/>
        </a:dk1>
        <a:lt1>
          <a:srgbClr val="FFFFFF"/>
        </a:lt1>
        <a:dk2>
          <a:srgbClr val="002F80"/>
        </a:dk2>
        <a:lt2>
          <a:srgbClr val="FF0000"/>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3">
        <a:dk1>
          <a:srgbClr val="B0B1B3"/>
        </a:dk1>
        <a:lt1>
          <a:srgbClr val="FFFFFF"/>
        </a:lt1>
        <a:dk2>
          <a:srgbClr val="002F80"/>
        </a:dk2>
        <a:lt2>
          <a:srgbClr val="70BC1F"/>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4">
        <a:dk1>
          <a:srgbClr val="000000"/>
        </a:dk1>
        <a:lt1>
          <a:srgbClr val="FFFFFF"/>
        </a:lt1>
        <a:dk2>
          <a:srgbClr val="002F80"/>
        </a:dk2>
        <a:lt2>
          <a:srgbClr val="B0B1B3"/>
        </a:lt2>
        <a:accent1>
          <a:srgbClr val="FFDB00"/>
        </a:accent1>
        <a:accent2>
          <a:srgbClr val="6EC800"/>
        </a:accent2>
        <a:accent3>
          <a:srgbClr val="FFFFFF"/>
        </a:accent3>
        <a:accent4>
          <a:srgbClr val="000000"/>
        </a:accent4>
        <a:accent5>
          <a:srgbClr val="FFEA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5">
        <a:dk1>
          <a:srgbClr val="000000"/>
        </a:dk1>
        <a:lt1>
          <a:srgbClr val="FFFFFF"/>
        </a:lt1>
        <a:dk2>
          <a:srgbClr val="002F80"/>
        </a:dk2>
        <a:lt2>
          <a:srgbClr val="B0B1B3"/>
        </a:lt2>
        <a:accent1>
          <a:srgbClr val="FFC901"/>
        </a:accent1>
        <a:accent2>
          <a:srgbClr val="6EC800"/>
        </a:accent2>
        <a:accent3>
          <a:srgbClr val="FFFFFF"/>
        </a:accent3>
        <a:accent4>
          <a:srgbClr val="000000"/>
        </a:accent4>
        <a:accent5>
          <a:srgbClr val="FFE1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6">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087053E9744B4E9E610DC83F8386C8" ma:contentTypeVersion="2" ma:contentTypeDescription="Create a new document." ma:contentTypeScope="" ma:versionID="1bbea3f27a86a6eeaf2769335f14551e">
  <xsd:schema xmlns:xsd="http://www.w3.org/2001/XMLSchema" xmlns:xs="http://www.w3.org/2001/XMLSchema" xmlns:p="http://schemas.microsoft.com/office/2006/metadata/properties" xmlns:ns2="9e5403c9-1d21-49f6-a7cf-a7d72a5210ee" targetNamespace="http://schemas.microsoft.com/office/2006/metadata/properties" ma:root="true" ma:fieldsID="5bf1f9195e6a25e897b12a30a3e6c265" ns2:_="">
    <xsd:import namespace="9e5403c9-1d21-49f6-a7cf-a7d72a5210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03c9-1d21-49f6-a7cf-a7d72a52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F5BD9-550E-4EAD-B7A4-FC79FC2A1A6E}">
  <ds:schemaRefs>
    <ds:schemaRef ds:uri="http://schemas.microsoft.com/sharepoint/v3/contenttype/forms"/>
  </ds:schemaRefs>
</ds:datastoreItem>
</file>

<file path=customXml/itemProps2.xml><?xml version="1.0" encoding="utf-8"?>
<ds:datastoreItem xmlns:ds="http://schemas.openxmlformats.org/officeDocument/2006/customXml" ds:itemID="{6DE1874F-A6A6-4D64-B445-943CF54E0B30}"/>
</file>

<file path=customXml/itemProps3.xml><?xml version="1.0" encoding="utf-8"?>
<ds:datastoreItem xmlns:ds="http://schemas.openxmlformats.org/officeDocument/2006/customXml" ds:itemID="{41BA9708-FC75-40A5-90C4-3F3BA213E7DD}">
  <ds:schemaRef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0a64980f-032d-419c-9834-6d2b5f05ae57"/>
    <ds:schemaRef ds:uri="eb430661-b6c5-4603-883d-3a15ffbdfab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10617</TotalTime>
  <Words>1740</Words>
  <Application>Microsoft Office PowerPoint</Application>
  <PresentationFormat>On-screen Show (4:3)</PresentationFormat>
  <Paragraphs>220</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Symbol</vt:lpstr>
      <vt:lpstr>Times New Roman</vt:lpstr>
      <vt:lpstr>Wingdings</vt:lpstr>
      <vt:lpstr>DHS_Template</vt:lpstr>
      <vt:lpstr>Unit 8: BCAs for Drought Mitigation, Generators, and Other Types of Projects</vt:lpstr>
      <vt:lpstr>Unit 8 Overview</vt:lpstr>
      <vt:lpstr>Unit 8 Objectives</vt:lpstr>
      <vt:lpstr>Drought Mitigation Projects</vt:lpstr>
      <vt:lpstr>Drought mitigation</vt:lpstr>
      <vt:lpstr>Drought recurrence intervals (RIs)</vt:lpstr>
      <vt:lpstr>Drought data sources</vt:lpstr>
      <vt:lpstr>BCA Toolkit Exercise, Part 1</vt:lpstr>
      <vt:lpstr>Recurrence interval</vt:lpstr>
      <vt:lpstr>Water demand</vt:lpstr>
      <vt:lpstr>Before &amp; after mitigation conditions</vt:lpstr>
      <vt:lpstr>Population served</vt:lpstr>
      <vt:lpstr>Generator Projects</vt:lpstr>
      <vt:lpstr>Generator BCAs</vt:lpstr>
      <vt:lpstr>Data sources for generator BCAs</vt:lpstr>
      <vt:lpstr>BCA Toolkit Exercise</vt:lpstr>
      <vt:lpstr>Other Types of Projects</vt:lpstr>
      <vt:lpstr>Other hazards and project types</vt:lpstr>
      <vt:lpstr>Data needs</vt:lpstr>
      <vt:lpstr>Unit 8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dc:title>
  <dc:subject>Basic Concepts in Benefit-Cost Analysis (BCA)</dc:subject>
  <dc:creator>FEMA</dc:creator>
  <cp:keywords>Benefit Cost Analysis, BCA</cp:keywords>
  <cp:lastModifiedBy>Tammie Middleton</cp:lastModifiedBy>
  <cp:revision>1015</cp:revision>
  <dcterms:created xsi:type="dcterms:W3CDTF">2007-07-17T13:35:05Z</dcterms:created>
  <dcterms:modified xsi:type="dcterms:W3CDTF">2020-03-24T15:40:23Z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0x0101002A087053E9744B4E9E610DC83F8386C8</vt:lpwstr>
  </property>
</Properties>
</file>