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Lst>
  <p:notesMasterIdLst>
    <p:notesMasterId r:id="rId44"/>
  </p:notesMasterIdLst>
  <p:handoutMasterIdLst>
    <p:handoutMasterId r:id="rId45"/>
  </p:handoutMasterIdLst>
  <p:sldIdLst>
    <p:sldId id="648" r:id="rId5"/>
    <p:sldId id="518" r:id="rId6"/>
    <p:sldId id="519" r:id="rId7"/>
    <p:sldId id="649" r:id="rId8"/>
    <p:sldId id="531" r:id="rId9"/>
    <p:sldId id="522" r:id="rId10"/>
    <p:sldId id="520" r:id="rId11"/>
    <p:sldId id="523" r:id="rId12"/>
    <p:sldId id="524" r:id="rId13"/>
    <p:sldId id="525" r:id="rId14"/>
    <p:sldId id="526" r:id="rId15"/>
    <p:sldId id="532" r:id="rId16"/>
    <p:sldId id="527" r:id="rId17"/>
    <p:sldId id="528" r:id="rId18"/>
    <p:sldId id="529" r:id="rId19"/>
    <p:sldId id="634" r:id="rId20"/>
    <p:sldId id="536" r:id="rId21"/>
    <p:sldId id="537" r:id="rId22"/>
    <p:sldId id="538" r:id="rId23"/>
    <p:sldId id="541" r:id="rId24"/>
    <p:sldId id="636" r:id="rId25"/>
    <p:sldId id="638" r:id="rId26"/>
    <p:sldId id="639" r:id="rId27"/>
    <p:sldId id="640" r:id="rId28"/>
    <p:sldId id="641" r:id="rId29"/>
    <p:sldId id="637" r:id="rId30"/>
    <p:sldId id="642" r:id="rId31"/>
    <p:sldId id="552" r:id="rId32"/>
    <p:sldId id="553" r:id="rId33"/>
    <p:sldId id="554" r:id="rId34"/>
    <p:sldId id="555" r:id="rId35"/>
    <p:sldId id="643" r:id="rId36"/>
    <p:sldId id="644" r:id="rId37"/>
    <p:sldId id="645" r:id="rId38"/>
    <p:sldId id="646" r:id="rId39"/>
    <p:sldId id="647" r:id="rId40"/>
    <p:sldId id="548" r:id="rId41"/>
    <p:sldId id="549" r:id="rId42"/>
    <p:sldId id="540" r:id="rId43"/>
  </p:sldIdLst>
  <p:sldSz cx="9144000" cy="6858000" type="screen4x3"/>
  <p:notesSz cx="6858000" cy="9296400"/>
  <p:custDataLst>
    <p:tags r:id="rId4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088">
          <p15:clr>
            <a:srgbClr val="A4A3A4"/>
          </p15:clr>
        </p15:guide>
        <p15:guide id="2" pos="2880">
          <p15:clr>
            <a:srgbClr val="A4A3A4"/>
          </p15:clr>
        </p15:guide>
        <p15:guide id="3" pos="5472">
          <p15:clr>
            <a:srgbClr val="A4A3A4"/>
          </p15:clr>
        </p15:guide>
        <p15:guide id="4" pos="288">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FFE575"/>
    <a:srgbClr val="FF6600"/>
    <a:srgbClr val="B0B1B3"/>
    <a:srgbClr val="A50021"/>
    <a:srgbClr val="CC3300"/>
    <a:srgbClr val="0072B8"/>
    <a:srgbClr val="FFE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23BED1-692C-4C6D-ADBA-447C3CABFB82}" v="151" dt="2019-06-05T15:28:34.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7" autoAdjust="0"/>
    <p:restoredTop sz="81520" autoAdjust="0"/>
  </p:normalViewPr>
  <p:slideViewPr>
    <p:cSldViewPr>
      <p:cViewPr varScale="1">
        <p:scale>
          <a:sx n="93" d="100"/>
          <a:sy n="93" d="100"/>
        </p:scale>
        <p:origin x="768" y="78"/>
      </p:cViewPr>
      <p:guideLst>
        <p:guide orient="horz" pos="4088"/>
        <p:guide pos="2880"/>
        <p:guide pos="5472"/>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099"/>
    </p:cViewPr>
  </p:sorterViewPr>
  <p:notesViewPr>
    <p:cSldViewPr>
      <p:cViewPr>
        <p:scale>
          <a:sx n="100" d="100"/>
          <a:sy n="100" d="100"/>
        </p:scale>
        <p:origin x="-864" y="93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oll, Rebecca" userId="ef77c5a4-7df3-4a75-be11-32d99ee4fe86" providerId="ADAL" clId="{D323BED1-692C-4C6D-ADBA-447C3CABFB82}"/>
    <pc:docChg chg="undo redo custSel addSld delSld modSld">
      <pc:chgData name="Carroll, Rebecca" userId="ef77c5a4-7df3-4a75-be11-32d99ee4fe86" providerId="ADAL" clId="{D323BED1-692C-4C6D-ADBA-447C3CABFB82}" dt="2019-06-05T15:28:28.256" v="136" actId="20577"/>
      <pc:docMkLst>
        <pc:docMk/>
      </pc:docMkLst>
      <pc:sldChg chg="modSp">
        <pc:chgData name="Carroll, Rebecca" userId="ef77c5a4-7df3-4a75-be11-32d99ee4fe86" providerId="ADAL" clId="{D323BED1-692C-4C6D-ADBA-447C3CABFB82}" dt="2019-06-05T15:24:26.222" v="10" actId="20577"/>
        <pc:sldMkLst>
          <pc:docMk/>
          <pc:sldMk cId="0" sldId="532"/>
        </pc:sldMkLst>
        <pc:spChg chg="mod">
          <ac:chgData name="Carroll, Rebecca" userId="ef77c5a4-7df3-4a75-be11-32d99ee4fe86" providerId="ADAL" clId="{D323BED1-692C-4C6D-ADBA-447C3CABFB82}" dt="2019-06-05T15:24:26.222" v="10" actId="20577"/>
          <ac:spMkLst>
            <pc:docMk/>
            <pc:sldMk cId="0" sldId="532"/>
            <ac:spMk id="16387" creationId="{BD168D83-04C0-4A33-93BD-14D79E0CB1FC}"/>
          </ac:spMkLst>
        </pc:spChg>
      </pc:sldChg>
      <pc:sldChg chg="modSp modNotesTx">
        <pc:chgData name="Carroll, Rebecca" userId="ef77c5a4-7df3-4a75-be11-32d99ee4fe86" providerId="ADAL" clId="{D323BED1-692C-4C6D-ADBA-447C3CABFB82}" dt="2019-06-05T15:24:54.054" v="34" actId="20577"/>
        <pc:sldMkLst>
          <pc:docMk/>
          <pc:sldMk cId="0" sldId="536"/>
        </pc:sldMkLst>
        <pc:graphicFrameChg chg="modGraphic">
          <ac:chgData name="Carroll, Rebecca" userId="ef77c5a4-7df3-4a75-be11-32d99ee4fe86" providerId="ADAL" clId="{D323BED1-692C-4C6D-ADBA-447C3CABFB82}" dt="2019-06-05T15:24:48.148" v="19" actId="20577"/>
          <ac:graphicFrameMkLst>
            <pc:docMk/>
            <pc:sldMk cId="0" sldId="536"/>
            <ac:graphicFrameMk id="6" creationId="{5BEB60E4-1E05-4C2F-8E47-0B8BAC40D29F}"/>
          </ac:graphicFrameMkLst>
        </pc:graphicFrameChg>
      </pc:sldChg>
      <pc:sldChg chg="modSp">
        <pc:chgData name="Carroll, Rebecca" userId="ef77c5a4-7df3-4a75-be11-32d99ee4fe86" providerId="ADAL" clId="{D323BED1-692C-4C6D-ADBA-447C3CABFB82}" dt="2019-06-05T15:25:10.904" v="43" actId="20577"/>
        <pc:sldMkLst>
          <pc:docMk/>
          <pc:sldMk cId="0" sldId="537"/>
        </pc:sldMkLst>
        <pc:graphicFrameChg chg="modGraphic">
          <ac:chgData name="Carroll, Rebecca" userId="ef77c5a4-7df3-4a75-be11-32d99ee4fe86" providerId="ADAL" clId="{D323BED1-692C-4C6D-ADBA-447C3CABFB82}" dt="2019-06-05T15:25:10.904" v="43" actId="20577"/>
          <ac:graphicFrameMkLst>
            <pc:docMk/>
            <pc:sldMk cId="0" sldId="537"/>
            <ac:graphicFrameMk id="6" creationId="{9008C235-4859-4532-8E27-ECBCF58EFB3E}"/>
          </ac:graphicFrameMkLst>
        </pc:graphicFrameChg>
      </pc:sldChg>
      <pc:sldChg chg="modSp">
        <pc:chgData name="Carroll, Rebecca" userId="ef77c5a4-7df3-4a75-be11-32d99ee4fe86" providerId="ADAL" clId="{D323BED1-692C-4C6D-ADBA-447C3CABFB82}" dt="2019-06-05T15:25:19.221" v="52" actId="20577"/>
        <pc:sldMkLst>
          <pc:docMk/>
          <pc:sldMk cId="0" sldId="538"/>
        </pc:sldMkLst>
        <pc:graphicFrameChg chg="modGraphic">
          <ac:chgData name="Carroll, Rebecca" userId="ef77c5a4-7df3-4a75-be11-32d99ee4fe86" providerId="ADAL" clId="{D323BED1-692C-4C6D-ADBA-447C3CABFB82}" dt="2019-06-05T15:25:19.221" v="52" actId="20577"/>
          <ac:graphicFrameMkLst>
            <pc:docMk/>
            <pc:sldMk cId="0" sldId="538"/>
            <ac:graphicFrameMk id="6" creationId="{9AF1DE3D-BA0C-4A9D-AF15-715A477F5E5F}"/>
          </ac:graphicFrameMkLst>
        </pc:graphicFrameChg>
      </pc:sldChg>
      <pc:sldChg chg="modSp">
        <pc:chgData name="Carroll, Rebecca" userId="ef77c5a4-7df3-4a75-be11-32d99ee4fe86" providerId="ADAL" clId="{D323BED1-692C-4C6D-ADBA-447C3CABFB82}" dt="2019-06-05T15:25:25.626" v="61" actId="20577"/>
        <pc:sldMkLst>
          <pc:docMk/>
          <pc:sldMk cId="0" sldId="541"/>
        </pc:sldMkLst>
        <pc:graphicFrameChg chg="modGraphic">
          <ac:chgData name="Carroll, Rebecca" userId="ef77c5a4-7df3-4a75-be11-32d99ee4fe86" providerId="ADAL" clId="{D323BED1-692C-4C6D-ADBA-447C3CABFB82}" dt="2019-06-05T15:25:25.626" v="61" actId="20577"/>
          <ac:graphicFrameMkLst>
            <pc:docMk/>
            <pc:sldMk cId="0" sldId="541"/>
            <ac:graphicFrameMk id="6" creationId="{B3DE024B-04E2-45FD-ACEE-4D16CE007E06}"/>
          </ac:graphicFrameMkLst>
        </pc:graphicFrameChg>
      </pc:sldChg>
      <pc:sldChg chg="modSp modNotesTx">
        <pc:chgData name="Carroll, Rebecca" userId="ef77c5a4-7df3-4a75-be11-32d99ee4fe86" providerId="ADAL" clId="{D323BED1-692C-4C6D-ADBA-447C3CABFB82}" dt="2019-06-05T15:28:24.069" v="127" actId="20577"/>
        <pc:sldMkLst>
          <pc:docMk/>
          <pc:sldMk cId="0" sldId="548"/>
        </pc:sldMkLst>
        <pc:graphicFrameChg chg="modGraphic">
          <ac:chgData name="Carroll, Rebecca" userId="ef77c5a4-7df3-4a75-be11-32d99ee4fe86" providerId="ADAL" clId="{D323BED1-692C-4C6D-ADBA-447C3CABFB82}" dt="2019-06-05T15:28:16.568" v="118" actId="20577"/>
          <ac:graphicFrameMkLst>
            <pc:docMk/>
            <pc:sldMk cId="0" sldId="548"/>
            <ac:graphicFrameMk id="6" creationId="{FC038AB7-F66E-4355-A4A2-8B9A4B581032}"/>
          </ac:graphicFrameMkLst>
        </pc:graphicFrameChg>
      </pc:sldChg>
      <pc:sldChg chg="modSp">
        <pc:chgData name="Carroll, Rebecca" userId="ef77c5a4-7df3-4a75-be11-32d99ee4fe86" providerId="ADAL" clId="{D323BED1-692C-4C6D-ADBA-447C3CABFB82}" dt="2019-06-05T15:28:28.256" v="136" actId="20577"/>
        <pc:sldMkLst>
          <pc:docMk/>
          <pc:sldMk cId="0" sldId="549"/>
        </pc:sldMkLst>
        <pc:graphicFrameChg chg="modGraphic">
          <ac:chgData name="Carroll, Rebecca" userId="ef77c5a4-7df3-4a75-be11-32d99ee4fe86" providerId="ADAL" clId="{D323BED1-692C-4C6D-ADBA-447C3CABFB82}" dt="2019-06-05T15:28:28.256" v="136" actId="20577"/>
          <ac:graphicFrameMkLst>
            <pc:docMk/>
            <pc:sldMk cId="0" sldId="549"/>
            <ac:graphicFrameMk id="6" creationId="{E3891EC9-EA93-4E37-9BA9-E91B0D31852B}"/>
          </ac:graphicFrameMkLst>
        </pc:graphicFrameChg>
      </pc:sldChg>
      <pc:sldChg chg="del">
        <pc:chgData name="Carroll, Rebecca" userId="ef77c5a4-7df3-4a75-be11-32d99ee4fe86" providerId="ADAL" clId="{D323BED1-692C-4C6D-ADBA-447C3CABFB82}" dt="2019-06-05T15:24:04.388" v="9" actId="2696"/>
        <pc:sldMkLst>
          <pc:docMk/>
          <pc:sldMk cId="214404582" sldId="635"/>
        </pc:sldMkLst>
      </pc:sldChg>
      <pc:sldChg chg="modSp">
        <pc:chgData name="Carroll, Rebecca" userId="ef77c5a4-7df3-4a75-be11-32d99ee4fe86" providerId="ADAL" clId="{D323BED1-692C-4C6D-ADBA-447C3CABFB82}" dt="2019-06-05T15:25:58.779" v="66" actId="20577"/>
        <pc:sldMkLst>
          <pc:docMk/>
          <pc:sldMk cId="0" sldId="638"/>
        </pc:sldMkLst>
        <pc:spChg chg="mod">
          <ac:chgData name="Carroll, Rebecca" userId="ef77c5a4-7df3-4a75-be11-32d99ee4fe86" providerId="ADAL" clId="{D323BED1-692C-4C6D-ADBA-447C3CABFB82}" dt="2019-06-05T15:25:58.779" v="66" actId="20577"/>
          <ac:spMkLst>
            <pc:docMk/>
            <pc:sldMk cId="0" sldId="638"/>
            <ac:spMk id="9219" creationId="{29662043-182B-4822-BA8C-74ADD1AD9AA9}"/>
          </ac:spMkLst>
        </pc:spChg>
      </pc:sldChg>
      <pc:sldChg chg="modSp modNotesTx">
        <pc:chgData name="Carroll, Rebecca" userId="ef77c5a4-7df3-4a75-be11-32d99ee4fe86" providerId="ADAL" clId="{D323BED1-692C-4C6D-ADBA-447C3CABFB82}" dt="2019-06-05T15:26:51.982" v="82" actId="207"/>
        <pc:sldMkLst>
          <pc:docMk/>
          <pc:sldMk cId="1036028420" sldId="641"/>
        </pc:sldMkLst>
        <pc:spChg chg="mod">
          <ac:chgData name="Carroll, Rebecca" userId="ef77c5a4-7df3-4a75-be11-32d99ee4fe86" providerId="ADAL" clId="{D323BED1-692C-4C6D-ADBA-447C3CABFB82}" dt="2019-06-05T15:26:05.529" v="70" actId="20577"/>
          <ac:spMkLst>
            <pc:docMk/>
            <pc:sldMk cId="1036028420" sldId="641"/>
            <ac:spMk id="3" creationId="{6EB3F297-FA78-432A-9938-76B7BBC11F86}"/>
          </ac:spMkLst>
        </pc:spChg>
        <pc:graphicFrameChg chg="modGraphic">
          <ac:chgData name="Carroll, Rebecca" userId="ef77c5a4-7df3-4a75-be11-32d99ee4fe86" providerId="ADAL" clId="{D323BED1-692C-4C6D-ADBA-447C3CABFB82}" dt="2019-06-05T15:26:51.982" v="82" actId="207"/>
          <ac:graphicFrameMkLst>
            <pc:docMk/>
            <pc:sldMk cId="1036028420" sldId="641"/>
            <ac:graphicFrameMk id="6" creationId="{9008C235-4859-4532-8E27-ECBCF58EFB3E}"/>
          </ac:graphicFrameMkLst>
        </pc:graphicFrameChg>
      </pc:sldChg>
      <pc:sldChg chg="modSp">
        <pc:chgData name="Carroll, Rebecca" userId="ef77c5a4-7df3-4a75-be11-32d99ee4fe86" providerId="ADAL" clId="{D323BED1-692C-4C6D-ADBA-447C3CABFB82}" dt="2019-06-05T15:27:52.315" v="91" actId="20577"/>
        <pc:sldMkLst>
          <pc:docMk/>
          <pc:sldMk cId="0" sldId="645"/>
        </pc:sldMkLst>
        <pc:graphicFrameChg chg="modGraphic">
          <ac:chgData name="Carroll, Rebecca" userId="ef77c5a4-7df3-4a75-be11-32d99ee4fe86" providerId="ADAL" clId="{D323BED1-692C-4C6D-ADBA-447C3CABFB82}" dt="2019-06-05T15:27:52.315" v="91" actId="20577"/>
          <ac:graphicFrameMkLst>
            <pc:docMk/>
            <pc:sldMk cId="0" sldId="645"/>
            <ac:graphicFrameMk id="6" creationId="{B51CD8B0-B8AA-4F99-94FB-A98CE5EE1B1E}"/>
          </ac:graphicFrameMkLst>
        </pc:graphicFrameChg>
      </pc:sldChg>
      <pc:sldChg chg="modSp">
        <pc:chgData name="Carroll, Rebecca" userId="ef77c5a4-7df3-4a75-be11-32d99ee4fe86" providerId="ADAL" clId="{D323BED1-692C-4C6D-ADBA-447C3CABFB82}" dt="2019-06-05T15:27:59.487" v="100" actId="20577"/>
        <pc:sldMkLst>
          <pc:docMk/>
          <pc:sldMk cId="2273694676" sldId="646"/>
        </pc:sldMkLst>
        <pc:graphicFrameChg chg="modGraphic">
          <ac:chgData name="Carroll, Rebecca" userId="ef77c5a4-7df3-4a75-be11-32d99ee4fe86" providerId="ADAL" clId="{D323BED1-692C-4C6D-ADBA-447C3CABFB82}" dt="2019-06-05T15:27:59.487" v="100" actId="20577"/>
          <ac:graphicFrameMkLst>
            <pc:docMk/>
            <pc:sldMk cId="2273694676" sldId="646"/>
            <ac:graphicFrameMk id="6" creationId="{B51CD8B0-B8AA-4F99-94FB-A98CE5EE1B1E}"/>
          </ac:graphicFrameMkLst>
        </pc:graphicFrameChg>
      </pc:sldChg>
      <pc:sldChg chg="modSp">
        <pc:chgData name="Carroll, Rebecca" userId="ef77c5a4-7df3-4a75-be11-32d99ee4fe86" providerId="ADAL" clId="{D323BED1-692C-4C6D-ADBA-447C3CABFB82}" dt="2019-06-05T15:28:08.036" v="109" actId="20577"/>
        <pc:sldMkLst>
          <pc:docMk/>
          <pc:sldMk cId="0" sldId="647"/>
        </pc:sldMkLst>
        <pc:graphicFrameChg chg="modGraphic">
          <ac:chgData name="Carroll, Rebecca" userId="ef77c5a4-7df3-4a75-be11-32d99ee4fe86" providerId="ADAL" clId="{D323BED1-692C-4C6D-ADBA-447C3CABFB82}" dt="2019-06-05T15:28:08.036" v="109" actId="20577"/>
          <ac:graphicFrameMkLst>
            <pc:docMk/>
            <pc:sldMk cId="0" sldId="647"/>
            <ac:graphicFrameMk id="6" creationId="{9FC0475E-122F-4854-BBA2-76D6D8D0F684}"/>
          </ac:graphicFrameMkLst>
        </pc:graphicFrameChg>
      </pc:sldChg>
      <pc:sldChg chg="modSp add modNotesTx">
        <pc:chgData name="Carroll, Rebecca" userId="ef77c5a4-7df3-4a75-be11-32d99ee4fe86" providerId="ADAL" clId="{D323BED1-692C-4C6D-ADBA-447C3CABFB82}" dt="2019-06-05T15:24:01.950" v="8" actId="20577"/>
        <pc:sldMkLst>
          <pc:docMk/>
          <pc:sldMk cId="2913967694" sldId="649"/>
        </pc:sldMkLst>
        <pc:spChg chg="mod">
          <ac:chgData name="Carroll, Rebecca" userId="ef77c5a4-7df3-4a75-be11-32d99ee4fe86" providerId="ADAL" clId="{D323BED1-692C-4C6D-ADBA-447C3CABFB82}" dt="2019-06-05T15:23:54.809" v="7" actId="20577"/>
          <ac:spMkLst>
            <pc:docMk/>
            <pc:sldMk cId="2913967694" sldId="649"/>
            <ac:spMk id="26626" creationId="{67642375-B7A9-4022-B80A-15CEBE4E79A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060C7B8-EE4C-4365-8C66-6B6E334CE95C}"/>
              </a:ext>
            </a:extLst>
          </p:cNvPr>
          <p:cNvSpPr>
            <a:spLocks noGrp="1" noChangeArrowheads="1"/>
          </p:cNvSpPr>
          <p:nvPr>
            <p:ph type="hdr" sz="quarter"/>
          </p:nvPr>
        </p:nvSpPr>
        <p:spPr bwMode="auto">
          <a:xfrm>
            <a:off x="0" y="0"/>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t" anchorCtr="0" compatLnSpc="1">
            <a:prstTxWarp prst="textNoShape">
              <a:avLst/>
            </a:prstTxWarp>
          </a:bodyPr>
          <a:lstStyle>
            <a:lvl1pPr defTabSz="922338" eaLnBrk="1" hangingPunct="1">
              <a:defRPr sz="1200">
                <a:latin typeface="Arial" charset="0"/>
              </a:defRPr>
            </a:lvl1pPr>
          </a:lstStyle>
          <a:p>
            <a:pPr>
              <a:defRPr/>
            </a:pPr>
            <a:endParaRPr lang="en-US" altLang="en-US"/>
          </a:p>
        </p:txBody>
      </p:sp>
      <p:sp>
        <p:nvSpPr>
          <p:cNvPr id="74755" name="Rectangle 3">
            <a:extLst>
              <a:ext uri="{FF2B5EF4-FFF2-40B4-BE49-F238E27FC236}">
                <a16:creationId xmlns:a16="http://schemas.microsoft.com/office/drawing/2014/main" id="{DFA007B8-35B8-4FCE-B0B1-67B181F9AF26}"/>
              </a:ext>
            </a:extLst>
          </p:cNvPr>
          <p:cNvSpPr>
            <a:spLocks noGrp="1" noChangeArrowheads="1"/>
          </p:cNvSpPr>
          <p:nvPr>
            <p:ph type="dt" sz="quarter" idx="1"/>
          </p:nvPr>
        </p:nvSpPr>
        <p:spPr bwMode="auto">
          <a:xfrm>
            <a:off x="3883025" y="0"/>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t" anchorCtr="0" compatLnSpc="1">
            <a:prstTxWarp prst="textNoShape">
              <a:avLst/>
            </a:prstTxWarp>
          </a:bodyPr>
          <a:lstStyle>
            <a:lvl1pPr algn="r" defTabSz="922338" eaLnBrk="1" hangingPunct="1">
              <a:defRPr sz="1200">
                <a:latin typeface="Arial" charset="0"/>
              </a:defRPr>
            </a:lvl1pPr>
          </a:lstStyle>
          <a:p>
            <a:pPr>
              <a:defRPr/>
            </a:pPr>
            <a:endParaRPr lang="en-US" altLang="en-US"/>
          </a:p>
        </p:txBody>
      </p:sp>
      <p:sp>
        <p:nvSpPr>
          <p:cNvPr id="74756" name="Rectangle 4">
            <a:extLst>
              <a:ext uri="{FF2B5EF4-FFF2-40B4-BE49-F238E27FC236}">
                <a16:creationId xmlns:a16="http://schemas.microsoft.com/office/drawing/2014/main" id="{56B33E1A-14F1-4931-8C10-6EF35015E4A4}"/>
              </a:ext>
            </a:extLst>
          </p:cNvPr>
          <p:cNvSpPr>
            <a:spLocks noGrp="1" noChangeArrowheads="1"/>
          </p:cNvSpPr>
          <p:nvPr>
            <p:ph type="ftr" sz="quarter" idx="2"/>
          </p:nvPr>
        </p:nvSpPr>
        <p:spPr bwMode="auto">
          <a:xfrm>
            <a:off x="0" y="8829675"/>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b" anchorCtr="0" compatLnSpc="1">
            <a:prstTxWarp prst="textNoShape">
              <a:avLst/>
            </a:prstTxWarp>
          </a:bodyPr>
          <a:lstStyle>
            <a:lvl1pPr defTabSz="922338" eaLnBrk="1" hangingPunct="1">
              <a:defRPr sz="1200">
                <a:latin typeface="Arial" charset="0"/>
              </a:defRPr>
            </a:lvl1pPr>
          </a:lstStyle>
          <a:p>
            <a:pPr>
              <a:defRPr/>
            </a:pPr>
            <a:r>
              <a:rPr lang="en-US" altLang="en-US"/>
              <a:t>Severe Repetitive Loss Pilot Program</a:t>
            </a:r>
          </a:p>
        </p:txBody>
      </p:sp>
      <p:sp>
        <p:nvSpPr>
          <p:cNvPr id="74757" name="Rectangle 5">
            <a:extLst>
              <a:ext uri="{FF2B5EF4-FFF2-40B4-BE49-F238E27FC236}">
                <a16:creationId xmlns:a16="http://schemas.microsoft.com/office/drawing/2014/main" id="{E82E64CE-4D3D-4B85-B323-814E214BF421}"/>
              </a:ext>
            </a:extLst>
          </p:cNvPr>
          <p:cNvSpPr>
            <a:spLocks noGrp="1" noChangeArrowheads="1"/>
          </p:cNvSpPr>
          <p:nvPr>
            <p:ph type="sldNum" sz="quarter" idx="3"/>
          </p:nvPr>
        </p:nvSpPr>
        <p:spPr bwMode="auto">
          <a:xfrm>
            <a:off x="3883025" y="8829675"/>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b" anchorCtr="0" compatLnSpc="1">
            <a:prstTxWarp prst="textNoShape">
              <a:avLst/>
            </a:prstTxWarp>
          </a:bodyPr>
          <a:lstStyle>
            <a:lvl1pPr algn="r" defTabSz="922338" eaLnBrk="1" hangingPunct="1">
              <a:defRPr sz="1200"/>
            </a:lvl1pPr>
          </a:lstStyle>
          <a:p>
            <a:pPr>
              <a:defRPr/>
            </a:pPr>
            <a:fld id="{74DEF4CC-547E-4E32-BD40-0415785DB2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2E92E6D-CD9A-4651-9659-A1C77932E9EC}"/>
              </a:ext>
            </a:extLst>
          </p:cNvPr>
          <p:cNvSpPr>
            <a:spLocks noGrp="1" noChangeArrowheads="1"/>
          </p:cNvSpPr>
          <p:nvPr>
            <p:ph type="hdr" sz="quarter"/>
          </p:nvPr>
        </p:nvSpPr>
        <p:spPr bwMode="auto">
          <a:xfrm>
            <a:off x="0" y="0"/>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t" anchorCtr="0" compatLnSpc="1">
            <a:prstTxWarp prst="textNoShape">
              <a:avLst/>
            </a:prstTxWarp>
          </a:bodyPr>
          <a:lstStyle>
            <a:lvl1pPr defTabSz="922338" eaLnBrk="1" hangingPunct="1">
              <a:defRPr sz="1200">
                <a:latin typeface="Arial" charset="0"/>
              </a:defRPr>
            </a:lvl1pPr>
          </a:lstStyle>
          <a:p>
            <a:pPr>
              <a:defRPr/>
            </a:pPr>
            <a:endParaRPr lang="en-US" altLang="en-US"/>
          </a:p>
        </p:txBody>
      </p:sp>
      <p:sp>
        <p:nvSpPr>
          <p:cNvPr id="12291" name="Rectangle 3">
            <a:extLst>
              <a:ext uri="{FF2B5EF4-FFF2-40B4-BE49-F238E27FC236}">
                <a16:creationId xmlns:a16="http://schemas.microsoft.com/office/drawing/2014/main" id="{5086CECE-E03B-4E46-8314-DFD00BE50839}"/>
              </a:ext>
            </a:extLst>
          </p:cNvPr>
          <p:cNvSpPr>
            <a:spLocks noGrp="1" noChangeArrowheads="1"/>
          </p:cNvSpPr>
          <p:nvPr>
            <p:ph type="dt" idx="1"/>
          </p:nvPr>
        </p:nvSpPr>
        <p:spPr bwMode="auto">
          <a:xfrm>
            <a:off x="3883025" y="0"/>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t" anchorCtr="0" compatLnSpc="1">
            <a:prstTxWarp prst="textNoShape">
              <a:avLst/>
            </a:prstTxWarp>
          </a:bodyPr>
          <a:lstStyle>
            <a:lvl1pPr algn="r" defTabSz="922338" eaLnBrk="1" hangingPunct="1">
              <a:defRPr sz="1200">
                <a:latin typeface="Arial" charset="0"/>
              </a:defRPr>
            </a:lvl1pPr>
          </a:lstStyle>
          <a:p>
            <a:pPr>
              <a:defRPr/>
            </a:pPr>
            <a:endParaRPr lang="en-US" altLang="en-US"/>
          </a:p>
        </p:txBody>
      </p:sp>
      <p:sp>
        <p:nvSpPr>
          <p:cNvPr id="4100" name="Rectangle 4">
            <a:extLst>
              <a:ext uri="{FF2B5EF4-FFF2-40B4-BE49-F238E27FC236}">
                <a16:creationId xmlns:a16="http://schemas.microsoft.com/office/drawing/2014/main" id="{0049A00D-52A7-4F97-90E6-0E85F35DED94}"/>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a:extLst>
              <a:ext uri="{FF2B5EF4-FFF2-40B4-BE49-F238E27FC236}">
                <a16:creationId xmlns:a16="http://schemas.microsoft.com/office/drawing/2014/main" id="{2056B133-CBBA-4961-8023-64214BF5D91E}"/>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2294" name="Rectangle 6">
            <a:extLst>
              <a:ext uri="{FF2B5EF4-FFF2-40B4-BE49-F238E27FC236}">
                <a16:creationId xmlns:a16="http://schemas.microsoft.com/office/drawing/2014/main" id="{0C868693-03DD-478C-A5BF-A63F774DB472}"/>
              </a:ext>
            </a:extLst>
          </p:cNvPr>
          <p:cNvSpPr>
            <a:spLocks noGrp="1" noChangeArrowheads="1"/>
          </p:cNvSpPr>
          <p:nvPr>
            <p:ph type="ftr" sz="quarter" idx="4"/>
          </p:nvPr>
        </p:nvSpPr>
        <p:spPr bwMode="auto">
          <a:xfrm>
            <a:off x="0" y="8829675"/>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b" anchorCtr="0" compatLnSpc="1">
            <a:prstTxWarp prst="textNoShape">
              <a:avLst/>
            </a:prstTxWarp>
          </a:bodyPr>
          <a:lstStyle>
            <a:lvl1pPr defTabSz="922338" eaLnBrk="1" hangingPunct="1">
              <a:defRPr sz="1200">
                <a:latin typeface="Arial" charset="0"/>
              </a:defRPr>
            </a:lvl1pPr>
          </a:lstStyle>
          <a:p>
            <a:pPr>
              <a:defRPr/>
            </a:pPr>
            <a:r>
              <a:rPr lang="en-US" altLang="en-US"/>
              <a:t>Severe Repetitive Loss Pilot Program</a:t>
            </a:r>
          </a:p>
        </p:txBody>
      </p:sp>
      <p:sp>
        <p:nvSpPr>
          <p:cNvPr id="12295" name="Rectangle 7">
            <a:extLst>
              <a:ext uri="{FF2B5EF4-FFF2-40B4-BE49-F238E27FC236}">
                <a16:creationId xmlns:a16="http://schemas.microsoft.com/office/drawing/2014/main" id="{D8EA2C13-BD0A-4561-BC6C-6B8DDB24EF42}"/>
              </a:ext>
            </a:extLst>
          </p:cNvPr>
          <p:cNvSpPr>
            <a:spLocks noGrp="1" noChangeArrowheads="1"/>
          </p:cNvSpPr>
          <p:nvPr>
            <p:ph type="sldNum" sz="quarter" idx="5"/>
          </p:nvPr>
        </p:nvSpPr>
        <p:spPr bwMode="auto">
          <a:xfrm>
            <a:off x="3883025" y="8829675"/>
            <a:ext cx="29733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4" tIns="46148" rIns="92294" bIns="46148" numCol="1" anchor="b" anchorCtr="0" compatLnSpc="1">
            <a:prstTxWarp prst="textNoShape">
              <a:avLst/>
            </a:prstTxWarp>
          </a:bodyPr>
          <a:lstStyle>
            <a:lvl1pPr algn="r" defTabSz="922338" eaLnBrk="1" hangingPunct="1">
              <a:defRPr sz="1200"/>
            </a:lvl1pPr>
          </a:lstStyle>
          <a:p>
            <a:pPr>
              <a:defRPr/>
            </a:pPr>
            <a:fld id="{97DFFEEC-1512-40A6-9F2F-F1C800A006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ema.gov/benefit-cost-analysi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azards.atcouncil.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ema.gov/benefit-cost-analysi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ema.gov/benefit-cost-analysi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831CB9A-61CE-448B-B5E0-399FB6F4AC6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11AB9373-080D-4B4C-983F-3D1197A07719}"/>
              </a:ext>
            </a:extLst>
          </p:cNvPr>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First we’ll talk about tornadoes and tornado safe rooms.</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B38C3068-52F0-4CB3-81C5-6431E27CDD2A}"/>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2B49509F-CE75-4E80-A4B2-BA5AC392A034}" type="slidenum">
              <a:rPr lang="en-US" altLang="en-US" smtClean="0"/>
              <a:pPr/>
              <a:t>4</a:t>
            </a:fld>
            <a:endParaRPr lang="en-US" altLang="en-US"/>
          </a:p>
        </p:txBody>
      </p:sp>
    </p:spTree>
    <p:extLst>
      <p:ext uri="{BB962C8B-B14F-4D97-AF65-F5344CB8AC3E}">
        <p14:creationId xmlns:p14="http://schemas.microsoft.com/office/powerpoint/2010/main" val="1181419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defRPr/>
            </a:pPr>
            <a:r>
              <a:rPr lang="en-US" b="1" dirty="0"/>
              <a:t>What it is:</a:t>
            </a:r>
          </a:p>
          <a:p>
            <a:pPr marL="171450" indent="-171450">
              <a:spcBef>
                <a:spcPts val="500"/>
              </a:spcBef>
              <a:buFont typeface="Arial" panose="020B0604020202020204" pitchFamily="34" charset="0"/>
              <a:buChar char="•"/>
              <a:defRPr/>
            </a:pPr>
            <a:r>
              <a:rPr lang="en-US" dirty="0"/>
              <a:t>Only a certain percentage of potential occupants is likely to actually come to the safe room in a tornado event, especially during off hours.</a:t>
            </a:r>
          </a:p>
          <a:p>
            <a:pPr marL="171450" indent="-171450">
              <a:spcBef>
                <a:spcPts val="500"/>
              </a:spcBef>
              <a:buFont typeface="Arial" panose="020B0604020202020204" pitchFamily="34" charset="0"/>
              <a:buChar char="•"/>
              <a:defRPr/>
            </a:pPr>
            <a:r>
              <a:rPr lang="en-US" dirty="0"/>
              <a:t>The default values are 100% (day), 85% (evening), and 60% (night).</a:t>
            </a:r>
          </a:p>
          <a:p>
            <a:pPr marL="0" indent="0">
              <a:spcBef>
                <a:spcPts val="500"/>
              </a:spcBef>
              <a:buFont typeface="Arial" panose="020B0604020202020204" pitchFamily="34" charset="0"/>
              <a:buNone/>
              <a:defRPr/>
            </a:pPr>
            <a:endParaRPr lang="en-US" b="1" dirty="0"/>
          </a:p>
          <a:p>
            <a:pPr marL="0" indent="0">
              <a:spcBef>
                <a:spcPts val="500"/>
              </a:spcBef>
              <a:buFont typeface="Arial" panose="020B0604020202020204" pitchFamily="34" charset="0"/>
              <a:buNone/>
              <a:defRPr/>
            </a:pPr>
            <a:r>
              <a:rPr lang="en-US" b="1" dirty="0"/>
              <a:t>Why it’s important:</a:t>
            </a:r>
          </a:p>
          <a:p>
            <a:pPr marL="171450" indent="-171450">
              <a:spcBef>
                <a:spcPts val="500"/>
              </a:spcBef>
              <a:buFont typeface="Arial" panose="020B0604020202020204" pitchFamily="34" charset="0"/>
              <a:buChar char="•"/>
              <a:defRPr/>
            </a:pPr>
            <a:r>
              <a:rPr lang="en-US" dirty="0"/>
              <a:t>The BCA Toolkit uses expected response rates to calculate an average occupancy for the safe room.</a:t>
            </a:r>
          </a:p>
          <a:p>
            <a:pPr>
              <a:spcBef>
                <a:spcPts val="500"/>
              </a:spcBef>
              <a:defRPr/>
            </a:pPr>
            <a:endParaRPr lang="en-US" b="1" dirty="0"/>
          </a:p>
          <a:p>
            <a:pPr>
              <a:spcBef>
                <a:spcPts val="500"/>
              </a:spcBef>
              <a:defRPr/>
            </a:pPr>
            <a:r>
              <a:rPr lang="en-US" b="1" dirty="0"/>
              <a:t>Source(s) for non-default values:</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Project scope of work (SOW)</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a:latin typeface="Arial" panose="020B0604020202020204" pitchFamily="34" charset="0"/>
              </a:rPr>
              <a:t>Recommended BCA documentation with application: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a:solidFill>
                  <a:schemeClr val="tx1"/>
                </a:solidFill>
                <a:effectLst/>
                <a:latin typeface="Arial" charset="0"/>
                <a:ea typeface="+mn-ea"/>
                <a:cs typeface="+mn-cs"/>
              </a:rPr>
              <a:t>Note </a:t>
            </a:r>
            <a:r>
              <a:rPr lang="en-US" sz="1200" kern="1200" dirty="0">
                <a:solidFill>
                  <a:schemeClr val="tx1"/>
                </a:solidFill>
                <a:effectLst/>
                <a:latin typeface="Arial" charset="0"/>
                <a:ea typeface="+mn-ea"/>
                <a:cs typeface="+mn-cs"/>
              </a:rPr>
              <a:t>from project manager or BCA analyst explaining why non-default values were used</a:t>
            </a:r>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20</a:t>
            </a:fld>
            <a:endParaRPr lang="en-US" altLang="en-US"/>
          </a:p>
        </p:txBody>
      </p:sp>
    </p:spTree>
    <p:extLst>
      <p:ext uri="{BB962C8B-B14F-4D97-AF65-F5344CB8AC3E}">
        <p14:creationId xmlns:p14="http://schemas.microsoft.com/office/powerpoint/2010/main" val="241952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831CB9A-61CE-448B-B5E0-399FB6F4AC6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11AB9373-080D-4B4C-983F-3D1197A07719}"/>
              </a:ext>
            </a:extLst>
          </p:cNvPr>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From a BCA standpoint, hurricane safe rooms are almost identical to tornado safe rooms. We’ll do an exercise in the Toolkit in a moment. First we’ll talk about some project basics for hurricane safe rooms.</a:t>
            </a:r>
          </a:p>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B38C3068-52F0-4CB3-81C5-6431E27CDD2A}"/>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2B49509F-CE75-4E80-A4B2-BA5AC392A034}" type="slidenum">
              <a:rPr lang="en-US" altLang="en-US" smtClean="0"/>
              <a:pPr/>
              <a:t>21</a:t>
            </a:fld>
            <a:endParaRPr lang="en-US" altLang="en-US"/>
          </a:p>
        </p:txBody>
      </p:sp>
    </p:spTree>
    <p:extLst>
      <p:ext uri="{BB962C8B-B14F-4D97-AF65-F5344CB8AC3E}">
        <p14:creationId xmlns:p14="http://schemas.microsoft.com/office/powerpoint/2010/main" val="390081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1B06E51-B231-443C-8A8B-17619A80F56D}"/>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1F3ACE5D-29EC-4C06-888B-EC7B371CD71B}"/>
              </a:ext>
            </a:extLst>
          </p:cNvPr>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
        <p:nvSpPr>
          <p:cNvPr id="10244" name="Slide Number Placeholder 3">
            <a:extLst>
              <a:ext uri="{FF2B5EF4-FFF2-40B4-BE49-F238E27FC236}">
                <a16:creationId xmlns:a16="http://schemas.microsoft.com/office/drawing/2014/main" id="{B27C1ED5-D3D5-4063-B076-B39A5C12DAD2}"/>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1B05DC3B-6E4A-4A99-A33E-67294F81C465}" type="slidenum">
              <a:rPr lang="en-US" altLang="en-US" smtClean="0"/>
              <a:pPr/>
              <a:t>22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There are multiple ways to construct a hurricane safe room:</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New construction vs. retrofit</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Internal vs. stand-alone</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FEMA Publication 361 provides guidance on hurricane safe room design and operation requirements.</a:t>
            </a:r>
          </a:p>
          <a:p>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23</a:t>
            </a:fld>
            <a:endParaRPr lang="en-US" altLang="en-US"/>
          </a:p>
        </p:txBody>
      </p:sp>
    </p:spTree>
    <p:extLst>
      <p:ext uri="{BB962C8B-B14F-4D97-AF65-F5344CB8AC3E}">
        <p14:creationId xmlns:p14="http://schemas.microsoft.com/office/powerpoint/2010/main" val="2586880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D698540-92D9-4BD7-A8C1-E43B15C64796}"/>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33619769-4AFB-4D66-AF9A-40C448D69D95}"/>
              </a:ext>
            </a:extLst>
          </p:cNvPr>
          <p:cNvSpPr>
            <a:spLocks noGrp="1" noChangeArrowheads="1"/>
          </p:cNvSpPr>
          <p:nvPr>
            <p:ph type="body" idx="1"/>
          </p:nvPr>
        </p:nvSpPr>
        <p:spPr>
          <a:noFill/>
        </p:spPr>
        <p:txBody>
          <a:bodyPr/>
          <a:lstStyle/>
          <a:p>
            <a:r>
              <a:rPr lang="en-US" sz="1200" i="1" kern="1200" dirty="0">
                <a:solidFill>
                  <a:schemeClr val="tx1"/>
                </a:solidFill>
                <a:effectLst/>
                <a:latin typeface="Arial" charset="0"/>
                <a:ea typeface="+mn-ea"/>
                <a:cs typeface="+mn-cs"/>
              </a:rPr>
              <a:t>The instructor should open the BCA Toolkit on their computer and instruct the students to do the same. Use the following slides to describe each data point as it is input. You may use one of the provided case studies (or another example from a Region or state) to guide the students through data entry on the Project Configuration and then the Project Information screens.</a:t>
            </a:r>
          </a:p>
          <a:p>
            <a:endParaRPr lang="en-US" altLang="en-US" sz="1200" i="1" kern="1200" dirty="0">
              <a:solidFill>
                <a:schemeClr val="tx1"/>
              </a:solidFill>
              <a:effectLst/>
              <a:latin typeface="Arial" charset="0"/>
              <a:ea typeface="+mn-ea"/>
              <a:cs typeface="+mn-cs"/>
            </a:endParaRPr>
          </a:p>
          <a:p>
            <a:r>
              <a:rPr lang="en-US" sz="1200" i="1" kern="1200" dirty="0">
                <a:solidFill>
                  <a:schemeClr val="tx1"/>
                </a:solidFill>
                <a:effectLst/>
                <a:latin typeface="Arial" charset="0"/>
                <a:ea typeface="+mn-ea"/>
                <a:cs typeface="+mn-cs"/>
              </a:rPr>
              <a:t>You may also show students the Data Documentation Templates for this project type, which may be found at </a:t>
            </a:r>
            <a:r>
              <a:rPr lang="en-US" sz="1200" i="1" u="sng" kern="1200" dirty="0">
                <a:solidFill>
                  <a:schemeClr val="tx1"/>
                </a:solidFill>
                <a:effectLst/>
                <a:latin typeface="Arial" charset="0"/>
                <a:ea typeface="+mn-ea"/>
                <a:cs typeface="+mn-cs"/>
                <a:hlinkClick r:id="rId3"/>
              </a:rPr>
              <a:t>https://www.fema.gov/benefit-cost-analysis</a:t>
            </a:r>
            <a:r>
              <a:rPr lang="en-US" sz="1200" i="1" kern="1200" dirty="0">
                <a:solidFill>
                  <a:schemeClr val="tx1"/>
                </a:solidFill>
                <a:effectLst/>
                <a:latin typeface="Arial" charset="0"/>
                <a:ea typeface="+mn-ea"/>
                <a:cs typeface="+mn-cs"/>
              </a:rPr>
              <a:t>. </a:t>
            </a:r>
            <a:endParaRPr lang="en-US" altLang="en-US" sz="1200" i="1" kern="1200" dirty="0">
              <a:solidFill>
                <a:schemeClr val="tx1"/>
              </a:solidFill>
              <a:effectLst/>
              <a:latin typeface="Arial" charset="0"/>
              <a:ea typeface="+mn-ea"/>
              <a:cs typeface="+mn-cs"/>
            </a:endParaRPr>
          </a:p>
          <a:p>
            <a:endParaRPr lang="en-US" altLang="en-US" dirty="0">
              <a:latin typeface="Arial" panose="020B0604020202020204" pitchFamily="34" charset="0"/>
            </a:endParaRPr>
          </a:p>
          <a:p>
            <a:r>
              <a:rPr lang="en-US" altLang="en-US" dirty="0">
                <a:latin typeface="Arial" panose="020B0604020202020204" pitchFamily="34" charset="0"/>
              </a:rPr>
              <a:t>Hurricane safe room BCAs are almost identical to tornado safe room BCAs. The only real difference is that you have to input the wind speed and recurrence interval data for the location, which we will discuss on the next slide.</a:t>
            </a:r>
          </a:p>
        </p:txBody>
      </p:sp>
      <p:sp>
        <p:nvSpPr>
          <p:cNvPr id="115716" name="Slide Number Placeholder 3">
            <a:extLst>
              <a:ext uri="{FF2B5EF4-FFF2-40B4-BE49-F238E27FC236}">
                <a16:creationId xmlns:a16="http://schemas.microsoft.com/office/drawing/2014/main" id="{22F81FFA-4326-4666-B1E2-745FD0059E49}"/>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BE92C0AF-D4F1-4237-9090-101C251CFDC7}" type="slidenum">
              <a:rPr lang="en-US" altLang="en-US" smtClean="0"/>
              <a:pPr/>
              <a:t>24</a:t>
            </a:fld>
            <a:endParaRPr lang="en-US" altLang="en-US"/>
          </a:p>
        </p:txBody>
      </p:sp>
    </p:spTree>
    <p:extLst>
      <p:ext uri="{BB962C8B-B14F-4D97-AF65-F5344CB8AC3E}">
        <p14:creationId xmlns:p14="http://schemas.microsoft.com/office/powerpoint/2010/main" val="385875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defRPr/>
            </a:pPr>
            <a:r>
              <a:rPr lang="en-US" b="0" i="1" dirty="0"/>
              <a:t>Navigate to the ATC website and show students how to look up the data for their location.</a:t>
            </a:r>
          </a:p>
          <a:p>
            <a:pPr>
              <a:spcBef>
                <a:spcPts val="500"/>
              </a:spcBef>
              <a:defRPr/>
            </a:pPr>
            <a:endParaRPr lang="en-US" b="1" dirty="0"/>
          </a:p>
          <a:p>
            <a:pPr>
              <a:spcBef>
                <a:spcPts val="500"/>
              </a:spcBef>
              <a:defRPr/>
            </a:pPr>
            <a:r>
              <a:rPr lang="en-US" b="1" dirty="0"/>
              <a:t>What it is:</a:t>
            </a:r>
          </a:p>
          <a:p>
            <a:pPr marL="171450" indent="-171450">
              <a:spcBef>
                <a:spcPts val="500"/>
              </a:spcBef>
              <a:buFont typeface="Arial" panose="020B0604020202020204" pitchFamily="34" charset="0"/>
              <a:buChar char="•"/>
              <a:defRPr/>
            </a:pPr>
            <a:r>
              <a:rPr lang="en-US" dirty="0"/>
              <a:t>The windspeed values and recurrence intervals for the structure location.</a:t>
            </a:r>
          </a:p>
          <a:p>
            <a:pPr>
              <a:spcBef>
                <a:spcPts val="500"/>
              </a:spcBef>
              <a:defRPr/>
            </a:pPr>
            <a:endParaRPr lang="en-US" b="1" dirty="0"/>
          </a:p>
          <a:p>
            <a:pPr>
              <a:spcBef>
                <a:spcPts val="500"/>
              </a:spcBef>
              <a:defRPr/>
            </a:pPr>
            <a:r>
              <a:rPr lang="en-US" b="1" dirty="0"/>
              <a:t>Source(s):</a:t>
            </a:r>
          </a:p>
          <a:p>
            <a:pPr marL="171450" indent="-171450">
              <a:spcBef>
                <a:spcPts val="500"/>
              </a:spcBef>
              <a:buFont typeface="Arial" panose="020B0604020202020204" pitchFamily="34" charset="0"/>
              <a:buChar char="•"/>
              <a:defRPr/>
            </a:pPr>
            <a:r>
              <a:rPr lang="en-US" sz="1200" u="sng" kern="1200" dirty="0">
                <a:solidFill>
                  <a:schemeClr val="tx1"/>
                </a:solidFill>
                <a:effectLst/>
                <a:latin typeface="Arial" charset="0"/>
                <a:ea typeface="+mn-ea"/>
                <a:cs typeface="+mn-cs"/>
                <a:hlinkClick r:id="rId3"/>
              </a:rPr>
              <a:t>https://hazards.atcouncil.org</a:t>
            </a:r>
            <a:endParaRPr lang="en-US" sz="1200" u="sng" kern="1200" dirty="0">
              <a:solidFill>
                <a:schemeClr val="tx1"/>
              </a:solidFill>
              <a:effectLst/>
              <a:latin typeface="Arial" charset="0"/>
              <a:ea typeface="+mn-ea"/>
              <a:cs typeface="+mn-cs"/>
            </a:endParaRPr>
          </a:p>
          <a:p>
            <a:pPr marL="171450" indent="-171450">
              <a:spcBef>
                <a:spcPts val="500"/>
              </a:spcBef>
              <a:buFont typeface="Arial" panose="020B0604020202020204" pitchFamily="34" charset="0"/>
              <a:buChar char="•"/>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Screenshot of data from ATC website</a:t>
            </a:r>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25</a:t>
            </a:fld>
            <a:endParaRPr lang="en-US" altLang="en-US"/>
          </a:p>
        </p:txBody>
      </p:sp>
    </p:spTree>
    <p:extLst>
      <p:ext uri="{BB962C8B-B14F-4D97-AF65-F5344CB8AC3E}">
        <p14:creationId xmlns:p14="http://schemas.microsoft.com/office/powerpoint/2010/main" val="3059757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831CB9A-61CE-448B-B5E0-399FB6F4AC6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11AB9373-080D-4B4C-983F-3D1197A07719}"/>
              </a:ext>
            </a:extLst>
          </p:cNvPr>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B38C3068-52F0-4CB3-81C5-6431E27CDD2A}"/>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2B49509F-CE75-4E80-A4B2-BA5AC392A034}" type="slidenum">
              <a:rPr lang="en-US" altLang="en-US" smtClean="0"/>
              <a:pPr/>
              <a:t>26</a:t>
            </a:fld>
            <a:endParaRPr lang="en-US" altLang="en-US"/>
          </a:p>
        </p:txBody>
      </p:sp>
    </p:spTree>
    <p:extLst>
      <p:ext uri="{BB962C8B-B14F-4D97-AF65-F5344CB8AC3E}">
        <p14:creationId xmlns:p14="http://schemas.microsoft.com/office/powerpoint/2010/main" val="58800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7B69F31-4BF0-45C3-A1E9-E61BD27B472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680041A-F924-4C4E-8AAD-317A94373A47}"/>
              </a:ext>
            </a:extLst>
          </p:cNvPr>
          <p:cNvSpPr>
            <a:spLocks noGrp="1" noChangeArrowheads="1"/>
          </p:cNvSpPr>
          <p:nvPr>
            <p:ph type="body" idx="1"/>
          </p:nvPr>
        </p:nvSpPr>
        <p:spPr>
          <a:noFill/>
        </p:spPr>
        <p:txBody>
          <a:bodyPr/>
          <a:lstStyle/>
          <a:p>
            <a:r>
              <a:rPr lang="en-US" sz="1200" kern="1200" dirty="0">
                <a:solidFill>
                  <a:schemeClr val="tx1"/>
                </a:solidFill>
                <a:effectLst/>
                <a:latin typeface="Arial" charset="0"/>
                <a:ea typeface="+mn-ea"/>
                <a:cs typeface="+mn-cs"/>
              </a:rPr>
              <a:t>FEMA has issued pre-calculated benefits for hurricane wind retrofits on both residential and non-residential structures.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 links in your Student Manual provide the relevant documents for more information.</a:t>
            </a:r>
          </a:p>
        </p:txBody>
      </p:sp>
      <p:sp>
        <p:nvSpPr>
          <p:cNvPr id="15364" name="Slide Number Placeholder 3">
            <a:extLst>
              <a:ext uri="{FF2B5EF4-FFF2-40B4-BE49-F238E27FC236}">
                <a16:creationId xmlns:a16="http://schemas.microsoft.com/office/drawing/2014/main" id="{DB4A84A8-B5A7-492B-B5F5-74A043118A62}"/>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6E3B3A86-B2E4-4574-A22A-0ECC1BD507CA}" type="slidenum">
              <a:rPr lang="en-US" altLang="en-US" smtClean="0"/>
              <a:pPr/>
              <a:t>32</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D698540-92D9-4BD7-A8C1-E43B15C64796}"/>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33619769-4AFB-4D66-AF9A-40C448D69D95}"/>
              </a:ext>
            </a:extLst>
          </p:cNvPr>
          <p:cNvSpPr>
            <a:spLocks noGrp="1" noChangeArrowheads="1"/>
          </p:cNvSpPr>
          <p:nvPr>
            <p:ph type="body" idx="1"/>
          </p:nvPr>
        </p:nvSpPr>
        <p:spPr>
          <a:noFill/>
        </p:spPr>
        <p:txBody>
          <a:bodyPr/>
          <a:lstStyle/>
          <a:p>
            <a:r>
              <a:rPr lang="en-US" sz="1200" i="1" kern="1200" dirty="0">
                <a:solidFill>
                  <a:schemeClr val="tx1"/>
                </a:solidFill>
                <a:effectLst/>
                <a:latin typeface="Arial" charset="0"/>
                <a:ea typeface="+mn-ea"/>
                <a:cs typeface="+mn-cs"/>
              </a:rPr>
              <a:t>The instructor should open the BCA Toolkit on their computer and instruct the students to do the same. Use the following slides to describe each data point as it is input. You may use one of the provided case studies (or another example from a Region or state) to guide the students through data entry on the Project Configuration and then the Project Information screens.</a:t>
            </a:r>
          </a:p>
          <a:p>
            <a:endParaRPr lang="en-US" altLang="en-US" sz="1200" i="1" kern="1200" dirty="0">
              <a:solidFill>
                <a:schemeClr val="tx1"/>
              </a:solidFill>
              <a:effectLst/>
              <a:latin typeface="Arial" charset="0"/>
              <a:ea typeface="+mn-ea"/>
              <a:cs typeface="+mn-cs"/>
            </a:endParaRPr>
          </a:p>
          <a:p>
            <a:r>
              <a:rPr lang="en-US" sz="1200" i="1" kern="1200" dirty="0">
                <a:solidFill>
                  <a:schemeClr val="tx1"/>
                </a:solidFill>
                <a:effectLst/>
                <a:latin typeface="Arial" charset="0"/>
                <a:ea typeface="+mn-ea"/>
                <a:cs typeface="+mn-cs"/>
              </a:rPr>
              <a:t>You may also show students the Data Documentation Templates for this project type, which may be found at </a:t>
            </a:r>
            <a:r>
              <a:rPr lang="en-US" sz="1200" i="1" u="sng" kern="1200" dirty="0">
                <a:solidFill>
                  <a:schemeClr val="tx1"/>
                </a:solidFill>
                <a:effectLst/>
                <a:latin typeface="Arial" charset="0"/>
                <a:ea typeface="+mn-ea"/>
                <a:cs typeface="+mn-cs"/>
                <a:hlinkClick r:id="rId3"/>
              </a:rPr>
              <a:t>https://www.fema.gov/benefit-cost-analysis</a:t>
            </a:r>
            <a:r>
              <a:rPr lang="en-US" sz="1200" i="1" kern="1200" dirty="0">
                <a:solidFill>
                  <a:schemeClr val="tx1"/>
                </a:solidFill>
                <a:effectLst/>
                <a:latin typeface="Arial" charset="0"/>
                <a:ea typeface="+mn-ea"/>
                <a:cs typeface="+mn-cs"/>
              </a:rPr>
              <a:t>. </a:t>
            </a:r>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22F81FFA-4326-4666-B1E2-745FD0059E49}"/>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BE92C0AF-D4F1-4237-9090-101C251CFDC7}" type="slidenum">
              <a:rPr lang="en-US" altLang="en-US" smtClean="0"/>
              <a:pPr/>
              <a:t>33</a:t>
            </a:fld>
            <a:endParaRPr lang="en-US" altLang="en-US"/>
          </a:p>
        </p:txBody>
      </p:sp>
    </p:spTree>
    <p:extLst>
      <p:ext uri="{BB962C8B-B14F-4D97-AF65-F5344CB8AC3E}">
        <p14:creationId xmlns:p14="http://schemas.microsoft.com/office/powerpoint/2010/main" val="110352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defRPr/>
            </a:pPr>
            <a:r>
              <a:rPr lang="en-US" b="1" dirty="0"/>
              <a:t>What it is:</a:t>
            </a:r>
          </a:p>
          <a:p>
            <a:pPr marL="171450" indent="-171450">
              <a:spcBef>
                <a:spcPts val="500"/>
              </a:spcBef>
              <a:buFont typeface="Arial" panose="020B0604020202020204" pitchFamily="34" charset="0"/>
              <a:buChar char="•"/>
              <a:defRPr/>
            </a:pPr>
            <a:r>
              <a:rPr lang="en-US" dirty="0"/>
              <a:t>The windspeed values and recurrence intervals for structure location. The Toolkit populates default values but the user may enter their own.</a:t>
            </a:r>
          </a:p>
          <a:p>
            <a:pPr>
              <a:spcBef>
                <a:spcPts val="500"/>
              </a:spcBef>
              <a:defRPr/>
            </a:pPr>
            <a:endParaRPr lang="en-US" b="1" dirty="0"/>
          </a:p>
          <a:p>
            <a:pPr>
              <a:spcBef>
                <a:spcPts val="500"/>
              </a:spcBef>
              <a:defRPr/>
            </a:pPr>
            <a:r>
              <a:rPr lang="en-US" b="1" dirty="0"/>
              <a:t>Potential source(s) for non-default values:</a:t>
            </a:r>
          </a:p>
          <a:p>
            <a:pPr marL="171450" indent="-171450">
              <a:spcBef>
                <a:spcPts val="500"/>
              </a:spcBef>
              <a:buFont typeface="Arial" panose="020B0604020202020204" pitchFamily="34" charset="0"/>
              <a:buChar char="•"/>
              <a:defRPr/>
            </a:pPr>
            <a:r>
              <a:rPr lang="en-US" dirty="0"/>
              <a:t>Project Scope of Work (SOW)</a:t>
            </a:r>
          </a:p>
          <a:p>
            <a:pPr marL="171450" indent="-171450">
              <a:spcBef>
                <a:spcPts val="500"/>
              </a:spcBef>
              <a:buFont typeface="Arial" panose="020B0604020202020204" pitchFamily="34" charset="0"/>
              <a:buChar char="•"/>
              <a:defRPr/>
            </a:pPr>
            <a:r>
              <a:rPr lang="en-US" dirty="0"/>
              <a:t>Project engineer</a:t>
            </a:r>
          </a:p>
          <a:p>
            <a:pPr marL="171450" indent="-171450">
              <a:spcBef>
                <a:spcPts val="500"/>
              </a:spcBef>
              <a:buFont typeface="Arial" panose="020B0604020202020204" pitchFamily="34" charset="0"/>
              <a:buChar char="•"/>
              <a:defRPr/>
            </a:pPr>
            <a:r>
              <a:rPr lang="en-US" dirty="0"/>
              <a:t>Photos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dirty="0">
                <a:solidFill>
                  <a:schemeClr val="tx1"/>
                </a:solidFill>
                <a:latin typeface="Arial" charset="0"/>
                <a:ea typeface="+mn-ea"/>
                <a:cs typeface="+mn-cs"/>
              </a:rPr>
              <a:t>Relevant page(s) from study from credible source</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dirty="0">
                <a:solidFill>
                  <a:schemeClr val="tx1"/>
                </a:solidFill>
                <a:latin typeface="Arial" charset="0"/>
                <a:ea typeface="+mn-ea"/>
                <a:cs typeface="+mn-cs"/>
              </a:rPr>
              <a:t>Note or letter from engineer or other qualified professional explaining why non-default values were used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34</a:t>
            </a:fld>
            <a:endParaRPr lang="en-US" altLang="en-US"/>
          </a:p>
        </p:txBody>
      </p:sp>
    </p:spTree>
    <p:extLst>
      <p:ext uri="{BB962C8B-B14F-4D97-AF65-F5344CB8AC3E}">
        <p14:creationId xmlns:p14="http://schemas.microsoft.com/office/powerpoint/2010/main" val="330659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map in the image shows the total number of tornadoes per county between 1955 and 2014.</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Source: National Oceanic and Atmospheric Administration (NOAA)</a:t>
            </a:r>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6</a:t>
            </a:fld>
            <a:endParaRPr lang="en-US" altLang="en-US"/>
          </a:p>
        </p:txBody>
      </p:sp>
    </p:spTree>
    <p:extLst>
      <p:ext uri="{BB962C8B-B14F-4D97-AF65-F5344CB8AC3E}">
        <p14:creationId xmlns:p14="http://schemas.microsoft.com/office/powerpoint/2010/main" val="402783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defRPr/>
            </a:pPr>
            <a:r>
              <a:rPr lang="en-US" b="1" dirty="0"/>
              <a:t>What it is:</a:t>
            </a:r>
          </a:p>
          <a:p>
            <a:pPr marL="171450" indent="-171450">
              <a:spcBef>
                <a:spcPts val="500"/>
              </a:spcBef>
              <a:buFont typeface="Arial" panose="020B0604020202020204" pitchFamily="34" charset="0"/>
              <a:buChar char="•"/>
              <a:defRPr/>
            </a:pPr>
            <a:r>
              <a:rPr lang="en-US" dirty="0"/>
              <a:t>Exposure is the characteristics of the ground roughness and surface irregularities in the vicinity of a building.</a:t>
            </a:r>
            <a:endParaRPr lang="en-US" b="1" dirty="0"/>
          </a:p>
          <a:p>
            <a:pPr>
              <a:spcBef>
                <a:spcPts val="500"/>
              </a:spcBef>
              <a:defRPr/>
            </a:pPr>
            <a:endParaRPr lang="en-US" b="1" dirty="0"/>
          </a:p>
          <a:p>
            <a:pPr>
              <a:spcBef>
                <a:spcPts val="500"/>
              </a:spcBef>
              <a:defRPr/>
            </a:pPr>
            <a:r>
              <a:rPr lang="en-US" b="1" dirty="0"/>
              <a:t>Why it’s important:</a:t>
            </a:r>
          </a:p>
          <a:p>
            <a:pPr marL="171450" indent="-171450">
              <a:spcBef>
                <a:spcPts val="500"/>
              </a:spcBef>
              <a:buFont typeface="Arial" panose="020B0604020202020204" pitchFamily="34" charset="0"/>
              <a:buChar char="•"/>
              <a:defRPr/>
            </a:pPr>
            <a:r>
              <a:rPr lang="en-US" dirty="0"/>
              <a:t>The debris exposure type determines what type of debris might impact the building in a hurricane event, which helps estimate future damages. </a:t>
            </a:r>
          </a:p>
          <a:p>
            <a:pPr>
              <a:spcBef>
                <a:spcPts val="500"/>
              </a:spcBef>
              <a:defRPr/>
            </a:pPr>
            <a:endParaRPr lang="en-US" b="1" dirty="0"/>
          </a:p>
          <a:p>
            <a:pPr>
              <a:spcBef>
                <a:spcPts val="500"/>
              </a:spcBef>
              <a:defRPr/>
            </a:pPr>
            <a:r>
              <a:rPr lang="en-US" b="1" dirty="0"/>
              <a:t>Source(s):</a:t>
            </a:r>
          </a:p>
          <a:p>
            <a:pPr marL="171450" indent="-171450">
              <a:spcBef>
                <a:spcPts val="500"/>
              </a:spcBef>
              <a:buFont typeface="Arial" panose="020B0604020202020204" pitchFamily="34" charset="0"/>
              <a:buChar char="•"/>
              <a:defRPr/>
            </a:pPr>
            <a:r>
              <a:rPr lang="en-US" dirty="0"/>
              <a:t>Project Scope of Work (SOW)</a:t>
            </a:r>
          </a:p>
          <a:p>
            <a:pPr marL="171450" indent="-171450">
              <a:spcBef>
                <a:spcPts val="500"/>
              </a:spcBef>
              <a:buFont typeface="Arial" panose="020B0604020202020204" pitchFamily="34" charset="0"/>
              <a:buChar char="•"/>
              <a:defRPr/>
            </a:pPr>
            <a:r>
              <a:rPr lang="en-US" dirty="0"/>
              <a:t>Project engineer</a:t>
            </a:r>
          </a:p>
          <a:p>
            <a:pPr marL="171450" indent="-171450">
              <a:spcBef>
                <a:spcPts val="500"/>
              </a:spcBef>
              <a:buFont typeface="Arial" panose="020B0604020202020204" pitchFamily="34" charset="0"/>
              <a:buChar char="•"/>
              <a:defRPr/>
            </a:pPr>
            <a:r>
              <a:rPr lang="en-US" dirty="0"/>
              <a:t>Photos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dirty="0">
                <a:solidFill>
                  <a:schemeClr val="tx1"/>
                </a:solidFill>
                <a:latin typeface="Arial" charset="0"/>
                <a:ea typeface="+mn-ea"/>
                <a:cs typeface="+mn-cs"/>
              </a:rPr>
              <a:t>Note from project engineer or BCA analyst</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dirty="0">
                <a:solidFill>
                  <a:schemeClr val="tx1"/>
                </a:solidFill>
                <a:latin typeface="Arial" charset="0"/>
                <a:ea typeface="+mn-ea"/>
                <a:cs typeface="+mn-cs"/>
              </a:rPr>
              <a:t>Photos</a:t>
            </a:r>
          </a:p>
          <a:p>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35</a:t>
            </a:fld>
            <a:endParaRPr lang="en-US" altLang="en-US"/>
          </a:p>
        </p:txBody>
      </p:sp>
    </p:spTree>
    <p:extLst>
      <p:ext uri="{BB962C8B-B14F-4D97-AF65-F5344CB8AC3E}">
        <p14:creationId xmlns:p14="http://schemas.microsoft.com/office/powerpoint/2010/main" val="167872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defRPr/>
            </a:pPr>
            <a:r>
              <a:rPr lang="en-US" b="1" dirty="0"/>
              <a:t>What it is:</a:t>
            </a:r>
          </a:p>
          <a:p>
            <a:pPr marL="171450" indent="-171450">
              <a:spcBef>
                <a:spcPts val="500"/>
              </a:spcBef>
              <a:buFont typeface="Arial" panose="020B0604020202020204" pitchFamily="34" charset="0"/>
              <a:buChar char="•"/>
              <a:defRPr/>
            </a:pPr>
            <a:r>
              <a:rPr lang="en-US" dirty="0"/>
              <a:t>Building occupancy class is the general use of the building.</a:t>
            </a:r>
            <a:endParaRPr lang="en-US" b="1" dirty="0"/>
          </a:p>
          <a:p>
            <a:pPr>
              <a:spcBef>
                <a:spcPts val="500"/>
              </a:spcBef>
              <a:defRPr/>
            </a:pPr>
            <a:endParaRPr lang="en-US" b="1" dirty="0"/>
          </a:p>
          <a:p>
            <a:pPr>
              <a:spcBef>
                <a:spcPts val="500"/>
              </a:spcBef>
              <a:defRPr/>
            </a:pPr>
            <a:r>
              <a:rPr lang="en-US" b="1" dirty="0"/>
              <a:t>Why it’s important:</a:t>
            </a:r>
          </a:p>
          <a:p>
            <a:pPr marL="171450" indent="-171450">
              <a:spcBef>
                <a:spcPts val="500"/>
              </a:spcBef>
              <a:buFont typeface="Arial" panose="020B0604020202020204" pitchFamily="34" charset="0"/>
              <a:buChar char="•"/>
              <a:defRPr/>
            </a:pPr>
            <a:r>
              <a:rPr lang="en-US" dirty="0"/>
              <a:t>The occupancy class determines the default contents value and displacement cost multipliers. </a:t>
            </a:r>
          </a:p>
          <a:p>
            <a:pPr>
              <a:spcBef>
                <a:spcPts val="500"/>
              </a:spcBef>
              <a:defRPr/>
            </a:pPr>
            <a:endParaRPr lang="en-US" b="1" dirty="0"/>
          </a:p>
          <a:p>
            <a:pPr>
              <a:spcBef>
                <a:spcPts val="500"/>
              </a:spcBef>
              <a:defRPr/>
            </a:pPr>
            <a:r>
              <a:rPr lang="en-US" b="1" dirty="0"/>
              <a:t>Source(s):</a:t>
            </a:r>
          </a:p>
          <a:p>
            <a:pPr marL="171450" indent="-171450">
              <a:spcBef>
                <a:spcPts val="500"/>
              </a:spcBef>
              <a:buFont typeface="Arial" panose="020B0604020202020204" pitchFamily="34" charset="0"/>
              <a:buChar char="•"/>
              <a:defRPr/>
            </a:pPr>
            <a:r>
              <a:rPr lang="en-US" dirty="0"/>
              <a:t>Project Scope of Work (SOW)</a:t>
            </a:r>
          </a:p>
          <a:p>
            <a:pPr marL="171450" indent="-171450">
              <a:spcBef>
                <a:spcPts val="500"/>
              </a:spcBef>
              <a:buFont typeface="Arial" panose="020B0604020202020204" pitchFamily="34" charset="0"/>
              <a:buChar char="•"/>
              <a:defRPr/>
            </a:pPr>
            <a:r>
              <a:rPr lang="en-US" dirty="0"/>
              <a:t>Property owner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dirty="0">
                <a:solidFill>
                  <a:schemeClr val="tx1"/>
                </a:solidFill>
                <a:latin typeface="Arial" charset="0"/>
                <a:ea typeface="+mn-ea"/>
                <a:cs typeface="+mn-cs"/>
              </a:rPr>
              <a:t>Note from project engineer or BCA analyst</a:t>
            </a:r>
          </a:p>
          <a:p>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36</a:t>
            </a:fld>
            <a:endParaRPr lang="en-US" altLang="en-US"/>
          </a:p>
        </p:txBody>
      </p:sp>
    </p:spTree>
    <p:extLst>
      <p:ext uri="{BB962C8B-B14F-4D97-AF65-F5344CB8AC3E}">
        <p14:creationId xmlns:p14="http://schemas.microsoft.com/office/powerpoint/2010/main" val="62062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AC2AC87-5343-4A47-A402-FAE1BC7961FE}"/>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276DC577-0827-449C-A701-AE37F5802AB3}"/>
              </a:ext>
            </a:extLst>
          </p:cNvPr>
          <p:cNvSpPr>
            <a:spLocks noGrp="1" noChangeArrowheads="1"/>
          </p:cNvSpPr>
          <p:nvPr>
            <p:ph type="body" idx="1"/>
          </p:nvPr>
        </p:nvSpPr>
        <p:spPr>
          <a:noFill/>
        </p:spPr>
        <p:txBody>
          <a:bodyPr/>
          <a:lstStyle/>
          <a:p>
            <a:pPr>
              <a:spcBef>
                <a:spcPts val="500"/>
              </a:spcBef>
              <a:defRPr/>
            </a:pPr>
            <a:r>
              <a:rPr lang="en-US" b="1" dirty="0"/>
              <a:t>Why it’s important:</a:t>
            </a:r>
          </a:p>
          <a:p>
            <a:pPr marL="171450" indent="-171450">
              <a:spcBef>
                <a:spcPts val="500"/>
              </a:spcBef>
              <a:buFont typeface="Arial" panose="020B0604020202020204" pitchFamily="34" charset="0"/>
              <a:buChar char="•"/>
              <a:defRPr/>
            </a:pPr>
            <a:r>
              <a:rPr lang="en-US" dirty="0"/>
              <a:t>The BCA Toolkit uses the structure’s construction type to estimate potential losses in a high wind event.</a:t>
            </a:r>
          </a:p>
          <a:p>
            <a:pPr marL="171450" indent="-171450">
              <a:spcBef>
                <a:spcPts val="500"/>
              </a:spcBef>
              <a:buFont typeface="Arial" panose="020B0604020202020204" pitchFamily="34" charset="0"/>
              <a:buChar char="•"/>
              <a:defRPr/>
            </a:pPr>
            <a:endParaRPr lang="en-US" b="1" dirty="0"/>
          </a:p>
          <a:p>
            <a:pPr marL="0" indent="0">
              <a:spcBef>
                <a:spcPts val="500"/>
              </a:spcBef>
              <a:buFont typeface="Arial" panose="020B0604020202020204" pitchFamily="34" charset="0"/>
              <a:buNone/>
              <a:defRPr/>
            </a:pPr>
            <a:r>
              <a:rPr lang="en-US" b="1" dirty="0"/>
              <a:t>Source(s):</a:t>
            </a:r>
          </a:p>
          <a:p>
            <a:pPr marL="171450" indent="-171450">
              <a:spcBef>
                <a:spcPts val="500"/>
              </a:spcBef>
              <a:buFont typeface="Arial" panose="020B0604020202020204" pitchFamily="34" charset="0"/>
              <a:buChar char="•"/>
              <a:defRPr/>
            </a:pPr>
            <a:r>
              <a:rPr lang="en-US" dirty="0"/>
              <a:t>Property owner</a:t>
            </a:r>
          </a:p>
          <a:p>
            <a:pPr marL="171450" indent="-171450">
              <a:spcBef>
                <a:spcPts val="500"/>
              </a:spcBef>
              <a:buFont typeface="Arial" panose="020B0604020202020204" pitchFamily="34" charset="0"/>
              <a:buChar char="•"/>
              <a:defRPr/>
            </a:pPr>
            <a:r>
              <a:rPr lang="en-US" dirty="0"/>
              <a:t>Contractor</a:t>
            </a:r>
          </a:p>
          <a:p>
            <a:pPr marL="171450" indent="-171450">
              <a:spcBef>
                <a:spcPts val="500"/>
              </a:spcBef>
              <a:buFont typeface="Arial" panose="020B0604020202020204" pitchFamily="34" charset="0"/>
              <a:buChar char="•"/>
              <a:defRPr/>
            </a:pPr>
            <a:r>
              <a:rPr lang="en-US" dirty="0"/>
              <a:t>Building inspector</a:t>
            </a:r>
          </a:p>
          <a:p>
            <a:pPr marL="171450" indent="-171450">
              <a:spcBef>
                <a:spcPts val="500"/>
              </a:spcBef>
              <a:buFont typeface="Arial" panose="020B0604020202020204" pitchFamily="34" charset="0"/>
              <a:buChar char="•"/>
              <a:defRPr/>
            </a:pPr>
            <a:r>
              <a:rPr lang="en-US" dirty="0"/>
              <a:t>Project engineer</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dirty="0">
                <a:solidFill>
                  <a:schemeClr val="tx1"/>
                </a:solidFill>
                <a:latin typeface="Arial" charset="0"/>
                <a:ea typeface="+mn-ea"/>
                <a:cs typeface="+mn-cs"/>
              </a:rPr>
              <a:t>Note from project engineer or BCA analyst</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dirty="0">
                <a:solidFill>
                  <a:schemeClr val="tx1"/>
                </a:solidFill>
                <a:latin typeface="Arial" charset="0"/>
                <a:ea typeface="+mn-ea"/>
                <a:cs typeface="+mn-cs"/>
              </a:rPr>
              <a:t>Photos</a:t>
            </a:r>
          </a:p>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E4EBCC39-0BB7-460A-89C1-8E4796BAD861}"/>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8D6C5F8C-B3D6-4CD5-93A6-DEEAEB7705A0}" type="slidenum">
              <a:rPr lang="en-US" altLang="en-US" smtClean="0"/>
              <a:pPr/>
              <a:t>37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47BAE0D-3739-4FDF-A40C-3908F6EC0575}"/>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8C26C437-5F62-4CED-A0C2-112BDBE8D322}"/>
              </a:ext>
            </a:extLst>
          </p:cNvPr>
          <p:cNvSpPr>
            <a:spLocks noGrp="1" noChangeArrowheads="1"/>
          </p:cNvSpPr>
          <p:nvPr>
            <p:ph type="body" idx="1"/>
          </p:nvPr>
        </p:nvSpPr>
        <p:spPr>
          <a:noFill/>
        </p:spPr>
        <p:txBody>
          <a:bodyPr/>
          <a:lstStyle/>
          <a:p>
            <a:pPr>
              <a:spcBef>
                <a:spcPts val="500"/>
              </a:spcBef>
              <a:defRPr/>
            </a:pPr>
            <a:r>
              <a:rPr lang="en-US" b="1" dirty="0"/>
              <a:t>What it is:</a:t>
            </a:r>
          </a:p>
          <a:p>
            <a:pPr marL="171450" indent="-171450">
              <a:spcBef>
                <a:spcPts val="500"/>
              </a:spcBef>
              <a:buFont typeface="Arial" panose="020B0604020202020204" pitchFamily="34" charset="0"/>
              <a:buChar char="•"/>
              <a:defRPr/>
            </a:pPr>
            <a:r>
              <a:rPr lang="en-US" dirty="0"/>
              <a:t>Existence/type of roof, shutters, load path, etc. of the structure before and after the mitigation project.</a:t>
            </a:r>
          </a:p>
          <a:p>
            <a:pPr>
              <a:spcBef>
                <a:spcPts val="500"/>
              </a:spcBef>
              <a:defRPr/>
            </a:pPr>
            <a:endParaRPr lang="en-US" b="1" dirty="0"/>
          </a:p>
          <a:p>
            <a:pPr>
              <a:spcBef>
                <a:spcPts val="500"/>
              </a:spcBef>
              <a:defRPr/>
            </a:pPr>
            <a:r>
              <a:rPr lang="en-US" b="1" dirty="0"/>
              <a:t>Why it’s important:</a:t>
            </a:r>
          </a:p>
          <a:p>
            <a:pPr marL="171450" indent="-171450">
              <a:spcBef>
                <a:spcPts val="500"/>
              </a:spcBef>
              <a:buFont typeface="Arial" panose="020B0604020202020204" pitchFamily="34" charset="0"/>
              <a:buChar char="•"/>
              <a:defRPr/>
            </a:pPr>
            <a:r>
              <a:rPr lang="en-US" dirty="0"/>
              <a:t>The BCA Toolkit compares estimated losses before mitigation to estimated losses after mitigation. These are the benefits of the project.</a:t>
            </a:r>
          </a:p>
          <a:p>
            <a:pPr marL="0" indent="0">
              <a:spcBef>
                <a:spcPts val="500"/>
              </a:spcBef>
              <a:buFont typeface="Arial" panose="020B0604020202020204" pitchFamily="34" charset="0"/>
              <a:buNone/>
              <a:defRPr/>
            </a:pPr>
            <a:endParaRPr lang="en-US" b="1" dirty="0"/>
          </a:p>
          <a:p>
            <a:pPr marL="0" indent="0">
              <a:spcBef>
                <a:spcPts val="500"/>
              </a:spcBef>
              <a:buFont typeface="Arial" panose="020B0604020202020204" pitchFamily="34" charset="0"/>
              <a:buNone/>
              <a:defRPr/>
            </a:pPr>
            <a:r>
              <a:rPr lang="en-US" b="1" dirty="0"/>
              <a:t>Source(s):</a:t>
            </a:r>
          </a:p>
          <a:p>
            <a:pPr marL="171450" indent="-171450">
              <a:spcBef>
                <a:spcPts val="500"/>
              </a:spcBef>
              <a:buFont typeface="Arial" panose="020B0604020202020204" pitchFamily="34" charset="0"/>
              <a:buChar char="•"/>
              <a:defRPr/>
            </a:pPr>
            <a:r>
              <a:rPr lang="en-US" dirty="0"/>
              <a:t>Project Scope of Work (SOW)</a:t>
            </a:r>
          </a:p>
          <a:p>
            <a:pPr marL="171450" indent="-171450">
              <a:spcBef>
                <a:spcPts val="500"/>
              </a:spcBef>
              <a:buFont typeface="Arial" panose="020B0604020202020204" pitchFamily="34" charset="0"/>
              <a:buChar char="•"/>
              <a:defRPr/>
            </a:pPr>
            <a:r>
              <a:rPr lang="en-US" dirty="0"/>
              <a:t>Project engineer</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a:latin typeface="Arial" panose="020B0604020202020204" pitchFamily="34" charset="0"/>
              </a:rPr>
              <a:t>Recommended BCA documentation with application:</a:t>
            </a:r>
          </a:p>
          <a:p>
            <a:pPr marL="171450" marR="0" lvl="0" indent="-171450" algn="l" defTabSz="914400" rtl="0" eaLnBrk="0" fontAlgn="base" latinLnBrk="0" hangingPunct="0">
              <a:spcBef>
                <a:spcPts val="500"/>
              </a:spcBef>
              <a:spcAft>
                <a:spcPct val="0"/>
              </a:spcAft>
              <a:buFont typeface="Arial" panose="020B0604020202020204" pitchFamily="34" charset="0"/>
              <a:buChar char="•"/>
              <a:defRPr/>
            </a:pPr>
            <a:r>
              <a:rPr lang="en-US" sz="1200" kern="1200">
                <a:solidFill>
                  <a:schemeClr val="tx1"/>
                </a:solidFill>
                <a:effectLst/>
                <a:latin typeface="Arial" charset="0"/>
                <a:ea typeface="+mn-ea"/>
                <a:cs typeface="+mn-cs"/>
              </a:rPr>
              <a:t>None </a:t>
            </a:r>
            <a:r>
              <a:rPr lang="en-US" sz="1200" kern="1200" dirty="0">
                <a:solidFill>
                  <a:schemeClr val="tx1"/>
                </a:solidFill>
                <a:effectLst/>
                <a:latin typeface="Arial" charset="0"/>
                <a:ea typeface="+mn-ea"/>
                <a:cs typeface="+mn-cs"/>
              </a:rPr>
              <a:t>other than normally required project materials</a:t>
            </a:r>
            <a:endParaRPr lang="en-US" altLang="en-US" dirty="0">
              <a:latin typeface="Arial" panose="020B0604020202020204" pitchFamily="34" charset="0"/>
            </a:endParaRPr>
          </a:p>
        </p:txBody>
      </p:sp>
      <p:sp>
        <p:nvSpPr>
          <p:cNvPr id="31748" name="Slide Number Placeholder 3">
            <a:extLst>
              <a:ext uri="{FF2B5EF4-FFF2-40B4-BE49-F238E27FC236}">
                <a16:creationId xmlns:a16="http://schemas.microsoft.com/office/drawing/2014/main" id="{967EA02F-AEE4-424E-A220-DF53922FF17D}"/>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E8848E51-D0F0-4AE0-90E3-FF3AE55D1520}" type="slidenum">
              <a:rPr lang="en-US" altLang="en-US" smtClean="0"/>
              <a:pPr/>
              <a:t>38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maps in the image show (1) the average annual number of tornadoes per state between 1955 and 2014 and (2) the average annual tornado fatalities per state between 1955 and 2014.</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Source: National Oceanic and Atmospheric Administration (NOAA)</a:t>
            </a:r>
          </a:p>
          <a:p>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7</a:t>
            </a:fld>
            <a:endParaRPr lang="en-US" altLang="en-US"/>
          </a:p>
        </p:txBody>
      </p:sp>
    </p:spTree>
    <p:extLst>
      <p:ext uri="{BB962C8B-B14F-4D97-AF65-F5344CB8AC3E}">
        <p14:creationId xmlns:p14="http://schemas.microsoft.com/office/powerpoint/2010/main" val="68131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4C78396-6DE8-410D-8EF3-4B6D8B32949C}"/>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D979FC5A-96E8-4BEB-A061-761DF556146A}"/>
              </a:ext>
            </a:extLst>
          </p:cNvPr>
          <p:cNvSpPr>
            <a:spLocks noGrp="1" noChangeArrowheads="1"/>
          </p:cNvSpPr>
          <p:nvPr>
            <p:ph type="body" idx="1"/>
          </p:nvPr>
        </p:nvSpPr>
        <p:spPr>
          <a:noFill/>
        </p:spPr>
        <p:txBody>
          <a:bodyPr/>
          <a:lstStyle/>
          <a:p>
            <a:r>
              <a:rPr lang="en-US" altLang="en-US">
                <a:latin typeface="Arial" panose="020B0604020202020204" pitchFamily="34" charset="0"/>
              </a:rPr>
              <a:t>BRIC?</a:t>
            </a:r>
          </a:p>
        </p:txBody>
      </p:sp>
      <p:sp>
        <p:nvSpPr>
          <p:cNvPr id="17412" name="Slide Number Placeholder 3">
            <a:extLst>
              <a:ext uri="{FF2B5EF4-FFF2-40B4-BE49-F238E27FC236}">
                <a16:creationId xmlns:a16="http://schemas.microsoft.com/office/drawing/2014/main" id="{CA9D7CB5-B24F-4836-B123-676DDCA84AEB}"/>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4CB86FCC-7255-4326-8A77-DC3A62317035}" type="slidenum">
              <a:rPr lang="en-US" altLang="en-US" smtClean="0"/>
              <a:pPr/>
              <a:t>12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D695258-6D94-40C4-B128-6D10713F7BF6}"/>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A39BF97F-4058-4EBF-AD8E-44B7C7AE9683}"/>
              </a:ext>
            </a:extLst>
          </p:cNvPr>
          <p:cNvSpPr>
            <a:spLocks noGrp="1" noChangeArrowheads="1"/>
          </p:cNvSpPr>
          <p:nvPr>
            <p:ph type="body" idx="1"/>
          </p:nvPr>
        </p:nvSpPr>
        <p:spPr>
          <a:noFill/>
        </p:spPr>
        <p:txBody>
          <a:bodyPr/>
          <a:lstStyle/>
          <a:p>
            <a:r>
              <a:rPr lang="en-US" sz="1200" kern="1200" dirty="0">
                <a:solidFill>
                  <a:schemeClr val="tx1"/>
                </a:solidFill>
                <a:effectLst/>
                <a:latin typeface="Arial" charset="0"/>
                <a:ea typeface="+mn-ea"/>
                <a:cs typeface="+mn-cs"/>
              </a:rPr>
              <a:t>Applicants must use the Expedited Hazard Mitigation Grant Program (HMGP) Application for Residential Safe Rooms to apply pre-calculated benefits under HMGP. See the Job Aid for more details.</a:t>
            </a:r>
          </a:p>
        </p:txBody>
      </p:sp>
      <p:sp>
        <p:nvSpPr>
          <p:cNvPr id="21508" name="Slide Number Placeholder 3">
            <a:extLst>
              <a:ext uri="{FF2B5EF4-FFF2-40B4-BE49-F238E27FC236}">
                <a16:creationId xmlns:a16="http://schemas.microsoft.com/office/drawing/2014/main" id="{8BF9D76D-6E1F-48BD-A3F2-B5067ECF3156}"/>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3D312110-0A37-4452-B5A3-7850262CA124}" type="slidenum">
              <a:rPr lang="en-US" altLang="en-US" smtClean="0"/>
              <a:pPr/>
              <a:t>15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D698540-92D9-4BD7-A8C1-E43B15C64796}"/>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33619769-4AFB-4D66-AF9A-40C448D69D95}"/>
              </a:ext>
            </a:extLst>
          </p:cNvPr>
          <p:cNvSpPr>
            <a:spLocks noGrp="1" noChangeArrowheads="1"/>
          </p:cNvSpPr>
          <p:nvPr>
            <p:ph type="body" idx="1"/>
          </p:nvPr>
        </p:nvSpPr>
        <p:spPr>
          <a:noFill/>
        </p:spPr>
        <p:txBody>
          <a:bodyPr/>
          <a:lstStyle/>
          <a:p>
            <a:r>
              <a:rPr lang="en-US" sz="1200" i="1" kern="1200" dirty="0">
                <a:solidFill>
                  <a:schemeClr val="tx1"/>
                </a:solidFill>
                <a:effectLst/>
                <a:latin typeface="Arial" charset="0"/>
                <a:ea typeface="+mn-ea"/>
                <a:cs typeface="+mn-cs"/>
              </a:rPr>
              <a:t>The instructor should open the BCA Toolkit on their computer and instruct the students to do the same. Use the following slides to describe each data point as it is input. You may use one of the provided case studies (or another example from a Region or state) to guide the students through data entry on the Project Configuration and then the Project Information screens.</a:t>
            </a:r>
          </a:p>
          <a:p>
            <a:endParaRPr lang="en-US" sz="1200" i="1" kern="1200" dirty="0">
              <a:solidFill>
                <a:schemeClr val="tx1"/>
              </a:solidFill>
              <a:effectLst/>
              <a:latin typeface="Arial" charset="0"/>
              <a:ea typeface="+mn-ea"/>
              <a:cs typeface="+mn-cs"/>
            </a:endParaRPr>
          </a:p>
          <a:p>
            <a:r>
              <a:rPr lang="en-US" sz="1200" i="1" kern="1200" dirty="0">
                <a:solidFill>
                  <a:schemeClr val="tx1"/>
                </a:solidFill>
                <a:effectLst/>
                <a:latin typeface="Arial" charset="0"/>
                <a:ea typeface="+mn-ea"/>
                <a:cs typeface="+mn-cs"/>
              </a:rPr>
              <a:t>You may also show students the Data Documentation Templates for this project type, which may be found at </a:t>
            </a:r>
            <a:r>
              <a:rPr lang="en-US" sz="1200" i="1" u="sng" kern="1200" dirty="0">
                <a:solidFill>
                  <a:schemeClr val="tx1"/>
                </a:solidFill>
                <a:effectLst/>
                <a:latin typeface="Arial" charset="0"/>
                <a:ea typeface="+mn-ea"/>
                <a:cs typeface="+mn-cs"/>
                <a:hlinkClick r:id="rId3"/>
              </a:rPr>
              <a:t>https://www.fema.gov/benefit-cost-analysis</a:t>
            </a:r>
            <a:r>
              <a:rPr lang="en-US" sz="1200" i="1"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p:txBody>
      </p:sp>
      <p:sp>
        <p:nvSpPr>
          <p:cNvPr id="115716" name="Slide Number Placeholder 3">
            <a:extLst>
              <a:ext uri="{FF2B5EF4-FFF2-40B4-BE49-F238E27FC236}">
                <a16:creationId xmlns:a16="http://schemas.microsoft.com/office/drawing/2014/main" id="{22F81FFA-4326-4666-B1E2-745FD0059E49}"/>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BE92C0AF-D4F1-4237-9090-101C251CFDC7}" type="slidenum">
              <a:rPr lang="en-US" altLang="en-US" smtClean="0"/>
              <a:pPr/>
              <a:t>16</a:t>
            </a:fld>
            <a:endParaRPr lang="en-US" altLang="en-US"/>
          </a:p>
        </p:txBody>
      </p:sp>
    </p:spTree>
    <p:extLst>
      <p:ext uri="{BB962C8B-B14F-4D97-AF65-F5344CB8AC3E}">
        <p14:creationId xmlns:p14="http://schemas.microsoft.com/office/powerpoint/2010/main" val="2633882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defRPr/>
            </a:pPr>
            <a:r>
              <a:rPr lang="en-US" b="1" dirty="0"/>
              <a:t>Why it’s important:</a:t>
            </a:r>
          </a:p>
          <a:p>
            <a:pPr marL="171450" indent="-171450">
              <a:spcBef>
                <a:spcPts val="500"/>
              </a:spcBef>
              <a:buFont typeface="Arial" panose="020B0604020202020204" pitchFamily="34" charset="0"/>
              <a:buChar char="•"/>
              <a:defRPr/>
            </a:pPr>
            <a:r>
              <a:rPr lang="en-US" dirty="0"/>
              <a:t>The occupancy of the safe room is the primary driver of the project benefits. The higher the occupancy, the greater the benefits.</a:t>
            </a:r>
          </a:p>
          <a:p>
            <a:pPr>
              <a:spcBef>
                <a:spcPts val="500"/>
              </a:spcBef>
              <a:defRPr/>
            </a:pPr>
            <a:endParaRPr lang="en-US" b="1" dirty="0"/>
          </a:p>
          <a:p>
            <a:pPr>
              <a:spcBef>
                <a:spcPts val="500"/>
              </a:spcBef>
              <a:defRPr/>
            </a:pPr>
            <a:r>
              <a:rPr lang="en-US" b="1" dirty="0"/>
              <a:t>Source(s):</a:t>
            </a:r>
          </a:p>
          <a:p>
            <a:pPr marL="171450" indent="-171450">
              <a:spcBef>
                <a:spcPts val="500"/>
              </a:spcBef>
              <a:buFont typeface="Arial" panose="020B0604020202020204" pitchFamily="34" charset="0"/>
              <a:buChar char="•"/>
              <a:defRPr/>
            </a:pPr>
            <a:r>
              <a:rPr lang="en-US" dirty="0"/>
              <a:t>Project SOW</a:t>
            </a:r>
          </a:p>
          <a:p>
            <a:pPr marL="171450" indent="-171450">
              <a:spcBef>
                <a:spcPts val="500"/>
              </a:spcBef>
              <a:buFont typeface="Arial" panose="020B0604020202020204" pitchFamily="34" charset="0"/>
              <a:buChar char="•"/>
              <a:defRPr/>
            </a:pPr>
            <a:r>
              <a:rPr lang="en-US" dirty="0"/>
              <a:t>Project engineer</a:t>
            </a:r>
          </a:p>
          <a:p>
            <a:pPr marL="171450" indent="-171450">
              <a:spcBef>
                <a:spcPts val="500"/>
              </a:spcBef>
              <a:buFont typeface="Arial" panose="020B0604020202020204" pitchFamily="34" charset="0"/>
              <a:buChar char="•"/>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For residential safe rooms: the average household size per U.S. Census data; letter from homeowner certifying number of occupants</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For community safe rooms: school enrollment records, employment data, and average daily visitor logs; records of number of business employees; historical site usage records</a:t>
            </a:r>
            <a:endParaRPr lang="en-US" altLang="en-US" b="1"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17</a:t>
            </a:fld>
            <a:endParaRPr lang="en-US" altLang="en-US"/>
          </a:p>
        </p:txBody>
      </p:sp>
    </p:spTree>
    <p:extLst>
      <p:ext uri="{BB962C8B-B14F-4D97-AF65-F5344CB8AC3E}">
        <p14:creationId xmlns:p14="http://schemas.microsoft.com/office/powerpoint/2010/main" val="348938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defRPr/>
            </a:pPr>
            <a:r>
              <a:rPr lang="en-US" b="1" dirty="0"/>
              <a:t>What it is:</a:t>
            </a:r>
          </a:p>
          <a:p>
            <a:pPr marL="171450" indent="-171450">
              <a:spcBef>
                <a:spcPts val="500"/>
              </a:spcBef>
              <a:buFont typeface="Arial" panose="020B0604020202020204" pitchFamily="34" charset="0"/>
              <a:buChar char="•"/>
              <a:defRPr/>
            </a:pPr>
            <a:r>
              <a:rPr lang="en-US" dirty="0"/>
              <a:t>The maximum wind speed (in mph) the safe room is designed to withstand.</a:t>
            </a:r>
          </a:p>
          <a:p>
            <a:pPr>
              <a:spcBef>
                <a:spcPts val="500"/>
              </a:spcBef>
              <a:defRPr/>
            </a:pPr>
            <a:endParaRPr lang="en-US" b="1" dirty="0"/>
          </a:p>
          <a:p>
            <a:pPr>
              <a:spcBef>
                <a:spcPts val="500"/>
              </a:spcBef>
              <a:defRPr/>
            </a:pPr>
            <a:r>
              <a:rPr lang="en-US" b="1" dirty="0"/>
              <a:t>Why it’s important:</a:t>
            </a:r>
          </a:p>
          <a:p>
            <a:pPr marL="171450" indent="-171450">
              <a:spcBef>
                <a:spcPts val="500"/>
              </a:spcBef>
              <a:buFont typeface="Arial" panose="020B0604020202020204" pitchFamily="34" charset="0"/>
              <a:buChar char="•"/>
              <a:defRPr/>
            </a:pPr>
            <a:r>
              <a:rPr lang="en-US" dirty="0"/>
              <a:t>The design wind speed of the safe room determines the level of protection, i.e. the project effectiveness. </a:t>
            </a:r>
          </a:p>
          <a:p>
            <a:pPr>
              <a:spcBef>
                <a:spcPts val="500"/>
              </a:spcBef>
              <a:defRPr/>
            </a:pPr>
            <a:endParaRPr lang="en-US" b="1" dirty="0"/>
          </a:p>
          <a:p>
            <a:pPr>
              <a:spcBef>
                <a:spcPts val="500"/>
              </a:spcBef>
              <a:defRPr/>
            </a:pPr>
            <a:r>
              <a:rPr lang="en-US" b="1" dirty="0"/>
              <a:t>Source(s):</a:t>
            </a:r>
          </a:p>
          <a:p>
            <a:pPr marL="171450" indent="-171450">
              <a:spcBef>
                <a:spcPts val="500"/>
              </a:spcBef>
              <a:buFont typeface="Arial" panose="020B0604020202020204" pitchFamily="34" charset="0"/>
              <a:buChar char="•"/>
              <a:defRPr/>
            </a:pPr>
            <a:r>
              <a:rPr lang="en-US" dirty="0"/>
              <a:t>Project SOW</a:t>
            </a:r>
          </a:p>
          <a:p>
            <a:pPr marL="171450" indent="-171450">
              <a:spcBef>
                <a:spcPts val="500"/>
              </a:spcBef>
              <a:buFont typeface="Arial" panose="020B0604020202020204" pitchFamily="34" charset="0"/>
              <a:buChar char="•"/>
              <a:defRPr/>
            </a:pPr>
            <a:r>
              <a:rPr lang="en-US" dirty="0"/>
              <a:t>Project engineer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dk1"/>
                </a:solidFill>
                <a:effectLst/>
                <a:latin typeface="Calibri" panose="020F0502020204030204" pitchFamily="34" charset="0"/>
                <a:ea typeface="+mn-ea"/>
                <a:cs typeface="Calibri" panose="020F0502020204030204" pitchFamily="34" charset="0"/>
              </a:rPr>
              <a:t>None other than normally required project materials</a:t>
            </a:r>
          </a:p>
          <a:p>
            <a:endParaRPr lang="en-US" dirty="0"/>
          </a:p>
        </p:txBody>
      </p:sp>
      <p:sp>
        <p:nvSpPr>
          <p:cNvPr id="4" name="Slide Number Placeholder 3"/>
          <p:cNvSpPr>
            <a:spLocks noGrp="1"/>
          </p:cNvSpPr>
          <p:nvPr>
            <p:ph type="sldNum" sz="quarter" idx="5"/>
          </p:nvPr>
        </p:nvSpPr>
        <p:spPr/>
        <p:txBody>
          <a:bodyPr/>
          <a:lstStyle/>
          <a:p>
            <a:pPr>
              <a:defRPr/>
            </a:pPr>
            <a:fld id="{97DFFEEC-1512-40A6-9F2F-F1C800A00693}" type="slidenum">
              <a:rPr lang="en-US" altLang="en-US" smtClean="0"/>
              <a:pPr>
                <a:defRPr/>
              </a:pPr>
              <a:t>18</a:t>
            </a:fld>
            <a:endParaRPr lang="en-US" altLang="en-US"/>
          </a:p>
        </p:txBody>
      </p:sp>
    </p:spTree>
    <p:extLst>
      <p:ext uri="{BB962C8B-B14F-4D97-AF65-F5344CB8AC3E}">
        <p14:creationId xmlns:p14="http://schemas.microsoft.com/office/powerpoint/2010/main" val="42015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7730984-3148-4886-90F5-0225B72584BB}"/>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4C3872B1-A354-4591-8681-C66BB58D6FBB}"/>
              </a:ext>
            </a:extLst>
          </p:cNvPr>
          <p:cNvSpPr>
            <a:spLocks noGrp="1" noChangeArrowheads="1"/>
          </p:cNvSpPr>
          <p:nvPr>
            <p:ph type="body" idx="1"/>
          </p:nvPr>
        </p:nvSpPr>
        <p:spPr>
          <a:noFill/>
        </p:spPr>
        <p:txBody>
          <a:bodyPr/>
          <a:lstStyle/>
          <a:p>
            <a:r>
              <a:rPr lang="en-US" b="1" dirty="0"/>
              <a:t>What it is:</a:t>
            </a:r>
          </a:p>
          <a:p>
            <a:pPr marL="171450" indent="-171450">
              <a:spcBef>
                <a:spcPts val="500"/>
              </a:spcBef>
              <a:buFont typeface="Arial" panose="020B0604020202020204" pitchFamily="34" charset="0"/>
              <a:buChar char="•"/>
              <a:defRPr/>
            </a:pPr>
            <a:r>
              <a:rPr lang="en-US" dirty="0"/>
              <a:t>The type(s) of structure(s) the safe room occupants are coming from, by the percentage of total occupants, during different periods of the day. For example, a school safe room might have 100% of its occupants coming from a school during the day, but during the evening 80% of the occupants come from nearby homes and only 20% from the school.</a:t>
            </a:r>
          </a:p>
          <a:p>
            <a:pPr>
              <a:spcBef>
                <a:spcPts val="500"/>
              </a:spcBef>
              <a:defRPr/>
            </a:pPr>
            <a:endParaRPr lang="en-US" b="1" dirty="0"/>
          </a:p>
          <a:p>
            <a:pPr>
              <a:spcBef>
                <a:spcPts val="500"/>
              </a:spcBef>
              <a:defRPr/>
            </a:pPr>
            <a:r>
              <a:rPr lang="en-US" b="1" dirty="0"/>
              <a:t>Why it’s important:</a:t>
            </a:r>
          </a:p>
          <a:p>
            <a:pPr marL="171450" indent="-171450">
              <a:spcBef>
                <a:spcPts val="500"/>
              </a:spcBef>
              <a:buFont typeface="Arial" panose="020B0604020202020204" pitchFamily="34" charset="0"/>
              <a:buChar char="•"/>
              <a:defRPr/>
            </a:pPr>
            <a:r>
              <a:rPr lang="en-US" dirty="0"/>
              <a:t>The BCA Toolkit compares the expected injury/death rates within the evacuated structure type(s) to the expected injury/death rates if those people were in the proposed safe room. These are the benefits of the project.</a:t>
            </a:r>
          </a:p>
          <a:p>
            <a:pPr>
              <a:spcBef>
                <a:spcPts val="500"/>
              </a:spcBef>
              <a:defRPr/>
            </a:pPr>
            <a:endParaRPr lang="en-US" b="1" dirty="0"/>
          </a:p>
          <a:p>
            <a:pPr>
              <a:spcBef>
                <a:spcPts val="500"/>
              </a:spcBef>
              <a:defRPr/>
            </a:pPr>
            <a:r>
              <a:rPr lang="en-US" b="1" dirty="0"/>
              <a:t>Source(s):</a:t>
            </a:r>
          </a:p>
          <a:p>
            <a:pPr marL="171450" indent="-171450">
              <a:spcBef>
                <a:spcPts val="500"/>
              </a:spcBef>
              <a:buFont typeface="Arial" panose="020B0604020202020204" pitchFamily="34" charset="0"/>
              <a:buChar char="•"/>
              <a:defRPr/>
            </a:pPr>
            <a:r>
              <a:rPr lang="en-US" dirty="0"/>
              <a:t>Project SOW</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Recommended BCA documentation with application: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Note from project manager or BCA analyst explaining how percentages were derived</a:t>
            </a:r>
            <a:endParaRPr lang="en-US" altLang="en-US" dirty="0">
              <a:latin typeface="Arial" panose="020B0604020202020204" pitchFamily="34" charset="0"/>
            </a:endParaRPr>
          </a:p>
        </p:txBody>
      </p:sp>
      <p:sp>
        <p:nvSpPr>
          <p:cNvPr id="31748" name="Slide Number Placeholder 3">
            <a:extLst>
              <a:ext uri="{FF2B5EF4-FFF2-40B4-BE49-F238E27FC236}">
                <a16:creationId xmlns:a16="http://schemas.microsoft.com/office/drawing/2014/main" id="{1533B76B-55A2-429F-8A69-9E5F103A686D}"/>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7FD4EB4A-96C8-499B-8C1E-63565F06F7C7}" type="slidenum">
              <a:rPr lang="en-US" altLang="en-US" smtClean="0"/>
              <a:pPr/>
              <a:t>19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2D46693-BF99-4651-ACE3-91CB0BAAD1EE}"/>
              </a:ext>
            </a:extLst>
          </p:cNvPr>
          <p:cNvPicPr>
            <a:picLocks noChangeAspect="1"/>
          </p:cNvPicPr>
          <p:nvPr userDrawn="1"/>
        </p:nvPicPr>
        <p:blipFill>
          <a:blip r:embed="rId2">
            <a:extLst>
              <a:ext uri="{28A0092B-C50C-407E-A947-70E740481C1C}">
                <a14:useLocalDpi xmlns:a14="http://schemas.microsoft.com/office/drawing/2010/main" val="0"/>
              </a:ext>
            </a:extLst>
          </a:blip>
          <a:srcRect l="29326" t="29388" r="36075"/>
          <a:stretch>
            <a:fillRect/>
          </a:stretch>
        </p:blipFill>
        <p:spPr bwMode="auto">
          <a:xfrm>
            <a:off x="4602163" y="1905000"/>
            <a:ext cx="22479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65B0984-FFBB-4AC6-AAF5-24DDFEF056FD}"/>
              </a:ext>
            </a:extLst>
          </p:cNvPr>
          <p:cNvSpPr>
            <a:spLocks noChangeArrowheads="1"/>
          </p:cNvSpPr>
          <p:nvPr/>
        </p:nvSpPr>
        <p:spPr bwMode="auto">
          <a:xfrm>
            <a:off x="0" y="5000625"/>
            <a:ext cx="9144000" cy="1857375"/>
          </a:xfrm>
          <a:prstGeom prst="rect">
            <a:avLst/>
          </a:prstGeom>
          <a:solidFill>
            <a:srgbClr val="B0B1B3"/>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pic>
        <p:nvPicPr>
          <p:cNvPr id="6" name="Picture 12">
            <a:extLst>
              <a:ext uri="{FF2B5EF4-FFF2-40B4-BE49-F238E27FC236}">
                <a16:creationId xmlns:a16="http://schemas.microsoft.com/office/drawing/2014/main" id="{A28A1D94-E453-421A-A68F-07E400093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638" y="5305425"/>
            <a:ext cx="32416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0AFE58E4-177D-492D-AED4-A5C609A339F1}"/>
              </a:ext>
            </a:extLst>
          </p:cNvPr>
          <p:cNvPicPr>
            <a:picLocks noChangeAspect="1"/>
          </p:cNvPicPr>
          <p:nvPr userDrawn="1"/>
        </p:nvPicPr>
        <p:blipFill>
          <a:blip r:embed="rId4">
            <a:extLst>
              <a:ext uri="{28A0092B-C50C-407E-A947-70E740481C1C}">
                <a14:useLocalDpi xmlns:a14="http://schemas.microsoft.com/office/drawing/2010/main" val="0"/>
              </a:ext>
            </a:extLst>
          </a:blip>
          <a:srcRect l="22002" r="30670"/>
          <a:stretch>
            <a:fillRect/>
          </a:stretch>
        </p:blipFill>
        <p:spPr bwMode="auto">
          <a:xfrm>
            <a:off x="2319338" y="1905000"/>
            <a:ext cx="2220912"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ED6298E1-E2F4-46EC-AED5-9B86344FC759}"/>
              </a:ext>
            </a:extLst>
          </p:cNvPr>
          <p:cNvPicPr>
            <a:picLocks noChangeAspect="1"/>
          </p:cNvPicPr>
          <p:nvPr userDrawn="1"/>
        </p:nvPicPr>
        <p:blipFill>
          <a:blip r:embed="rId5">
            <a:extLst>
              <a:ext uri="{28A0092B-C50C-407E-A947-70E740481C1C}">
                <a14:useLocalDpi xmlns:a14="http://schemas.microsoft.com/office/drawing/2010/main" val="0"/>
              </a:ext>
            </a:extLst>
          </a:blip>
          <a:srcRect t="8958" b="5949"/>
          <a:stretch>
            <a:fillRect/>
          </a:stretch>
        </p:blipFill>
        <p:spPr bwMode="auto">
          <a:xfrm>
            <a:off x="6896100" y="1905000"/>
            <a:ext cx="224790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EF456087-D144-4E1F-BC7B-3B9862429CAF}"/>
              </a:ext>
            </a:extLst>
          </p:cNvPr>
          <p:cNvSpPr>
            <a:spLocks noChangeArrowheads="1"/>
          </p:cNvSpPr>
          <p:nvPr userDrawn="1"/>
        </p:nvSpPr>
        <p:spPr bwMode="auto">
          <a:xfrm>
            <a:off x="1588" y="-76200"/>
            <a:ext cx="9144000" cy="46037"/>
          </a:xfrm>
          <a:prstGeom prst="rect">
            <a:avLst/>
          </a:prstGeom>
          <a:solidFill>
            <a:srgbClr val="A50021"/>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pic>
        <p:nvPicPr>
          <p:cNvPr id="10" name="Picture 16">
            <a:extLst>
              <a:ext uri="{FF2B5EF4-FFF2-40B4-BE49-F238E27FC236}">
                <a16:creationId xmlns:a16="http://schemas.microsoft.com/office/drawing/2014/main" id="{AA978445-32B6-476F-B532-75F404AF6573}"/>
              </a:ext>
            </a:extLst>
          </p:cNvPr>
          <p:cNvPicPr>
            <a:picLocks noChangeAspect="1"/>
          </p:cNvPicPr>
          <p:nvPr userDrawn="1"/>
        </p:nvPicPr>
        <p:blipFill>
          <a:blip r:embed="rId6">
            <a:extLst>
              <a:ext uri="{28A0092B-C50C-407E-A947-70E740481C1C}">
                <a14:useLocalDpi xmlns:a14="http://schemas.microsoft.com/office/drawing/2010/main" val="0"/>
              </a:ext>
            </a:extLst>
          </a:blip>
          <a:srcRect l="21213" r="29893"/>
          <a:stretch>
            <a:fillRect/>
          </a:stretch>
        </p:blipFill>
        <p:spPr bwMode="auto">
          <a:xfrm>
            <a:off x="17463" y="1905000"/>
            <a:ext cx="22383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Rectangle 3"/>
          <p:cNvSpPr>
            <a:spLocks noGrp="1" noChangeArrowheads="1"/>
          </p:cNvSpPr>
          <p:nvPr>
            <p:ph type="ctrTitle"/>
          </p:nvPr>
        </p:nvSpPr>
        <p:spPr>
          <a:xfrm>
            <a:off x="447675" y="228600"/>
            <a:ext cx="8229600" cy="1006475"/>
          </a:xfrm>
        </p:spPr>
        <p:txBody>
          <a:bodyPr/>
          <a:lstStyle>
            <a:lvl1pPr algn="ctr">
              <a:defRPr>
                <a:solidFill>
                  <a:srgbClr val="005288"/>
                </a:solidFill>
              </a:defRPr>
            </a:lvl1pPr>
          </a:lstStyle>
          <a:p>
            <a:pPr lvl="0"/>
            <a:r>
              <a:rPr lang="en-US" altLang="en-US" noProof="0" dirty="0"/>
              <a:t>Click to edit Master title style</a:t>
            </a:r>
          </a:p>
        </p:txBody>
      </p:sp>
      <p:sp>
        <p:nvSpPr>
          <p:cNvPr id="393220" name="Rectangle 4"/>
          <p:cNvSpPr>
            <a:spLocks noGrp="1" noChangeArrowheads="1"/>
          </p:cNvSpPr>
          <p:nvPr>
            <p:ph type="subTitle" idx="1"/>
          </p:nvPr>
        </p:nvSpPr>
        <p:spPr>
          <a:xfrm>
            <a:off x="0" y="12954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0" indent="0" algn="ctr">
              <a:buFont typeface="Wingdings" pitchFamily="2" charset="2"/>
              <a:buNone/>
              <a:defRPr sz="2700">
                <a:solidFill>
                  <a:schemeClr val="bg2"/>
                </a:solidFill>
              </a:defRPr>
            </a:lvl1pPr>
          </a:lstStyle>
          <a:p>
            <a:pPr lvl="0"/>
            <a:r>
              <a:rPr lang="en-US" altLang="en-US" noProof="0" dirty="0"/>
              <a:t>Click to edit Master subtitle style</a:t>
            </a:r>
          </a:p>
        </p:txBody>
      </p:sp>
    </p:spTree>
    <p:extLst>
      <p:ext uri="{BB962C8B-B14F-4D97-AF65-F5344CB8AC3E}">
        <p14:creationId xmlns:p14="http://schemas.microsoft.com/office/powerpoint/2010/main" val="247535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02AC39F7-7334-484F-AF79-C7897042B650}"/>
              </a:ext>
            </a:extLst>
          </p:cNvPr>
          <p:cNvSpPr>
            <a:spLocks noGrp="1" noChangeArrowheads="1"/>
          </p:cNvSpPr>
          <p:nvPr>
            <p:ph type="sldNum" sz="quarter" idx="10"/>
          </p:nvPr>
        </p:nvSpPr>
        <p:spPr>
          <a:ln/>
        </p:spPr>
        <p:txBody>
          <a:bodyPr/>
          <a:lstStyle>
            <a:lvl1pPr>
              <a:defRPr/>
            </a:lvl1pPr>
          </a:lstStyle>
          <a:p>
            <a:pPr>
              <a:defRPr/>
            </a:pPr>
            <a:fld id="{0E03E371-1054-47FD-A1F8-7981F6903AAE}" type="slidenum">
              <a:rPr lang="en-US" altLang="en-US"/>
              <a:pPr>
                <a:defRPr/>
              </a:pPr>
              <a:t>‹#›</a:t>
            </a:fld>
            <a:endParaRPr lang="en-US" altLang="en-US"/>
          </a:p>
        </p:txBody>
      </p:sp>
    </p:spTree>
    <p:extLst>
      <p:ext uri="{BB962C8B-B14F-4D97-AF65-F5344CB8AC3E}">
        <p14:creationId xmlns:p14="http://schemas.microsoft.com/office/powerpoint/2010/main" val="417494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0863" y="127000"/>
            <a:ext cx="1938337" cy="5588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84263" y="127000"/>
            <a:ext cx="5664200" cy="558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EA54588-DDE5-44F1-BF6F-8372E3CDD13D}"/>
              </a:ext>
            </a:extLst>
          </p:cNvPr>
          <p:cNvSpPr>
            <a:spLocks noGrp="1" noChangeArrowheads="1"/>
          </p:cNvSpPr>
          <p:nvPr>
            <p:ph type="sldNum" sz="quarter" idx="10"/>
          </p:nvPr>
        </p:nvSpPr>
        <p:spPr>
          <a:ln/>
        </p:spPr>
        <p:txBody>
          <a:bodyPr/>
          <a:lstStyle>
            <a:lvl1pPr>
              <a:defRPr/>
            </a:lvl1pPr>
          </a:lstStyle>
          <a:p>
            <a:pPr>
              <a:defRPr/>
            </a:pPr>
            <a:fld id="{6C876DFE-E226-4082-845A-51719F63CA6B}" type="slidenum">
              <a:rPr lang="en-US" altLang="en-US"/>
              <a:pPr>
                <a:defRPr/>
              </a:pPr>
              <a:t>‹#›</a:t>
            </a:fld>
            <a:endParaRPr lang="en-US" altLang="en-US"/>
          </a:p>
        </p:txBody>
      </p:sp>
    </p:spTree>
    <p:extLst>
      <p:ext uri="{BB962C8B-B14F-4D97-AF65-F5344CB8AC3E}">
        <p14:creationId xmlns:p14="http://schemas.microsoft.com/office/powerpoint/2010/main" val="408005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a:extLst>
              <a:ext uri="{FF2B5EF4-FFF2-40B4-BE49-F238E27FC236}">
                <a16:creationId xmlns:a16="http://schemas.microsoft.com/office/drawing/2014/main" id="{ECF630D7-11E9-49C4-9905-9C20A89F419E}"/>
              </a:ext>
            </a:extLst>
          </p:cNvPr>
          <p:cNvSpPr>
            <a:spLocks noGrp="1" noChangeArrowheads="1"/>
          </p:cNvSpPr>
          <p:nvPr>
            <p:ph type="sldNum" sz="quarter" idx="10"/>
          </p:nvPr>
        </p:nvSpPr>
        <p:spPr>
          <a:ln/>
        </p:spPr>
        <p:txBody>
          <a:bodyPr/>
          <a:lstStyle>
            <a:lvl1pPr>
              <a:defRPr/>
            </a:lvl1pPr>
          </a:lstStyle>
          <a:p>
            <a:pPr>
              <a:defRPr/>
            </a:pPr>
            <a:fld id="{6763E380-DD16-4227-B890-3E4ACB5819BC}" type="slidenum">
              <a:rPr lang="en-US" altLang="en-US"/>
              <a:pPr>
                <a:defRPr/>
              </a:pPr>
              <a:t>‹#›</a:t>
            </a:fld>
            <a:endParaRPr lang="en-US" altLang="en-US"/>
          </a:p>
        </p:txBody>
      </p:sp>
    </p:spTree>
    <p:extLst>
      <p:ext uri="{BB962C8B-B14F-4D97-AF65-F5344CB8AC3E}">
        <p14:creationId xmlns:p14="http://schemas.microsoft.com/office/powerpoint/2010/main" val="3629527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E48AF-0C0F-4D8E-96A1-2BDDFB384501}"/>
              </a:ext>
            </a:extLst>
          </p:cNvPr>
          <p:cNvSpPr>
            <a:spLocks noChangeArrowheads="1"/>
          </p:cNvSpPr>
          <p:nvPr userDrawn="1"/>
        </p:nvSpPr>
        <p:spPr bwMode="auto">
          <a:xfrm>
            <a:off x="0" y="609600"/>
            <a:ext cx="9144000" cy="1219200"/>
          </a:xfrm>
          <a:prstGeom prst="rect">
            <a:avLst/>
          </a:prstGeom>
          <a:solidFill>
            <a:schemeClr val="bg1"/>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pic>
        <p:nvPicPr>
          <p:cNvPr id="5" name="Picture 9">
            <a:extLst>
              <a:ext uri="{FF2B5EF4-FFF2-40B4-BE49-F238E27FC236}">
                <a16:creationId xmlns:a16="http://schemas.microsoft.com/office/drawing/2014/main" id="{EA6CD667-D520-41BE-AF85-7891B2768B44}"/>
              </a:ext>
            </a:extLst>
          </p:cNvPr>
          <p:cNvPicPr>
            <a:picLocks noChangeAspect="1"/>
          </p:cNvPicPr>
          <p:nvPr userDrawn="1"/>
        </p:nvPicPr>
        <p:blipFill>
          <a:blip r:embed="rId2">
            <a:extLst>
              <a:ext uri="{28A0092B-C50C-407E-A947-70E740481C1C}">
                <a14:useLocalDpi xmlns:a14="http://schemas.microsoft.com/office/drawing/2010/main" val="0"/>
              </a:ext>
            </a:extLst>
          </a:blip>
          <a:srcRect l="29326" t="34378" r="36075" b="13155"/>
          <a:stretch>
            <a:fillRect/>
          </a:stretch>
        </p:blipFill>
        <p:spPr bwMode="auto">
          <a:xfrm>
            <a:off x="4583113" y="676275"/>
            <a:ext cx="22479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B50CD91E-5156-4231-B3E2-89840AD2A4D8}"/>
              </a:ext>
            </a:extLst>
          </p:cNvPr>
          <p:cNvPicPr>
            <a:picLocks noChangeAspect="1"/>
          </p:cNvPicPr>
          <p:nvPr userDrawn="1"/>
        </p:nvPicPr>
        <p:blipFill>
          <a:blip r:embed="rId3">
            <a:extLst>
              <a:ext uri="{28A0092B-C50C-407E-A947-70E740481C1C}">
                <a14:useLocalDpi xmlns:a14="http://schemas.microsoft.com/office/drawing/2010/main" val="0"/>
              </a:ext>
            </a:extLst>
          </a:blip>
          <a:srcRect l="22002" t="9164" r="30670" b="16533"/>
          <a:stretch>
            <a:fillRect/>
          </a:stretch>
        </p:blipFill>
        <p:spPr bwMode="auto">
          <a:xfrm>
            <a:off x="2305050" y="676275"/>
            <a:ext cx="2220913"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C926E32D-68FB-4FB1-A41F-21BBE1A3DD41}"/>
              </a:ext>
            </a:extLst>
          </p:cNvPr>
          <p:cNvPicPr>
            <a:picLocks noChangeAspect="1"/>
          </p:cNvPicPr>
          <p:nvPr userDrawn="1"/>
        </p:nvPicPr>
        <p:blipFill>
          <a:blip r:embed="rId4">
            <a:extLst>
              <a:ext uri="{28A0092B-C50C-407E-A947-70E740481C1C}">
                <a14:useLocalDpi xmlns:a14="http://schemas.microsoft.com/office/drawing/2010/main" val="0"/>
              </a:ext>
            </a:extLst>
          </a:blip>
          <a:srcRect t="18130" b="18576"/>
          <a:stretch>
            <a:fillRect/>
          </a:stretch>
        </p:blipFill>
        <p:spPr bwMode="auto">
          <a:xfrm>
            <a:off x="6888163" y="676275"/>
            <a:ext cx="22479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a:extLst>
              <a:ext uri="{FF2B5EF4-FFF2-40B4-BE49-F238E27FC236}">
                <a16:creationId xmlns:a16="http://schemas.microsoft.com/office/drawing/2014/main" id="{FC6CCCB7-70AD-454D-B53A-C515F3A97A4A}"/>
              </a:ext>
            </a:extLst>
          </p:cNvPr>
          <p:cNvPicPr>
            <a:picLocks noChangeAspect="1"/>
          </p:cNvPicPr>
          <p:nvPr userDrawn="1"/>
        </p:nvPicPr>
        <p:blipFill>
          <a:blip r:embed="rId5">
            <a:extLst>
              <a:ext uri="{28A0092B-C50C-407E-A947-70E740481C1C}">
                <a14:useLocalDpi xmlns:a14="http://schemas.microsoft.com/office/drawing/2010/main" val="0"/>
              </a:ext>
            </a:extLst>
          </a:blip>
          <a:srcRect l="21213" r="29893" b="25620"/>
          <a:stretch>
            <a:fillRect/>
          </a:stretch>
        </p:blipFill>
        <p:spPr bwMode="auto">
          <a:xfrm>
            <a:off x="9525" y="676275"/>
            <a:ext cx="22383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518025"/>
            <a:ext cx="7772400" cy="815975"/>
          </a:xfrm>
        </p:spPr>
        <p:txBody>
          <a:bodyPr anchor="t"/>
          <a:lstStyle>
            <a:lvl1pPr algn="l">
              <a:defRPr sz="2200" b="0" cap="none">
                <a:solidFill>
                  <a:srgbClr val="B0B1B3"/>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722313" y="3161800"/>
            <a:ext cx="7772400" cy="1180013"/>
          </a:xfrm>
        </p:spPr>
        <p:txBody>
          <a:bodyPr lIns="0" anchor="b"/>
          <a:lstStyle>
            <a:lvl1pPr marL="0" indent="0">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9" name="Rectangle 2">
            <a:extLst>
              <a:ext uri="{FF2B5EF4-FFF2-40B4-BE49-F238E27FC236}">
                <a16:creationId xmlns:a16="http://schemas.microsoft.com/office/drawing/2014/main" id="{DB4D7461-0A77-46C3-A03C-BB5E535C749B}"/>
              </a:ext>
            </a:extLst>
          </p:cNvPr>
          <p:cNvSpPr>
            <a:spLocks noGrp="1" noChangeArrowheads="1"/>
          </p:cNvSpPr>
          <p:nvPr>
            <p:ph type="sldNum" sz="quarter" idx="10"/>
          </p:nvPr>
        </p:nvSpPr>
        <p:spPr/>
        <p:txBody>
          <a:bodyPr/>
          <a:lstStyle>
            <a:lvl1pPr>
              <a:defRPr/>
            </a:lvl1pPr>
          </a:lstStyle>
          <a:p>
            <a:pPr>
              <a:defRPr/>
            </a:pPr>
            <a:fld id="{8BA7AED0-9857-41DD-9EAC-AD22ED5C35EC}" type="slidenum">
              <a:rPr lang="en-US" altLang="en-US"/>
              <a:pPr>
                <a:defRPr/>
              </a:pPr>
              <a:t>‹#›</a:t>
            </a:fld>
            <a:endParaRPr lang="en-US" altLang="en-US"/>
          </a:p>
        </p:txBody>
      </p:sp>
    </p:spTree>
    <p:extLst>
      <p:ext uri="{BB962C8B-B14F-4D97-AF65-F5344CB8AC3E}">
        <p14:creationId xmlns:p14="http://schemas.microsoft.com/office/powerpoint/2010/main" val="92417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524000"/>
            <a:ext cx="33147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4500" y="1524000"/>
            <a:ext cx="33147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848596A0-5EA6-40E0-B2EF-9A545578E507}"/>
              </a:ext>
            </a:extLst>
          </p:cNvPr>
          <p:cNvSpPr>
            <a:spLocks noGrp="1" noChangeArrowheads="1"/>
          </p:cNvSpPr>
          <p:nvPr>
            <p:ph type="sldNum" sz="quarter" idx="10"/>
          </p:nvPr>
        </p:nvSpPr>
        <p:spPr>
          <a:ln/>
        </p:spPr>
        <p:txBody>
          <a:bodyPr/>
          <a:lstStyle>
            <a:lvl1pPr>
              <a:defRPr/>
            </a:lvl1pPr>
          </a:lstStyle>
          <a:p>
            <a:pPr>
              <a:defRPr/>
            </a:pPr>
            <a:fld id="{8250FA65-83B3-40A1-BF44-7A585BE605E9}" type="slidenum">
              <a:rPr lang="en-US" altLang="en-US"/>
              <a:pPr>
                <a:defRPr/>
              </a:pPr>
              <a:t>‹#›</a:t>
            </a:fld>
            <a:endParaRPr lang="en-US" altLang="en-US"/>
          </a:p>
        </p:txBody>
      </p:sp>
    </p:spTree>
    <p:extLst>
      <p:ext uri="{BB962C8B-B14F-4D97-AF65-F5344CB8AC3E}">
        <p14:creationId xmlns:p14="http://schemas.microsoft.com/office/powerpoint/2010/main" val="95430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9C99CAC3-A68B-4BFF-AB38-2FDEB4B40FC2}"/>
              </a:ext>
            </a:extLst>
          </p:cNvPr>
          <p:cNvSpPr>
            <a:spLocks noGrp="1" noChangeArrowheads="1"/>
          </p:cNvSpPr>
          <p:nvPr>
            <p:ph type="sldNum" sz="quarter" idx="10"/>
          </p:nvPr>
        </p:nvSpPr>
        <p:spPr>
          <a:ln/>
        </p:spPr>
        <p:txBody>
          <a:bodyPr/>
          <a:lstStyle>
            <a:lvl1pPr>
              <a:defRPr/>
            </a:lvl1pPr>
          </a:lstStyle>
          <a:p>
            <a:pPr>
              <a:defRPr/>
            </a:pPr>
            <a:fld id="{9D67EBDC-26AF-460D-ABEF-932079524B07}" type="slidenum">
              <a:rPr lang="en-US" altLang="en-US"/>
              <a:pPr>
                <a:defRPr/>
              </a:pPr>
              <a:t>‹#›</a:t>
            </a:fld>
            <a:endParaRPr lang="en-US" altLang="en-US"/>
          </a:p>
        </p:txBody>
      </p:sp>
    </p:spTree>
    <p:extLst>
      <p:ext uri="{BB962C8B-B14F-4D97-AF65-F5344CB8AC3E}">
        <p14:creationId xmlns:p14="http://schemas.microsoft.com/office/powerpoint/2010/main" val="3395377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76D20A6-1240-4C27-9023-87F4A109F7F0}"/>
              </a:ext>
            </a:extLst>
          </p:cNvPr>
          <p:cNvSpPr>
            <a:spLocks noGrp="1" noChangeArrowheads="1"/>
          </p:cNvSpPr>
          <p:nvPr>
            <p:ph type="sldNum" sz="quarter" idx="10"/>
          </p:nvPr>
        </p:nvSpPr>
        <p:spPr>
          <a:ln/>
        </p:spPr>
        <p:txBody>
          <a:bodyPr/>
          <a:lstStyle>
            <a:lvl1pPr>
              <a:defRPr/>
            </a:lvl1pPr>
          </a:lstStyle>
          <a:p>
            <a:pPr>
              <a:defRPr/>
            </a:pPr>
            <a:fld id="{F224C0D5-99AA-4CAF-8EE9-12B84D2A8BA4}" type="slidenum">
              <a:rPr lang="en-US" altLang="en-US"/>
              <a:pPr>
                <a:defRPr/>
              </a:pPr>
              <a:t>‹#›</a:t>
            </a:fld>
            <a:endParaRPr lang="en-US" altLang="en-US"/>
          </a:p>
        </p:txBody>
      </p:sp>
    </p:spTree>
    <p:extLst>
      <p:ext uri="{BB962C8B-B14F-4D97-AF65-F5344CB8AC3E}">
        <p14:creationId xmlns:p14="http://schemas.microsoft.com/office/powerpoint/2010/main" val="895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1A81A07-6C80-48CC-A9B3-FCAC1E397E37}"/>
              </a:ext>
            </a:extLst>
          </p:cNvPr>
          <p:cNvSpPr>
            <a:spLocks noGrp="1" noChangeArrowheads="1"/>
          </p:cNvSpPr>
          <p:nvPr>
            <p:ph type="sldNum" sz="quarter" idx="10"/>
          </p:nvPr>
        </p:nvSpPr>
        <p:spPr>
          <a:ln/>
        </p:spPr>
        <p:txBody>
          <a:bodyPr/>
          <a:lstStyle>
            <a:lvl1pPr>
              <a:defRPr/>
            </a:lvl1pPr>
          </a:lstStyle>
          <a:p>
            <a:pPr>
              <a:defRPr/>
            </a:pPr>
            <a:fld id="{56629151-90F4-4EBE-82FA-C48632CC2BAC}" type="slidenum">
              <a:rPr lang="en-US" altLang="en-US"/>
              <a:pPr>
                <a:defRPr/>
              </a:pPr>
              <a:t>‹#›</a:t>
            </a:fld>
            <a:endParaRPr lang="en-US" altLang="en-US"/>
          </a:p>
        </p:txBody>
      </p:sp>
    </p:spTree>
    <p:extLst>
      <p:ext uri="{BB962C8B-B14F-4D97-AF65-F5344CB8AC3E}">
        <p14:creationId xmlns:p14="http://schemas.microsoft.com/office/powerpoint/2010/main" val="3000101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6466FC83-1828-44E8-84C7-F4D929116252}"/>
              </a:ext>
            </a:extLst>
          </p:cNvPr>
          <p:cNvSpPr>
            <a:spLocks noGrp="1" noChangeArrowheads="1"/>
          </p:cNvSpPr>
          <p:nvPr>
            <p:ph type="sldNum" sz="quarter" idx="10"/>
          </p:nvPr>
        </p:nvSpPr>
        <p:spPr>
          <a:ln/>
        </p:spPr>
        <p:txBody>
          <a:bodyPr/>
          <a:lstStyle>
            <a:lvl1pPr>
              <a:defRPr/>
            </a:lvl1pPr>
          </a:lstStyle>
          <a:p>
            <a:pPr>
              <a:defRPr/>
            </a:pPr>
            <a:fld id="{9F09758A-9607-4E26-97F4-EDE9847D24DA}" type="slidenum">
              <a:rPr lang="en-US" altLang="en-US"/>
              <a:pPr>
                <a:defRPr/>
              </a:pPr>
              <a:t>‹#›</a:t>
            </a:fld>
            <a:endParaRPr lang="en-US" altLang="en-US"/>
          </a:p>
        </p:txBody>
      </p:sp>
    </p:spTree>
    <p:extLst>
      <p:ext uri="{BB962C8B-B14F-4D97-AF65-F5344CB8AC3E}">
        <p14:creationId xmlns:p14="http://schemas.microsoft.com/office/powerpoint/2010/main" val="396034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0ADDAB34-5F2E-4EB8-B7C1-BACFF4023B53}"/>
              </a:ext>
            </a:extLst>
          </p:cNvPr>
          <p:cNvSpPr>
            <a:spLocks noGrp="1" noChangeArrowheads="1"/>
          </p:cNvSpPr>
          <p:nvPr>
            <p:ph type="sldNum" sz="quarter" idx="10"/>
          </p:nvPr>
        </p:nvSpPr>
        <p:spPr>
          <a:ln/>
        </p:spPr>
        <p:txBody>
          <a:bodyPr/>
          <a:lstStyle>
            <a:lvl1pPr>
              <a:defRPr/>
            </a:lvl1pPr>
          </a:lstStyle>
          <a:p>
            <a:pPr>
              <a:defRPr/>
            </a:pPr>
            <a:fld id="{4E6BFD5A-F9D4-4875-AD83-6DEFF0451A18}" type="slidenum">
              <a:rPr lang="en-US" altLang="en-US"/>
              <a:pPr>
                <a:defRPr/>
              </a:pPr>
              <a:t>‹#›</a:t>
            </a:fld>
            <a:endParaRPr lang="en-US" altLang="en-US"/>
          </a:p>
        </p:txBody>
      </p:sp>
    </p:spTree>
    <p:extLst>
      <p:ext uri="{BB962C8B-B14F-4D97-AF65-F5344CB8AC3E}">
        <p14:creationId xmlns:p14="http://schemas.microsoft.com/office/powerpoint/2010/main" val="278635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EF5AD2D4-4250-48F6-B6CD-BAADE6CD6608}"/>
              </a:ext>
            </a:extLst>
          </p:cNvPr>
          <p:cNvSpPr>
            <a:spLocks noGrp="1" noChangeArrowheads="1"/>
          </p:cNvSpPr>
          <p:nvPr>
            <p:ph type="sldNum" sz="quarter" idx="4"/>
          </p:nvPr>
        </p:nvSpPr>
        <p:spPr bwMode="black">
          <a:xfrm>
            <a:off x="8382000" y="6313488"/>
            <a:ext cx="3048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spAutoFit/>
          </a:bodyPr>
          <a:lstStyle>
            <a:lvl1pPr algn="r" eaLnBrk="0" hangingPunct="0">
              <a:defRPr sz="900" b="1">
                <a:solidFill>
                  <a:srgbClr val="005288"/>
                </a:solidFill>
              </a:defRPr>
            </a:lvl1pPr>
          </a:lstStyle>
          <a:p>
            <a:pPr>
              <a:defRPr/>
            </a:pPr>
            <a:fld id="{C4045066-6E5D-4686-A505-66E9C8096CA3}" type="slidenum">
              <a:rPr lang="en-US" altLang="en-US"/>
              <a:pPr>
                <a:defRPr/>
              </a:pPr>
              <a:t>‹#›</a:t>
            </a:fld>
            <a:endParaRPr lang="en-US" altLang="en-US"/>
          </a:p>
        </p:txBody>
      </p:sp>
      <p:sp>
        <p:nvSpPr>
          <p:cNvPr id="1027" name="Rectangle 4">
            <a:extLst>
              <a:ext uri="{FF2B5EF4-FFF2-40B4-BE49-F238E27FC236}">
                <a16:creationId xmlns:a16="http://schemas.microsoft.com/office/drawing/2014/main" id="{5A6F3602-2CA1-45EA-82FA-F40AF122D573}"/>
              </a:ext>
            </a:extLst>
          </p:cNvPr>
          <p:cNvSpPr>
            <a:spLocks noGrp="1" noChangeArrowheads="1"/>
          </p:cNvSpPr>
          <p:nvPr>
            <p:ph type="body" idx="1"/>
          </p:nvPr>
        </p:nvSpPr>
        <p:spPr bwMode="auto">
          <a:xfrm>
            <a:off x="838200" y="1371600"/>
            <a:ext cx="7848600"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8">
            <a:extLst>
              <a:ext uri="{FF2B5EF4-FFF2-40B4-BE49-F238E27FC236}">
                <a16:creationId xmlns:a16="http://schemas.microsoft.com/office/drawing/2014/main" id="{F9DD9A76-3A5B-403E-B214-446A3341F7BA}"/>
              </a:ext>
            </a:extLst>
          </p:cNvPr>
          <p:cNvSpPr>
            <a:spLocks noGrp="1" noChangeArrowheads="1"/>
          </p:cNvSpPr>
          <p:nvPr>
            <p:ph type="title"/>
          </p:nvPr>
        </p:nvSpPr>
        <p:spPr bwMode="auto">
          <a:xfrm>
            <a:off x="457200" y="1588"/>
            <a:ext cx="82296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cxnSp>
        <p:nvCxnSpPr>
          <p:cNvPr id="7" name="Straight Connector 6">
            <a:extLst>
              <a:ext uri="{FF2B5EF4-FFF2-40B4-BE49-F238E27FC236}">
                <a16:creationId xmlns:a16="http://schemas.microsoft.com/office/drawing/2014/main" id="{3E136465-3D1B-4A3C-9449-D3C3346F94AB}"/>
              </a:ext>
            </a:extLst>
          </p:cNvPr>
          <p:cNvCxnSpPr/>
          <p:nvPr userDrawn="1"/>
        </p:nvCxnSpPr>
        <p:spPr>
          <a:xfrm>
            <a:off x="0" y="1219200"/>
            <a:ext cx="9144000" cy="0"/>
          </a:xfrm>
          <a:prstGeom prst="line">
            <a:avLst/>
          </a:prstGeom>
          <a:ln w="571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391152-5236-4F67-8B2C-18C4AC287F0F}"/>
              </a:ext>
            </a:extLst>
          </p:cNvPr>
          <p:cNvCxnSpPr/>
          <p:nvPr userDrawn="1"/>
        </p:nvCxnSpPr>
        <p:spPr>
          <a:xfrm>
            <a:off x="0" y="6096000"/>
            <a:ext cx="9144000" cy="0"/>
          </a:xfrm>
          <a:prstGeom prst="line">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69" r:id="rId1"/>
    <p:sldLayoutId id="2147484260" r:id="rId2"/>
    <p:sldLayoutId id="214748427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hf hdr="0" ftr="0" dt="0"/>
  <p:txStyles>
    <p:titleStyle>
      <a:lvl1pPr algn="l" rtl="0" eaLnBrk="0" fontAlgn="base" hangingPunct="0">
        <a:lnSpc>
          <a:spcPct val="90000"/>
        </a:lnSpc>
        <a:spcBef>
          <a:spcPct val="0"/>
        </a:spcBef>
        <a:spcAft>
          <a:spcPct val="0"/>
        </a:spcAft>
        <a:defRPr sz="3600" b="1" i="0" u="none">
          <a:solidFill>
            <a:srgbClr val="005288"/>
          </a:solidFill>
          <a:latin typeface="Calibri" panose="020F0502020204030204" pitchFamily="34" charset="0"/>
          <a:ea typeface="+mj-ea"/>
          <a:cs typeface="Calibri" panose="020F0502020204030204" pitchFamily="34" charset="0"/>
        </a:defRPr>
      </a:lvl1pPr>
      <a:lvl2pPr algn="l" rtl="0" eaLnBrk="0" fontAlgn="base" hangingPunct="0">
        <a:lnSpc>
          <a:spcPct val="90000"/>
        </a:lnSpc>
        <a:spcBef>
          <a:spcPct val="0"/>
        </a:spcBef>
        <a:spcAft>
          <a:spcPct val="0"/>
        </a:spcAft>
        <a:defRPr sz="3600" b="1">
          <a:solidFill>
            <a:srgbClr val="005288"/>
          </a:solidFill>
          <a:latin typeface="Calibri" panose="020F0502020204030204" pitchFamily="34" charset="0"/>
          <a:cs typeface="Calibri" panose="020F0502020204030204" pitchFamily="34" charset="0"/>
        </a:defRPr>
      </a:lvl2pPr>
      <a:lvl3pPr algn="l" rtl="0" eaLnBrk="0" fontAlgn="base" hangingPunct="0">
        <a:lnSpc>
          <a:spcPct val="90000"/>
        </a:lnSpc>
        <a:spcBef>
          <a:spcPct val="0"/>
        </a:spcBef>
        <a:spcAft>
          <a:spcPct val="0"/>
        </a:spcAft>
        <a:defRPr sz="3600" b="1">
          <a:solidFill>
            <a:srgbClr val="005288"/>
          </a:solidFill>
          <a:latin typeface="Calibri" panose="020F0502020204030204" pitchFamily="34" charset="0"/>
          <a:cs typeface="Calibri" panose="020F0502020204030204" pitchFamily="34" charset="0"/>
        </a:defRPr>
      </a:lvl3pPr>
      <a:lvl4pPr algn="l" rtl="0" eaLnBrk="0" fontAlgn="base" hangingPunct="0">
        <a:lnSpc>
          <a:spcPct val="90000"/>
        </a:lnSpc>
        <a:spcBef>
          <a:spcPct val="0"/>
        </a:spcBef>
        <a:spcAft>
          <a:spcPct val="0"/>
        </a:spcAft>
        <a:defRPr sz="3600" b="1">
          <a:solidFill>
            <a:srgbClr val="005288"/>
          </a:solidFill>
          <a:latin typeface="Calibri" panose="020F0502020204030204" pitchFamily="34" charset="0"/>
          <a:cs typeface="Calibri" panose="020F0502020204030204" pitchFamily="34" charset="0"/>
        </a:defRPr>
      </a:lvl4pPr>
      <a:lvl5pPr algn="l" rtl="0" eaLnBrk="0" fontAlgn="base" hangingPunct="0">
        <a:lnSpc>
          <a:spcPct val="90000"/>
        </a:lnSpc>
        <a:spcBef>
          <a:spcPct val="0"/>
        </a:spcBef>
        <a:spcAft>
          <a:spcPct val="0"/>
        </a:spcAft>
        <a:defRPr sz="3600" b="1">
          <a:solidFill>
            <a:srgbClr val="005288"/>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4200">
          <a:solidFill>
            <a:schemeClr val="tx2"/>
          </a:solidFill>
          <a:latin typeface="Times New Roman" pitchFamily="18" charset="0"/>
        </a:defRPr>
      </a:lvl6pPr>
      <a:lvl7pPr marL="914400" algn="l" rtl="0" fontAlgn="base">
        <a:lnSpc>
          <a:spcPct val="90000"/>
        </a:lnSpc>
        <a:spcBef>
          <a:spcPct val="0"/>
        </a:spcBef>
        <a:spcAft>
          <a:spcPct val="0"/>
        </a:spcAft>
        <a:defRPr sz="4200">
          <a:solidFill>
            <a:schemeClr val="tx2"/>
          </a:solidFill>
          <a:latin typeface="Times New Roman" pitchFamily="18" charset="0"/>
        </a:defRPr>
      </a:lvl7pPr>
      <a:lvl8pPr marL="1371600" algn="l" rtl="0" fontAlgn="base">
        <a:lnSpc>
          <a:spcPct val="90000"/>
        </a:lnSpc>
        <a:spcBef>
          <a:spcPct val="0"/>
        </a:spcBef>
        <a:spcAft>
          <a:spcPct val="0"/>
        </a:spcAft>
        <a:defRPr sz="4200">
          <a:solidFill>
            <a:schemeClr val="tx2"/>
          </a:solidFill>
          <a:latin typeface="Times New Roman" pitchFamily="18" charset="0"/>
        </a:defRPr>
      </a:lvl8pPr>
      <a:lvl9pPr marL="1828800" algn="l" rtl="0" fontAlgn="base">
        <a:lnSpc>
          <a:spcPct val="90000"/>
        </a:lnSpc>
        <a:spcBef>
          <a:spcPct val="0"/>
        </a:spcBef>
        <a:spcAft>
          <a:spcPct val="0"/>
        </a:spcAft>
        <a:defRPr sz="4200">
          <a:solidFill>
            <a:schemeClr val="tx2"/>
          </a:solidFill>
          <a:latin typeface="Times New Roman" pitchFamily="18" charset="0"/>
        </a:defRPr>
      </a:lvl9pPr>
    </p:titleStyle>
    <p:bodyStyle>
      <a:lvl1pPr marL="230188" indent="-230188" algn="l" rtl="0" eaLnBrk="0" fontAlgn="base" hangingPunct="0">
        <a:spcBef>
          <a:spcPct val="60000"/>
        </a:spcBef>
        <a:spcAft>
          <a:spcPct val="0"/>
        </a:spcAft>
        <a:buClr>
          <a:srgbClr val="A50021"/>
        </a:buClr>
        <a:buSzPct val="100000"/>
        <a:buFont typeface="Arial" panose="020B0604020202020204" pitchFamily="34" charset="0"/>
        <a:buChar char="•"/>
        <a:defRPr sz="2200">
          <a:solidFill>
            <a:schemeClr val="tx1"/>
          </a:solidFill>
          <a:latin typeface="+mn-lt"/>
          <a:ea typeface="+mn-ea"/>
          <a:cs typeface="+mn-cs"/>
        </a:defRPr>
      </a:lvl1pPr>
      <a:lvl2pPr marL="573088" indent="-222250" algn="l" rtl="0" eaLnBrk="0" fontAlgn="base" hangingPunct="0">
        <a:spcBef>
          <a:spcPct val="30000"/>
        </a:spcBef>
        <a:spcAft>
          <a:spcPct val="0"/>
        </a:spcAft>
        <a:buClr>
          <a:srgbClr val="A50021"/>
        </a:buClr>
        <a:buSzPct val="100000"/>
        <a:buFont typeface="Arial" panose="020B0604020202020204" pitchFamily="34" charset="0"/>
        <a:buChar char="•"/>
        <a:defRPr b="0" i="0" u="none">
          <a:solidFill>
            <a:schemeClr val="tx1"/>
          </a:solidFill>
          <a:latin typeface="+mn-lt"/>
        </a:defRPr>
      </a:lvl2pPr>
      <a:lvl3pPr marL="801688" indent="-222250" algn="l" rtl="0" eaLnBrk="0" fontAlgn="base" hangingPunct="0">
        <a:spcBef>
          <a:spcPct val="30000"/>
        </a:spcBef>
        <a:spcAft>
          <a:spcPct val="0"/>
        </a:spcAft>
        <a:buClr>
          <a:srgbClr val="A50021"/>
        </a:buClr>
        <a:buSzPct val="100000"/>
        <a:buFont typeface="Arial" panose="020B0604020202020204" pitchFamily="34" charset="0"/>
        <a:buChar char="•"/>
        <a:defRPr>
          <a:solidFill>
            <a:schemeClr val="tx1"/>
          </a:solidFill>
          <a:latin typeface="+mn-lt"/>
        </a:defRPr>
      </a:lvl3pPr>
      <a:lvl4pPr marL="1028700" indent="-231775" algn="l" rtl="0" eaLnBrk="0" fontAlgn="base" hangingPunct="0">
        <a:spcBef>
          <a:spcPct val="30000"/>
        </a:spcBef>
        <a:spcAft>
          <a:spcPct val="0"/>
        </a:spcAft>
        <a:buClr>
          <a:srgbClr val="A50021"/>
        </a:buClr>
        <a:buSzPct val="100000"/>
        <a:buFont typeface="Arial" panose="020B0604020202020204" pitchFamily="34" charset="0"/>
        <a:buChar char="•"/>
        <a:defRPr>
          <a:solidFill>
            <a:schemeClr val="tx1"/>
          </a:solidFill>
          <a:latin typeface="+mn-lt"/>
        </a:defRPr>
      </a:lvl4pPr>
      <a:lvl5pPr marL="1252538" indent="-222250" algn="l" rtl="0" eaLnBrk="0" fontAlgn="base" hangingPunct="0">
        <a:spcBef>
          <a:spcPct val="30000"/>
        </a:spcBef>
        <a:spcAft>
          <a:spcPct val="0"/>
        </a:spcAft>
        <a:buClr>
          <a:srgbClr val="A50021"/>
        </a:buClr>
        <a:buSzPct val="100000"/>
        <a:buFont typeface="Arial" panose="020B0604020202020204" pitchFamily="34" charset="0"/>
        <a:buChar char="•"/>
        <a:defRPr>
          <a:solidFill>
            <a:schemeClr val="tx1"/>
          </a:solidFill>
          <a:latin typeface="+mn-lt"/>
        </a:defRPr>
      </a:lvl5pPr>
      <a:lvl6pPr marL="2163763" indent="-222250" algn="l" rtl="0" fontAlgn="base">
        <a:spcBef>
          <a:spcPct val="30000"/>
        </a:spcBef>
        <a:spcAft>
          <a:spcPct val="0"/>
        </a:spcAft>
        <a:buClr>
          <a:schemeClr val="accent1"/>
        </a:buClr>
        <a:buFont typeface="Wingdings" pitchFamily="2" charset="2"/>
        <a:buChar char="§"/>
        <a:defRPr>
          <a:solidFill>
            <a:schemeClr val="tx2"/>
          </a:solidFill>
          <a:latin typeface="+mn-lt"/>
        </a:defRPr>
      </a:lvl6pPr>
      <a:lvl7pPr marL="2620963" indent="-222250" algn="l" rtl="0" fontAlgn="base">
        <a:spcBef>
          <a:spcPct val="30000"/>
        </a:spcBef>
        <a:spcAft>
          <a:spcPct val="0"/>
        </a:spcAft>
        <a:buClr>
          <a:schemeClr val="accent1"/>
        </a:buClr>
        <a:buFont typeface="Wingdings" pitchFamily="2" charset="2"/>
        <a:buChar char="§"/>
        <a:defRPr>
          <a:solidFill>
            <a:schemeClr val="tx2"/>
          </a:solidFill>
          <a:latin typeface="+mn-lt"/>
        </a:defRPr>
      </a:lvl7pPr>
      <a:lvl8pPr marL="3078163" indent="-222250" algn="l" rtl="0" fontAlgn="base">
        <a:spcBef>
          <a:spcPct val="30000"/>
        </a:spcBef>
        <a:spcAft>
          <a:spcPct val="0"/>
        </a:spcAft>
        <a:buClr>
          <a:schemeClr val="accent1"/>
        </a:buClr>
        <a:buFont typeface="Wingdings" pitchFamily="2" charset="2"/>
        <a:buChar char="§"/>
        <a:defRPr>
          <a:solidFill>
            <a:schemeClr val="tx2"/>
          </a:solidFill>
          <a:latin typeface="+mn-lt"/>
        </a:defRPr>
      </a:lvl8pPr>
      <a:lvl9pPr marL="3535363" indent="-222250" algn="l" rtl="0" fontAlgn="base">
        <a:spcBef>
          <a:spcPct val="30000"/>
        </a:spcBef>
        <a:spcAft>
          <a:spcPct val="0"/>
        </a:spcAft>
        <a:buClr>
          <a:schemeClr val="accent1"/>
        </a:buClr>
        <a:buFont typeface="Wingdings" pitchFamily="2" charset="2"/>
        <a:buChar char="§"/>
        <a:defRPr>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fema.gov/media-library-data/1424368115734-86cfbaeb456f7c1d57a05d3e8e08a4bd/FINAL_SafeRoom_JobAid_13FEB15_508complete.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hazards.atcouncil.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ema.gov/media-library-data/1424368115734-86cfbaeb456f7c1d57a05d3e8e08a4bd/FINAL_WindRetrofit_BCA_JobAid_13FEB15_508complete.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fema.gov/media-library-data/1525270588484-afacbf62f12af45521a473d35cd882b5/NonResidentialWindRetrofitCostEffectivenessDeterminationMemo_508.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7CC45-B388-49D8-86F6-9B530F11E292}"/>
              </a:ext>
            </a:extLst>
          </p:cNvPr>
          <p:cNvSpPr>
            <a:spLocks noGrp="1"/>
          </p:cNvSpPr>
          <p:nvPr>
            <p:ph type="title"/>
          </p:nvPr>
        </p:nvSpPr>
        <p:spPr>
          <a:xfrm>
            <a:off x="722313" y="3505200"/>
            <a:ext cx="7772400" cy="1179576"/>
          </a:xfrm>
        </p:spPr>
        <p:txBody>
          <a:bodyPr anchor="t" anchorCtr="0"/>
          <a:lstStyle/>
          <a:p>
            <a:pPr>
              <a:lnSpc>
                <a:spcPct val="100000"/>
              </a:lnSpc>
            </a:pPr>
            <a:r>
              <a:rPr lang="en-US" altLang="en-US" sz="3600" b="1" dirty="0">
                <a:solidFill>
                  <a:schemeClr val="tx1"/>
                </a:solidFill>
              </a:rPr>
              <a:t>Unit 6: BCAs for Tornado and Hurricane Safe Rooms and Hurricane Wind Retrofits</a:t>
            </a:r>
            <a:br>
              <a:rPr lang="en-US" altLang="en-US" b="1" dirty="0"/>
            </a:br>
            <a:endParaRPr lang="en-US" dirty="0"/>
          </a:p>
        </p:txBody>
      </p:sp>
      <p:sp>
        <p:nvSpPr>
          <p:cNvPr id="4" name="Slide Number Placeholder 3">
            <a:extLst>
              <a:ext uri="{FF2B5EF4-FFF2-40B4-BE49-F238E27FC236}">
                <a16:creationId xmlns:a16="http://schemas.microsoft.com/office/drawing/2014/main" id="{A0A127C4-B797-4B4B-8DAB-02EEAA2FD13B}"/>
              </a:ext>
            </a:extLst>
          </p:cNvPr>
          <p:cNvSpPr>
            <a:spLocks noGrp="1"/>
          </p:cNvSpPr>
          <p:nvPr>
            <p:ph type="sldNum" sz="quarter" idx="10"/>
          </p:nvPr>
        </p:nvSpPr>
        <p:spPr/>
        <p:txBody>
          <a:bodyPr/>
          <a:lstStyle/>
          <a:p>
            <a:pPr>
              <a:defRPr/>
            </a:pPr>
            <a:fld id="{8BA7AED0-9857-41DD-9EAC-AD22ED5C35EC}" type="slidenum">
              <a:rPr lang="en-US" altLang="en-US" smtClean="0"/>
              <a:pPr>
                <a:defRPr/>
              </a:pPr>
              <a:t>1</a:t>
            </a:fld>
            <a:endParaRPr lang="en-US" altLang="en-US"/>
          </a:p>
        </p:txBody>
      </p:sp>
    </p:spTree>
    <p:extLst>
      <p:ext uri="{BB962C8B-B14F-4D97-AF65-F5344CB8AC3E}">
        <p14:creationId xmlns:p14="http://schemas.microsoft.com/office/powerpoint/2010/main" val="19576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0A2FE2B-3604-4064-8625-A574CA222AF0}"/>
              </a:ext>
            </a:extLst>
          </p:cNvPr>
          <p:cNvSpPr>
            <a:spLocks noGrp="1" noChangeArrowheads="1"/>
          </p:cNvSpPr>
          <p:nvPr>
            <p:ph type="title"/>
          </p:nvPr>
        </p:nvSpPr>
        <p:spPr/>
        <p:txBody>
          <a:bodyPr/>
          <a:lstStyle/>
          <a:p>
            <a:r>
              <a:rPr lang="en-US" altLang="en-US"/>
              <a:t>EF2 and EF3</a:t>
            </a:r>
          </a:p>
        </p:txBody>
      </p:sp>
      <p:sp>
        <p:nvSpPr>
          <p:cNvPr id="3" name="Content Placeholder 2">
            <a:extLst>
              <a:ext uri="{FF2B5EF4-FFF2-40B4-BE49-F238E27FC236}">
                <a16:creationId xmlns:a16="http://schemas.microsoft.com/office/drawing/2014/main" id="{E72C676C-61E6-4936-8B95-512950A97703}"/>
              </a:ext>
            </a:extLst>
          </p:cNvPr>
          <p:cNvSpPr>
            <a:spLocks noGrp="1"/>
          </p:cNvSpPr>
          <p:nvPr>
            <p:ph idx="1"/>
          </p:nvPr>
        </p:nvSpPr>
        <p:spPr>
          <a:xfrm>
            <a:off x="838200" y="1371600"/>
            <a:ext cx="4572000" cy="4343400"/>
          </a:xfrm>
        </p:spPr>
        <p:txBody>
          <a:bodyPr/>
          <a:lstStyle/>
          <a:p>
            <a:pPr marL="0" indent="0">
              <a:buFont typeface="Arial" panose="020B0604020202020204" pitchFamily="34" charset="0"/>
              <a:buNone/>
              <a:defRPr/>
            </a:pPr>
            <a:r>
              <a:rPr lang="en-US" b="1" dirty="0"/>
              <a:t>EF2:</a:t>
            </a:r>
            <a:r>
              <a:rPr lang="en-US" dirty="0"/>
              <a:t> Significant Tornado Category</a:t>
            </a:r>
          </a:p>
          <a:p>
            <a:pPr>
              <a:defRPr/>
            </a:pPr>
            <a:r>
              <a:rPr lang="en-US" dirty="0"/>
              <a:t>111-135 mph</a:t>
            </a:r>
          </a:p>
          <a:p>
            <a:pPr>
              <a:defRPr/>
            </a:pPr>
            <a:r>
              <a:rPr lang="en-US" dirty="0"/>
              <a:t>Considerable damage</a:t>
            </a: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r>
              <a:rPr lang="en-US" b="1" dirty="0"/>
              <a:t>EF3:</a:t>
            </a:r>
            <a:r>
              <a:rPr lang="en-US" dirty="0"/>
              <a:t> Severe Tornado Category</a:t>
            </a:r>
          </a:p>
          <a:p>
            <a:pPr>
              <a:defRPr/>
            </a:pPr>
            <a:r>
              <a:rPr lang="en-US" dirty="0"/>
              <a:t>136-165 mph</a:t>
            </a:r>
          </a:p>
          <a:p>
            <a:pPr>
              <a:defRPr/>
            </a:pPr>
            <a:r>
              <a:rPr lang="en-US" dirty="0"/>
              <a:t>Severe damage</a:t>
            </a:r>
          </a:p>
        </p:txBody>
      </p:sp>
      <p:pic>
        <p:nvPicPr>
          <p:cNvPr id="14341" name="Picture 6" descr="Photograph of a building with damage from an EF2 tornado">
            <a:extLst>
              <a:ext uri="{FF2B5EF4-FFF2-40B4-BE49-F238E27FC236}">
                <a16:creationId xmlns:a16="http://schemas.microsoft.com/office/drawing/2014/main" id="{0AA5AE08-4C39-4249-9AD8-BDF7058074D2}"/>
              </a:ext>
            </a:extLst>
          </p:cNvPr>
          <p:cNvPicPr>
            <a:picLocks noChangeAspect="1"/>
          </p:cNvPicPr>
          <p:nvPr/>
        </p:nvPicPr>
        <p:blipFill>
          <a:blip r:embed="rId2" cstate="print">
            <a:extLst>
              <a:ext uri="{28A0092B-C50C-407E-A947-70E740481C1C}">
                <a14:useLocalDpi xmlns:a14="http://schemas.microsoft.com/office/drawing/2010/main" val="0"/>
              </a:ext>
            </a:extLst>
          </a:blip>
          <a:srcRect t="3223" b="6560"/>
          <a:stretch>
            <a:fillRect/>
          </a:stretch>
        </p:blipFill>
        <p:spPr bwMode="auto">
          <a:xfrm>
            <a:off x="5788025" y="1196425"/>
            <a:ext cx="3009900"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342" name="Picture 8" descr="Photograph of a building with damage from an EF3 tornado">
            <a:extLst>
              <a:ext uri="{FF2B5EF4-FFF2-40B4-BE49-F238E27FC236}">
                <a16:creationId xmlns:a16="http://schemas.microsoft.com/office/drawing/2014/main" id="{82797CE5-CA49-4345-8600-C224C6E63B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8431" y="3560406"/>
            <a:ext cx="3013075" cy="20272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0" name="Slide Number Placeholder 3">
            <a:extLst>
              <a:ext uri="{FF2B5EF4-FFF2-40B4-BE49-F238E27FC236}">
                <a16:creationId xmlns:a16="http://schemas.microsoft.com/office/drawing/2014/main" id="{A2F92A96-DAE0-439B-83D4-869FCF4CEE2F}"/>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6EA84A-1DA3-408E-8EBC-3BA1ABCDF8D9}" type="slidenum">
              <a:rPr lang="en-US" altLang="en-US" smtClean="0">
                <a:solidFill>
                  <a:srgbClr val="005288"/>
                </a:solidFill>
              </a:rPr>
              <a:pPr/>
              <a:t>10</a:t>
            </a:fld>
            <a:endParaRPr lang="en-US" altLang="en-US">
              <a:solidFill>
                <a:srgbClr val="00528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46C204-04D0-43D3-880F-87F01A18473B}"/>
              </a:ext>
            </a:extLst>
          </p:cNvPr>
          <p:cNvSpPr>
            <a:spLocks noGrp="1" noChangeArrowheads="1"/>
          </p:cNvSpPr>
          <p:nvPr>
            <p:ph type="title"/>
          </p:nvPr>
        </p:nvSpPr>
        <p:spPr/>
        <p:txBody>
          <a:bodyPr/>
          <a:lstStyle/>
          <a:p>
            <a:r>
              <a:rPr lang="en-US" altLang="en-US"/>
              <a:t>EF4 and EF5</a:t>
            </a:r>
          </a:p>
        </p:txBody>
      </p:sp>
      <p:sp>
        <p:nvSpPr>
          <p:cNvPr id="3" name="Content Placeholder 2">
            <a:extLst>
              <a:ext uri="{FF2B5EF4-FFF2-40B4-BE49-F238E27FC236}">
                <a16:creationId xmlns:a16="http://schemas.microsoft.com/office/drawing/2014/main" id="{1F9B4178-2D04-471F-9E7B-F49786B8C22B}"/>
              </a:ext>
            </a:extLst>
          </p:cNvPr>
          <p:cNvSpPr>
            <a:spLocks noGrp="1"/>
          </p:cNvSpPr>
          <p:nvPr>
            <p:ph idx="1"/>
          </p:nvPr>
        </p:nvSpPr>
        <p:spPr>
          <a:xfrm>
            <a:off x="838200" y="1371600"/>
            <a:ext cx="4572000" cy="4343400"/>
          </a:xfrm>
        </p:spPr>
        <p:txBody>
          <a:bodyPr/>
          <a:lstStyle/>
          <a:p>
            <a:pPr marL="0" indent="0">
              <a:buFont typeface="Arial" panose="020B0604020202020204" pitchFamily="34" charset="0"/>
              <a:buNone/>
              <a:defRPr/>
            </a:pPr>
            <a:r>
              <a:rPr lang="en-US" b="1" dirty="0"/>
              <a:t>EF4:</a:t>
            </a:r>
            <a:r>
              <a:rPr lang="en-US" dirty="0"/>
              <a:t> Devastating Tornado Category</a:t>
            </a:r>
          </a:p>
          <a:p>
            <a:pPr>
              <a:defRPr/>
            </a:pPr>
            <a:r>
              <a:rPr lang="en-US" dirty="0"/>
              <a:t>166-200 mph</a:t>
            </a:r>
          </a:p>
          <a:p>
            <a:pPr>
              <a:defRPr/>
            </a:pPr>
            <a:r>
              <a:rPr lang="en-US" dirty="0"/>
              <a:t>Devastating damage</a:t>
            </a:r>
          </a:p>
          <a:p>
            <a:pPr marL="0" indent="0">
              <a:buFont typeface="Arial" panose="020B0604020202020204" pitchFamily="34" charset="0"/>
              <a:buNone/>
              <a:defRPr/>
            </a:pPr>
            <a:endParaRPr lang="en-US" dirty="0"/>
          </a:p>
          <a:p>
            <a:pPr marL="0" indent="0">
              <a:buFont typeface="Arial" panose="020B0604020202020204" pitchFamily="34" charset="0"/>
              <a:buNone/>
              <a:defRPr/>
            </a:pPr>
            <a:r>
              <a:rPr lang="en-US" b="1" dirty="0"/>
              <a:t>EF5:</a:t>
            </a:r>
            <a:r>
              <a:rPr lang="en-US" dirty="0"/>
              <a:t> Incredible Tornado Category</a:t>
            </a:r>
          </a:p>
          <a:p>
            <a:pPr>
              <a:defRPr/>
            </a:pPr>
            <a:r>
              <a:rPr lang="en-US" dirty="0"/>
              <a:t>&gt;200 mph</a:t>
            </a:r>
          </a:p>
          <a:p>
            <a:pPr>
              <a:defRPr/>
            </a:pPr>
            <a:r>
              <a:rPr lang="en-US" dirty="0"/>
              <a:t>Incredible damage</a:t>
            </a:r>
          </a:p>
        </p:txBody>
      </p:sp>
      <p:pic>
        <p:nvPicPr>
          <p:cNvPr id="15365" name="Picture 4" descr="Photograph of damage from an EF4 tornado">
            <a:extLst>
              <a:ext uri="{FF2B5EF4-FFF2-40B4-BE49-F238E27FC236}">
                <a16:creationId xmlns:a16="http://schemas.microsoft.com/office/drawing/2014/main" id="{992313CE-5ABB-4EB0-B5C2-CA63F998C9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1295400"/>
            <a:ext cx="3048000" cy="2265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366" name="Picture 5" descr="Photograph of damage from an EF4 tornado">
            <a:extLst>
              <a:ext uri="{FF2B5EF4-FFF2-40B4-BE49-F238E27FC236}">
                <a16:creationId xmlns:a16="http://schemas.microsoft.com/office/drawing/2014/main" id="{2A7B6501-7AC1-4666-A270-134B020823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560763"/>
            <a:ext cx="3048000" cy="22923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364" name="Slide Number Placeholder 3">
            <a:extLst>
              <a:ext uri="{FF2B5EF4-FFF2-40B4-BE49-F238E27FC236}">
                <a16:creationId xmlns:a16="http://schemas.microsoft.com/office/drawing/2014/main" id="{CBC388F9-FF6F-4A33-A63D-42D61AA5B054}"/>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7652AA-4FE4-4AC2-84EC-48D28DA9BA5D}" type="slidenum">
              <a:rPr lang="en-US" altLang="en-US" smtClean="0">
                <a:solidFill>
                  <a:srgbClr val="005288"/>
                </a:solidFill>
              </a:rPr>
              <a:pPr/>
              <a:t>11</a:t>
            </a:fld>
            <a:endParaRPr lang="en-US" altLang="en-US">
              <a:solidFill>
                <a:srgbClr val="00528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FF97C2C-F74E-4065-8124-325C5F271033}"/>
              </a:ext>
            </a:extLst>
          </p:cNvPr>
          <p:cNvSpPr>
            <a:spLocks noGrp="1" noChangeArrowheads="1"/>
          </p:cNvSpPr>
          <p:nvPr>
            <p:ph type="title"/>
          </p:nvPr>
        </p:nvSpPr>
        <p:spPr/>
        <p:txBody>
          <a:bodyPr/>
          <a:lstStyle/>
          <a:p>
            <a:r>
              <a:rPr lang="en-US" altLang="en-US" dirty="0"/>
              <a:t>What are tornado safe rooms?</a:t>
            </a:r>
          </a:p>
        </p:txBody>
      </p:sp>
      <p:sp>
        <p:nvSpPr>
          <p:cNvPr id="16387" name="Content Placeholder 2">
            <a:extLst>
              <a:ext uri="{FF2B5EF4-FFF2-40B4-BE49-F238E27FC236}">
                <a16:creationId xmlns:a16="http://schemas.microsoft.com/office/drawing/2014/main" id="{BD168D83-04C0-4A33-93BD-14D79E0CB1FC}"/>
              </a:ext>
            </a:extLst>
          </p:cNvPr>
          <p:cNvSpPr>
            <a:spLocks noGrp="1" noChangeArrowheads="1"/>
          </p:cNvSpPr>
          <p:nvPr>
            <p:ph idx="1"/>
          </p:nvPr>
        </p:nvSpPr>
        <p:spPr>
          <a:xfrm>
            <a:off x="838200" y="1371600"/>
            <a:ext cx="7696200" cy="4343400"/>
          </a:xfrm>
        </p:spPr>
        <p:txBody>
          <a:bodyPr/>
          <a:lstStyle/>
          <a:p>
            <a:r>
              <a:rPr lang="en-US" altLang="en-US" dirty="0"/>
              <a:t>Tornado safe rooms provide protection in high-wind events. </a:t>
            </a:r>
          </a:p>
          <a:p>
            <a:r>
              <a:rPr lang="en-US" altLang="en-US" dirty="0"/>
              <a:t>However, the benefits of this project type are limited to life safety benefits, i.e. avoided injuries and deaths.</a:t>
            </a:r>
          </a:p>
          <a:p>
            <a:endParaRPr lang="en-US" altLang="en-US" dirty="0"/>
          </a:p>
          <a:p>
            <a:endParaRPr lang="en-US" altLang="en-US" dirty="0"/>
          </a:p>
        </p:txBody>
      </p:sp>
      <p:sp>
        <p:nvSpPr>
          <p:cNvPr id="16388" name="Slide Number Placeholder 3">
            <a:extLst>
              <a:ext uri="{FF2B5EF4-FFF2-40B4-BE49-F238E27FC236}">
                <a16:creationId xmlns:a16="http://schemas.microsoft.com/office/drawing/2014/main" id="{1F115D43-140F-47BA-B1F2-721FD3FCAAA4}"/>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50DE6B-3C24-4FC5-B68A-63720882B804}" type="slidenum">
              <a:rPr lang="en-US" altLang="en-US" smtClean="0">
                <a:solidFill>
                  <a:srgbClr val="005288"/>
                </a:solidFill>
              </a:rPr>
              <a:pPr/>
              <a:t>12</a:t>
            </a:fld>
            <a:endParaRPr lang="en-US" altLang="en-US">
              <a:solidFill>
                <a:srgbClr val="00528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B39C251-267D-47EB-AE58-2C49D5C1ED49}"/>
              </a:ext>
            </a:extLst>
          </p:cNvPr>
          <p:cNvSpPr>
            <a:spLocks noGrp="1" noChangeArrowheads="1"/>
          </p:cNvSpPr>
          <p:nvPr>
            <p:ph type="title"/>
          </p:nvPr>
        </p:nvSpPr>
        <p:spPr/>
        <p:txBody>
          <a:bodyPr/>
          <a:lstStyle/>
          <a:p>
            <a:r>
              <a:rPr lang="en-US" altLang="en-US"/>
              <a:t>Tornado safe room types</a:t>
            </a:r>
          </a:p>
        </p:txBody>
      </p:sp>
      <p:sp>
        <p:nvSpPr>
          <p:cNvPr id="3" name="Content Placeholder 2">
            <a:extLst>
              <a:ext uri="{FF2B5EF4-FFF2-40B4-BE49-F238E27FC236}">
                <a16:creationId xmlns:a16="http://schemas.microsoft.com/office/drawing/2014/main" id="{AE57DB39-872F-4B2D-8118-2A19DFF092EA}"/>
              </a:ext>
            </a:extLst>
          </p:cNvPr>
          <p:cNvSpPr>
            <a:spLocks noGrp="1"/>
          </p:cNvSpPr>
          <p:nvPr>
            <p:ph idx="1"/>
          </p:nvPr>
        </p:nvSpPr>
        <p:spPr>
          <a:xfrm>
            <a:off x="838200" y="1371600"/>
            <a:ext cx="4191000" cy="4343400"/>
          </a:xfrm>
        </p:spPr>
        <p:txBody>
          <a:bodyPr/>
          <a:lstStyle/>
          <a:p>
            <a:pPr marL="0" indent="0">
              <a:buFont typeface="Arial" panose="020B0604020202020204" pitchFamily="34" charset="0"/>
              <a:buNone/>
              <a:defRPr/>
            </a:pPr>
            <a:r>
              <a:rPr lang="en-US" b="1" dirty="0"/>
              <a:t>Residential Safe Room</a:t>
            </a:r>
          </a:p>
          <a:p>
            <a:pPr>
              <a:defRPr/>
            </a:pPr>
            <a:r>
              <a:rPr lang="en-US" dirty="0"/>
              <a:t>Provides a place of refuge for the people who live in the home </a:t>
            </a:r>
          </a:p>
          <a:p>
            <a:pPr>
              <a:defRPr/>
            </a:pPr>
            <a:r>
              <a:rPr lang="en-US" dirty="0"/>
              <a:t>Various types/designs</a:t>
            </a:r>
          </a:p>
          <a:p>
            <a:pPr>
              <a:defRPr/>
            </a:pPr>
            <a:endParaRPr lang="en-US" dirty="0"/>
          </a:p>
          <a:p>
            <a:pPr marL="0" indent="0">
              <a:buFont typeface="Arial" panose="020B0604020202020204" pitchFamily="34" charset="0"/>
              <a:buNone/>
              <a:defRPr/>
            </a:pPr>
            <a:r>
              <a:rPr lang="en-US" b="1" dirty="0"/>
              <a:t>Community Safe Room</a:t>
            </a:r>
          </a:p>
          <a:p>
            <a:pPr>
              <a:defRPr/>
            </a:pPr>
            <a:r>
              <a:rPr lang="en-US" dirty="0"/>
              <a:t>Constructed to protect a large number of people</a:t>
            </a:r>
          </a:p>
          <a:p>
            <a:pPr>
              <a:defRPr/>
            </a:pPr>
            <a:endParaRPr lang="en-US" dirty="0"/>
          </a:p>
        </p:txBody>
      </p:sp>
      <p:pic>
        <p:nvPicPr>
          <p:cNvPr id="17413" name="Picture 4" descr="Photograph of a residential safe room">
            <a:extLst>
              <a:ext uri="{FF2B5EF4-FFF2-40B4-BE49-F238E27FC236}">
                <a16:creationId xmlns:a16="http://schemas.microsoft.com/office/drawing/2014/main" id="{6B158D99-15CF-4C7A-9A61-1C0427463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8812" y="1370337"/>
            <a:ext cx="2947988" cy="2232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414" name="Picture 5" descr="Photograph of a community safe room">
            <a:extLst>
              <a:ext uri="{FF2B5EF4-FFF2-40B4-BE49-F238E27FC236}">
                <a16:creationId xmlns:a16="http://schemas.microsoft.com/office/drawing/2014/main" id="{B5726FBC-C932-4412-A744-11ECF7DD02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5888" y="3617913"/>
            <a:ext cx="3338512" cy="21669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436" name="Slide Number Placeholder 3">
            <a:extLst>
              <a:ext uri="{FF2B5EF4-FFF2-40B4-BE49-F238E27FC236}">
                <a16:creationId xmlns:a16="http://schemas.microsoft.com/office/drawing/2014/main" id="{78C4F996-9350-4317-9664-C94809662E50}"/>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042AE6-04DD-4EEE-B002-20BF1CE9A5E7}" type="slidenum">
              <a:rPr lang="en-US" altLang="en-US" smtClean="0">
                <a:solidFill>
                  <a:srgbClr val="005288"/>
                </a:solidFill>
              </a:rPr>
              <a:pPr/>
              <a:t>13</a:t>
            </a:fld>
            <a:endParaRPr lang="en-US" altLang="en-US">
              <a:solidFill>
                <a:srgbClr val="005288"/>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E4464F8-F207-41AA-A375-FC35A4A11693}"/>
              </a:ext>
            </a:extLst>
          </p:cNvPr>
          <p:cNvSpPr>
            <a:spLocks noGrp="1" noChangeArrowheads="1"/>
          </p:cNvSpPr>
          <p:nvPr>
            <p:ph type="title"/>
          </p:nvPr>
        </p:nvSpPr>
        <p:spPr>
          <a:xfrm>
            <a:off x="457200" y="1588"/>
            <a:ext cx="8305800" cy="1168400"/>
          </a:xfrm>
        </p:spPr>
        <p:txBody>
          <a:bodyPr/>
          <a:lstStyle/>
          <a:p>
            <a:r>
              <a:rPr lang="en-US" altLang="en-US"/>
              <a:t>FEMA guidance on tornado safe rooms</a:t>
            </a:r>
          </a:p>
        </p:txBody>
      </p:sp>
      <p:sp>
        <p:nvSpPr>
          <p:cNvPr id="3" name="Content Placeholder 2">
            <a:extLst>
              <a:ext uri="{FF2B5EF4-FFF2-40B4-BE49-F238E27FC236}">
                <a16:creationId xmlns:a16="http://schemas.microsoft.com/office/drawing/2014/main" id="{6C461B74-6527-4028-B127-3B51D6BF781D}"/>
              </a:ext>
            </a:extLst>
          </p:cNvPr>
          <p:cNvSpPr>
            <a:spLocks noGrp="1"/>
          </p:cNvSpPr>
          <p:nvPr>
            <p:ph idx="1"/>
          </p:nvPr>
        </p:nvSpPr>
        <p:spPr>
          <a:xfrm>
            <a:off x="838200" y="1371600"/>
            <a:ext cx="3581400" cy="4343400"/>
          </a:xfrm>
        </p:spPr>
        <p:txBody>
          <a:bodyPr/>
          <a:lstStyle/>
          <a:p>
            <a:pPr marL="0" indent="0">
              <a:buFont typeface="Arial" panose="020B0604020202020204" pitchFamily="34" charset="0"/>
              <a:buNone/>
              <a:defRPr/>
            </a:pPr>
            <a:r>
              <a:rPr lang="en-US" b="1" dirty="0"/>
              <a:t>FEMA Publication 361:</a:t>
            </a:r>
          </a:p>
          <a:p>
            <a:pPr>
              <a:defRPr/>
            </a:pPr>
            <a:r>
              <a:rPr lang="en-US" dirty="0"/>
              <a:t>Community safe rooms</a:t>
            </a:r>
          </a:p>
          <a:p>
            <a:pPr marL="0" indent="0">
              <a:buFont typeface="Arial" panose="020B0604020202020204" pitchFamily="34" charset="0"/>
              <a:buNone/>
              <a:defRPr/>
            </a:pPr>
            <a:endParaRPr lang="en-US" dirty="0"/>
          </a:p>
          <a:p>
            <a:pPr marL="0" indent="0">
              <a:buFont typeface="Arial" panose="020B0604020202020204" pitchFamily="34" charset="0"/>
              <a:buNone/>
              <a:defRPr/>
            </a:pPr>
            <a:r>
              <a:rPr lang="en-US" b="1" dirty="0"/>
              <a:t>FEMA Publication 320:</a:t>
            </a:r>
          </a:p>
          <a:p>
            <a:pPr>
              <a:defRPr/>
            </a:pPr>
            <a:r>
              <a:rPr lang="en-US" dirty="0"/>
              <a:t>Residential safe rooms</a:t>
            </a:r>
          </a:p>
          <a:p>
            <a:pPr>
              <a:defRPr/>
            </a:pPr>
            <a:endParaRPr lang="en-US" dirty="0"/>
          </a:p>
        </p:txBody>
      </p:sp>
      <p:pic>
        <p:nvPicPr>
          <p:cNvPr id="19461" name="Picture 4" descr="Cover page of FEMA Publication 361">
            <a:extLst>
              <a:ext uri="{FF2B5EF4-FFF2-40B4-BE49-F238E27FC236}">
                <a16:creationId xmlns:a16="http://schemas.microsoft.com/office/drawing/2014/main" id="{D62CAFBA-FB38-4614-957D-4D489BF485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1373188"/>
            <a:ext cx="20605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Cover page of FEMA Publication 320">
            <a:extLst>
              <a:ext uri="{FF2B5EF4-FFF2-40B4-BE49-F238E27FC236}">
                <a16:creationId xmlns:a16="http://schemas.microsoft.com/office/drawing/2014/main" id="{E5F89626-5BD7-47F8-8BD9-7531CED644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3048000"/>
            <a:ext cx="216693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Slide Number Placeholder 3">
            <a:extLst>
              <a:ext uri="{FF2B5EF4-FFF2-40B4-BE49-F238E27FC236}">
                <a16:creationId xmlns:a16="http://schemas.microsoft.com/office/drawing/2014/main" id="{649346F7-850F-4D13-B811-AE109D6AE5B2}"/>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74C8B0-9D88-4452-B40E-215CA02BBBBB}" type="slidenum">
              <a:rPr lang="en-US" altLang="en-US" smtClean="0">
                <a:solidFill>
                  <a:srgbClr val="005288"/>
                </a:solidFill>
              </a:rPr>
              <a:pPr/>
              <a:t>14</a:t>
            </a:fld>
            <a:endParaRPr lang="en-US" altLang="en-US">
              <a:solidFill>
                <a:srgbClr val="005288"/>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F842C9D-1480-45AF-9466-6BE677D23C1D}"/>
              </a:ext>
            </a:extLst>
          </p:cNvPr>
          <p:cNvSpPr>
            <a:spLocks noGrp="1" noChangeArrowheads="1"/>
          </p:cNvSpPr>
          <p:nvPr>
            <p:ph type="title"/>
          </p:nvPr>
        </p:nvSpPr>
        <p:spPr/>
        <p:txBody>
          <a:bodyPr/>
          <a:lstStyle/>
          <a:p>
            <a:r>
              <a:rPr lang="en-US" altLang="en-US"/>
              <a:t>Pre-calculated benefit</a:t>
            </a:r>
          </a:p>
        </p:txBody>
      </p:sp>
      <p:sp>
        <p:nvSpPr>
          <p:cNvPr id="20483" name="Content Placeholder 2">
            <a:extLst>
              <a:ext uri="{FF2B5EF4-FFF2-40B4-BE49-F238E27FC236}">
                <a16:creationId xmlns:a16="http://schemas.microsoft.com/office/drawing/2014/main" id="{22C28DE3-9FBD-40D7-BD8E-2E55AD612A49}"/>
              </a:ext>
            </a:extLst>
          </p:cNvPr>
          <p:cNvSpPr>
            <a:spLocks noGrp="1" noChangeArrowheads="1"/>
          </p:cNvSpPr>
          <p:nvPr>
            <p:ph idx="1"/>
          </p:nvPr>
        </p:nvSpPr>
        <p:spPr>
          <a:xfrm>
            <a:off x="838200" y="1371600"/>
            <a:ext cx="3124200" cy="4343400"/>
          </a:xfrm>
        </p:spPr>
        <p:txBody>
          <a:bodyPr/>
          <a:lstStyle/>
          <a:p>
            <a:r>
              <a:rPr lang="en-US" altLang="en-US" dirty="0"/>
              <a:t>For residential tornado safe rooms, FEMA has developed a pre-calculated benefit.</a:t>
            </a:r>
          </a:p>
          <a:p>
            <a:r>
              <a:rPr lang="en-US" altLang="en-US" dirty="0"/>
              <a:t>If the total project cost per property does not exceed the values in the table, the project is cost-effective and does not need a separate BCA.</a:t>
            </a:r>
          </a:p>
        </p:txBody>
      </p:sp>
      <p:pic>
        <p:nvPicPr>
          <p:cNvPr id="20485" name="Picture 4" descr="Table depicting pre-calculated benefits for states that qualify">
            <a:extLst>
              <a:ext uri="{FF2B5EF4-FFF2-40B4-BE49-F238E27FC236}">
                <a16:creationId xmlns:a16="http://schemas.microsoft.com/office/drawing/2014/main" id="{43CC5C60-CEA0-43CD-9F89-A73622C94A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5148" y="1575968"/>
            <a:ext cx="467677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5">
            <a:extLst>
              <a:ext uri="{FF2B5EF4-FFF2-40B4-BE49-F238E27FC236}">
                <a16:creationId xmlns:a16="http://schemas.microsoft.com/office/drawing/2014/main" id="{C4602C17-6DCE-4F63-843A-F492C9338CF7}"/>
              </a:ext>
            </a:extLst>
          </p:cNvPr>
          <p:cNvSpPr txBox="1">
            <a:spLocks noChangeArrowheads="1"/>
          </p:cNvSpPr>
          <p:nvPr/>
        </p:nvSpPr>
        <p:spPr bwMode="auto">
          <a:xfrm>
            <a:off x="4165148" y="5610109"/>
            <a:ext cx="4543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For more information, see the </a:t>
            </a:r>
            <a:r>
              <a:rPr lang="en-US" altLang="en-US" sz="1200" dirty="0">
                <a:hlinkClick r:id="rId4"/>
              </a:rPr>
              <a:t>Job Aid</a:t>
            </a:r>
            <a:r>
              <a:rPr lang="en-US" altLang="en-US" sz="1200" dirty="0"/>
              <a:t>.</a:t>
            </a:r>
          </a:p>
          <a:p>
            <a:endParaRPr lang="en-US" altLang="en-US" sz="1200" dirty="0"/>
          </a:p>
        </p:txBody>
      </p:sp>
      <p:sp>
        <p:nvSpPr>
          <p:cNvPr id="20484" name="Slide Number Placeholder 3">
            <a:extLst>
              <a:ext uri="{FF2B5EF4-FFF2-40B4-BE49-F238E27FC236}">
                <a16:creationId xmlns:a16="http://schemas.microsoft.com/office/drawing/2014/main" id="{61CCFD9E-174F-4841-801B-03853599C44D}"/>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2623B2-A6A4-4436-932E-A4A8523545BB}" type="slidenum">
              <a:rPr lang="en-US" altLang="en-US" smtClean="0">
                <a:solidFill>
                  <a:srgbClr val="005288"/>
                </a:solidFill>
              </a:rPr>
              <a:pPr/>
              <a:t>15</a:t>
            </a:fld>
            <a:endParaRPr lang="en-US" altLang="en-US">
              <a:solidFill>
                <a:srgbClr val="00528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5964D391-BC79-4880-A6C5-AFD6AFD5B951}"/>
              </a:ext>
            </a:extLst>
          </p:cNvPr>
          <p:cNvSpPr>
            <a:spLocks noGrp="1" noChangeArrowheads="1"/>
          </p:cNvSpPr>
          <p:nvPr>
            <p:ph type="title"/>
          </p:nvPr>
        </p:nvSpPr>
        <p:spPr/>
        <p:txBody>
          <a:bodyPr/>
          <a:lstStyle/>
          <a:p>
            <a:r>
              <a:rPr lang="en-US" altLang="en-US" dirty="0"/>
              <a:t>BCA Toolkit Exercise, Part 1</a:t>
            </a:r>
          </a:p>
        </p:txBody>
      </p:sp>
      <p:sp>
        <p:nvSpPr>
          <p:cNvPr id="114692" name="Slide Number Placeholder 3">
            <a:extLst>
              <a:ext uri="{FF2B5EF4-FFF2-40B4-BE49-F238E27FC236}">
                <a16:creationId xmlns:a16="http://schemas.microsoft.com/office/drawing/2014/main" id="{3C209079-255D-4DD7-9042-D0982267707E}"/>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ABD0F9-A10E-4B7D-BBF5-4DBAB5DCDF97}" type="slidenum">
              <a:rPr lang="en-US" altLang="en-US" smtClean="0">
                <a:solidFill>
                  <a:srgbClr val="005288"/>
                </a:solidFill>
              </a:rPr>
              <a:pPr/>
              <a:t>16</a:t>
            </a:fld>
            <a:endParaRPr lang="en-US" altLang="en-US">
              <a:solidFill>
                <a:srgbClr val="005288"/>
              </a:solidFill>
            </a:endParaRPr>
          </a:p>
        </p:txBody>
      </p:sp>
      <p:pic>
        <p:nvPicPr>
          <p:cNvPr id="1026" name="Picture 2" descr="Screenshot of BCA home page with the launch button highlighted">
            <a:extLst>
              <a:ext uri="{FF2B5EF4-FFF2-40B4-BE49-F238E27FC236}">
                <a16:creationId xmlns:a16="http://schemas.microsoft.com/office/drawing/2014/main" id="{CD44736F-3657-4FEE-8D41-02A026140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64" y="1371600"/>
            <a:ext cx="857487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yellow highlight box">
            <a:extLst>
              <a:ext uri="{FF2B5EF4-FFF2-40B4-BE49-F238E27FC236}">
                <a16:creationId xmlns:a16="http://schemas.microsoft.com/office/drawing/2014/main" id="{1927E74C-A73B-4DA9-AFD5-815FEEBD207F}"/>
              </a:ext>
            </a:extLst>
          </p:cNvPr>
          <p:cNvSpPr/>
          <p:nvPr/>
        </p:nvSpPr>
        <p:spPr>
          <a:xfrm>
            <a:off x="6781800" y="4789488"/>
            <a:ext cx="1219200" cy="39211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descr="Orange arrow pointing to highlight">
            <a:extLst>
              <a:ext uri="{FF2B5EF4-FFF2-40B4-BE49-F238E27FC236}">
                <a16:creationId xmlns:a16="http://schemas.microsoft.com/office/drawing/2014/main" id="{8F51278E-9170-43B7-9569-C2C2ACF13EE3}"/>
              </a:ext>
            </a:extLst>
          </p:cNvPr>
          <p:cNvSpPr/>
          <p:nvPr/>
        </p:nvSpPr>
        <p:spPr>
          <a:xfrm rot="2700000">
            <a:off x="6119960" y="4422022"/>
            <a:ext cx="978408" cy="48463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883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6D55E8F0-F562-415E-8D0E-0C5BD2DF7B96}"/>
              </a:ext>
            </a:extLst>
          </p:cNvPr>
          <p:cNvSpPr>
            <a:spLocks noGrp="1" noChangeArrowheads="1"/>
          </p:cNvSpPr>
          <p:nvPr>
            <p:ph type="title"/>
          </p:nvPr>
        </p:nvSpPr>
        <p:spPr>
          <a:xfrm>
            <a:off x="1371600" y="1588"/>
            <a:ext cx="7315200" cy="1168400"/>
          </a:xfrm>
        </p:spPr>
        <p:txBody>
          <a:bodyPr/>
          <a:lstStyle/>
          <a:p>
            <a:pPr>
              <a:spcBef>
                <a:spcPts val="500"/>
              </a:spcBef>
            </a:pPr>
            <a:r>
              <a:rPr lang="en-US" altLang="en-US"/>
              <a:t>Maximum safe room occupancy</a:t>
            </a:r>
          </a:p>
        </p:txBody>
      </p:sp>
      <p:pic>
        <p:nvPicPr>
          <p:cNvPr id="28677" name="Picture 3" descr="People icon">
            <a:extLst>
              <a:ext uri="{FF2B5EF4-FFF2-40B4-BE49-F238E27FC236}">
                <a16:creationId xmlns:a16="http://schemas.microsoft.com/office/drawing/2014/main" id="{49D7833B-0F42-45F9-840D-18CE9BF13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463"/>
            <a:ext cx="8810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54BD74E-67EC-48DA-BB3A-E86CDA2FA905}"/>
              </a:ext>
            </a:extLst>
          </p:cNvPr>
          <p:cNvSpPr>
            <a:spLocks noGrp="1"/>
          </p:cNvSpPr>
          <p:nvPr>
            <p:ph idx="1"/>
          </p:nvPr>
        </p:nvSpPr>
        <p:spPr/>
        <p:txBody>
          <a:bodyPr/>
          <a:lstStyle/>
          <a:p>
            <a:pPr>
              <a:spcBef>
                <a:spcPts val="500"/>
              </a:spcBef>
              <a:defRPr/>
            </a:pPr>
            <a:r>
              <a:rPr lang="en-US" b="1" dirty="0"/>
              <a:t>Why it’s important:</a:t>
            </a:r>
          </a:p>
          <a:p>
            <a:pPr lvl="1">
              <a:spcBef>
                <a:spcPts val="500"/>
              </a:spcBef>
              <a:defRPr/>
            </a:pPr>
            <a:r>
              <a:rPr lang="en-US" dirty="0"/>
              <a:t>The occupancy of the safe room is the primary driver of the project benefits. The higher the occupancy, the greater the benefits.</a:t>
            </a:r>
          </a:p>
          <a:p>
            <a:pPr marL="0" indent="0">
              <a:spcBef>
                <a:spcPts val="500"/>
              </a:spcBef>
              <a:buNone/>
              <a:defRPr/>
            </a:pPr>
            <a:endParaRPr lang="en-US" dirty="0"/>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5BEB60E4-1E05-4C2F-8E47-0B8BAC40D29F}"/>
              </a:ext>
            </a:extLst>
          </p:cNvPr>
          <p:cNvGraphicFramePr>
            <a:graphicFrameLocks/>
          </p:cNvGraphicFramePr>
          <p:nvPr>
            <p:extLst>
              <p:ext uri="{D42A27DB-BD31-4B8C-83A1-F6EECF244321}">
                <p14:modId xmlns:p14="http://schemas.microsoft.com/office/powerpoint/2010/main" val="323242422"/>
              </p:ext>
            </p:extLst>
          </p:nvPr>
        </p:nvGraphicFramePr>
        <p:xfrm>
          <a:off x="710609" y="2606040"/>
          <a:ext cx="7848600" cy="301752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2413591">
                  <a:extLst>
                    <a:ext uri="{9D8B030D-6E8A-4147-A177-3AD203B41FA5}">
                      <a16:colId xmlns:a16="http://schemas.microsoft.com/office/drawing/2014/main" val="1985661485"/>
                    </a:ext>
                  </a:extLst>
                </a:gridCol>
                <a:gridCol w="4368209">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Project scope of work (SOW)</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Project manager or engineer</a:t>
                      </a:r>
                      <a:endParaRPr lang="en-US" sz="1800" b="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For residential safe rooms: the average household size per U.S. Census data; letter from homeowner certifying number of occupants</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For community safe rooms: school enrollment records, employment data, and average daily visitor logs; records of number of business employees; historical site usage records</a:t>
                      </a:r>
                    </a:p>
                  </a:txBody>
                  <a:tcPr marL="68580" marR="68580" marT="0" marB="0" anchor="ctr"/>
                </a:tc>
                <a:extLst>
                  <a:ext uri="{0D108BD9-81ED-4DB2-BD59-A6C34878D82A}">
                    <a16:rowId xmlns:a16="http://schemas.microsoft.com/office/drawing/2014/main" val="1916684018"/>
                  </a:ext>
                </a:extLst>
              </a:tr>
            </a:tbl>
          </a:graphicData>
        </a:graphic>
      </p:graphicFrame>
      <p:sp>
        <p:nvSpPr>
          <p:cNvPr id="28676" name="Slide Number Placeholder 3">
            <a:extLst>
              <a:ext uri="{FF2B5EF4-FFF2-40B4-BE49-F238E27FC236}">
                <a16:creationId xmlns:a16="http://schemas.microsoft.com/office/drawing/2014/main" id="{31EA4B95-EB9C-49CB-9781-E056BED5F2B7}"/>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402679-D7E9-43E5-8F60-A18BFE129E90}" type="slidenum">
              <a:rPr lang="en-US" altLang="en-US" smtClean="0">
                <a:solidFill>
                  <a:srgbClr val="005288"/>
                </a:solidFill>
              </a:rPr>
              <a:pPr/>
              <a:t>17</a:t>
            </a:fld>
            <a:endParaRPr lang="en-US" altLang="en-US">
              <a:solidFill>
                <a:srgbClr val="00528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2B2A214-17FD-4184-A543-BCBDFF4D3134}"/>
              </a:ext>
            </a:extLst>
          </p:cNvPr>
          <p:cNvSpPr>
            <a:spLocks noGrp="1" noChangeArrowheads="1"/>
          </p:cNvSpPr>
          <p:nvPr>
            <p:ph type="title"/>
          </p:nvPr>
        </p:nvSpPr>
        <p:spPr>
          <a:xfrm>
            <a:off x="1371600" y="1588"/>
            <a:ext cx="7315200" cy="1168400"/>
          </a:xfrm>
        </p:spPr>
        <p:txBody>
          <a:bodyPr/>
          <a:lstStyle/>
          <a:p>
            <a:pPr>
              <a:spcBef>
                <a:spcPts val="500"/>
              </a:spcBef>
            </a:pPr>
            <a:r>
              <a:rPr lang="en-US" altLang="en-US" dirty="0"/>
              <a:t>Windspeed design</a:t>
            </a:r>
          </a:p>
        </p:txBody>
      </p:sp>
      <p:pic>
        <p:nvPicPr>
          <p:cNvPr id="29701" name="Picture 3" descr="Question mark Icon">
            <a:extLst>
              <a:ext uri="{FF2B5EF4-FFF2-40B4-BE49-F238E27FC236}">
                <a16:creationId xmlns:a16="http://schemas.microsoft.com/office/drawing/2014/main" id="{CE2B8BF6-1569-48B7-9F41-F65EFF95D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10858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EB3F297-FA78-432A-9938-76B7BBC11F86}"/>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The maximum wind speed (in mph) the safe room is designed to withstand.</a:t>
            </a:r>
          </a:p>
          <a:p>
            <a:pPr>
              <a:spcBef>
                <a:spcPts val="500"/>
              </a:spcBef>
              <a:defRPr/>
            </a:pPr>
            <a:endParaRPr lang="en-US" dirty="0"/>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9008C235-4859-4532-8E27-ECBCF58EFB3E}"/>
              </a:ext>
            </a:extLst>
          </p:cNvPr>
          <p:cNvGraphicFramePr>
            <a:graphicFrameLocks/>
          </p:cNvGraphicFramePr>
          <p:nvPr>
            <p:extLst>
              <p:ext uri="{D42A27DB-BD31-4B8C-83A1-F6EECF244321}">
                <p14:modId xmlns:p14="http://schemas.microsoft.com/office/powerpoint/2010/main" val="2483193614"/>
              </p:ext>
            </p:extLst>
          </p:nvPr>
        </p:nvGraphicFramePr>
        <p:xfrm>
          <a:off x="710609" y="2971800"/>
          <a:ext cx="7848600" cy="109728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276600">
                  <a:extLst>
                    <a:ext uri="{9D8B030D-6E8A-4147-A177-3AD203B41FA5}">
                      <a16:colId xmlns:a16="http://schemas.microsoft.com/office/drawing/2014/main" val="1985661485"/>
                    </a:ext>
                  </a:extLst>
                </a:gridCol>
                <a:gridCol w="3505200">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Project scope of work (SOW)</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Project manager or engineer</a:t>
                      </a:r>
                      <a:endParaRPr lang="en-US" sz="1800" b="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None other than normally required project materials</a:t>
                      </a:r>
                    </a:p>
                  </a:txBody>
                  <a:tcPr marL="68580" marR="68580" marT="0" marB="0" anchor="ctr"/>
                </a:tc>
                <a:extLst>
                  <a:ext uri="{0D108BD9-81ED-4DB2-BD59-A6C34878D82A}">
                    <a16:rowId xmlns:a16="http://schemas.microsoft.com/office/drawing/2014/main" val="1916684018"/>
                  </a:ext>
                </a:extLst>
              </a:tr>
            </a:tbl>
          </a:graphicData>
        </a:graphic>
      </p:graphicFrame>
      <p:sp>
        <p:nvSpPr>
          <p:cNvPr id="29700" name="Slide Number Placeholder 3">
            <a:extLst>
              <a:ext uri="{FF2B5EF4-FFF2-40B4-BE49-F238E27FC236}">
                <a16:creationId xmlns:a16="http://schemas.microsoft.com/office/drawing/2014/main" id="{51DF3143-0822-4FD4-9210-4F802CCA9EBF}"/>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99BCB3-B857-45FA-BCE6-DA4F95621511}" type="slidenum">
              <a:rPr lang="en-US" altLang="en-US" smtClean="0">
                <a:solidFill>
                  <a:srgbClr val="005288"/>
                </a:solidFill>
              </a:rPr>
              <a:pPr/>
              <a:t>18</a:t>
            </a:fld>
            <a:endParaRPr lang="en-US" altLang="en-US">
              <a:solidFill>
                <a:srgbClr val="00528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B75E9880-03EE-45CC-BF21-454A581D995C}"/>
              </a:ext>
            </a:extLst>
          </p:cNvPr>
          <p:cNvSpPr>
            <a:spLocks noGrp="1" noChangeArrowheads="1"/>
          </p:cNvSpPr>
          <p:nvPr>
            <p:ph type="title"/>
          </p:nvPr>
        </p:nvSpPr>
        <p:spPr>
          <a:xfrm>
            <a:off x="1371600" y="1588"/>
            <a:ext cx="7315200" cy="1168400"/>
          </a:xfrm>
        </p:spPr>
        <p:txBody>
          <a:bodyPr/>
          <a:lstStyle/>
          <a:p>
            <a:pPr>
              <a:spcBef>
                <a:spcPts val="500"/>
              </a:spcBef>
            </a:pPr>
            <a:r>
              <a:rPr lang="en-US" altLang="en-US"/>
              <a:t>Type(s) of structure(s) safe room occupants are coming from by %</a:t>
            </a:r>
          </a:p>
        </p:txBody>
      </p:sp>
      <p:pic>
        <p:nvPicPr>
          <p:cNvPr id="30725" name="Picture 3" descr="Percentage icon">
            <a:extLst>
              <a:ext uri="{FF2B5EF4-FFF2-40B4-BE49-F238E27FC236}">
                <a16:creationId xmlns:a16="http://schemas.microsoft.com/office/drawing/2014/main" id="{FC5099A4-E431-4990-8441-CEEB87B93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71438"/>
            <a:ext cx="1293812"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54EEC8E-2EDA-4B7F-A7DD-3AA87D7F3E16}"/>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The type(s) of structure(s) the safe room occupants are coming from, by the percentage of total occupants, during different periods of the day. For example, a school safe room might have 100% of its occupants coming from a school during the day, but during the evening 80% of the occupants come from nearby homes and only 20% from the school.</a:t>
            </a:r>
          </a:p>
          <a:p>
            <a:pPr marL="0" indent="0">
              <a:spcBef>
                <a:spcPts val="500"/>
              </a:spcBef>
              <a:buNone/>
              <a:defRPr/>
            </a:pPr>
            <a:endParaRPr lang="en-US" dirty="0"/>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9AF1DE3D-BA0C-4A9D-AF15-715A477F5E5F}"/>
              </a:ext>
            </a:extLst>
          </p:cNvPr>
          <p:cNvGraphicFramePr>
            <a:graphicFrameLocks/>
          </p:cNvGraphicFramePr>
          <p:nvPr>
            <p:extLst>
              <p:ext uri="{D42A27DB-BD31-4B8C-83A1-F6EECF244321}">
                <p14:modId xmlns:p14="http://schemas.microsoft.com/office/powerpoint/2010/main" val="184667109"/>
              </p:ext>
            </p:extLst>
          </p:nvPr>
        </p:nvGraphicFramePr>
        <p:xfrm>
          <a:off x="701749" y="4038600"/>
          <a:ext cx="7848600" cy="137160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276600">
                  <a:extLst>
                    <a:ext uri="{9D8B030D-6E8A-4147-A177-3AD203B41FA5}">
                      <a16:colId xmlns:a16="http://schemas.microsoft.com/office/drawing/2014/main" val="1985661485"/>
                    </a:ext>
                  </a:extLst>
                </a:gridCol>
                <a:gridCol w="3505200">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Project scope of work (SOW)</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Project manager or engineer</a:t>
                      </a: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Note from project manager or BCA analyst explaining how percentages were derived</a:t>
                      </a:r>
                    </a:p>
                  </a:txBody>
                  <a:tcPr marL="68580" marR="68580" marT="0" marB="0" anchor="ctr"/>
                </a:tc>
                <a:extLst>
                  <a:ext uri="{0D108BD9-81ED-4DB2-BD59-A6C34878D82A}">
                    <a16:rowId xmlns:a16="http://schemas.microsoft.com/office/drawing/2014/main" val="1916684018"/>
                  </a:ext>
                </a:extLst>
              </a:tr>
            </a:tbl>
          </a:graphicData>
        </a:graphic>
      </p:graphicFrame>
      <p:sp>
        <p:nvSpPr>
          <p:cNvPr id="30724" name="Slide Number Placeholder 3">
            <a:extLst>
              <a:ext uri="{FF2B5EF4-FFF2-40B4-BE49-F238E27FC236}">
                <a16:creationId xmlns:a16="http://schemas.microsoft.com/office/drawing/2014/main" id="{3B38E5C0-A6F8-48B4-9C4D-662A88342CFC}"/>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6F8F41-8DED-4FF0-8CD1-835B1C889921}" type="slidenum">
              <a:rPr lang="en-US" altLang="en-US" smtClean="0">
                <a:solidFill>
                  <a:srgbClr val="005288"/>
                </a:solidFill>
              </a:rPr>
              <a:pPr/>
              <a:t>19</a:t>
            </a:fld>
            <a:endParaRPr lang="en-US" altLang="en-US">
              <a:solidFill>
                <a:srgbClr val="00528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562DC33-9E1A-4C3D-9827-F45CE01B9D12}"/>
              </a:ext>
            </a:extLst>
          </p:cNvPr>
          <p:cNvSpPr>
            <a:spLocks noGrp="1" noChangeArrowheads="1"/>
          </p:cNvSpPr>
          <p:nvPr>
            <p:ph type="title"/>
          </p:nvPr>
        </p:nvSpPr>
        <p:spPr/>
        <p:txBody>
          <a:bodyPr/>
          <a:lstStyle/>
          <a:p>
            <a:r>
              <a:rPr lang="en-US" altLang="en-US" dirty="0"/>
              <a:t>Unit 6 Overview</a:t>
            </a:r>
          </a:p>
        </p:txBody>
      </p:sp>
      <p:sp>
        <p:nvSpPr>
          <p:cNvPr id="7171" name="Content Placeholder 2">
            <a:extLst>
              <a:ext uri="{FF2B5EF4-FFF2-40B4-BE49-F238E27FC236}">
                <a16:creationId xmlns:a16="http://schemas.microsoft.com/office/drawing/2014/main" id="{3B123EB5-0D78-4ADD-9711-D243BD367C91}"/>
              </a:ext>
            </a:extLst>
          </p:cNvPr>
          <p:cNvSpPr>
            <a:spLocks noGrp="1" noChangeArrowheads="1"/>
          </p:cNvSpPr>
          <p:nvPr>
            <p:ph idx="1"/>
          </p:nvPr>
        </p:nvSpPr>
        <p:spPr/>
        <p:txBody>
          <a:bodyPr/>
          <a:lstStyle/>
          <a:p>
            <a:r>
              <a:rPr lang="en-US" altLang="en-US" dirty="0"/>
              <a:t>This unit will cover:</a:t>
            </a:r>
          </a:p>
          <a:p>
            <a:pPr lvl="1"/>
            <a:r>
              <a:rPr lang="en-US" altLang="en-US" dirty="0"/>
              <a:t>Project basics, data and documentation requirements, and BCA Toolkit exercises for:</a:t>
            </a:r>
          </a:p>
          <a:p>
            <a:pPr lvl="2"/>
            <a:r>
              <a:rPr lang="en-US" altLang="en-US" dirty="0"/>
              <a:t>Tornado safe rooms</a:t>
            </a:r>
          </a:p>
          <a:p>
            <a:pPr lvl="2"/>
            <a:r>
              <a:rPr lang="en-US" altLang="en-US" dirty="0"/>
              <a:t>Hurricane safe rooms</a:t>
            </a:r>
          </a:p>
          <a:p>
            <a:pPr lvl="2"/>
            <a:r>
              <a:rPr lang="en-US" altLang="en-US" dirty="0"/>
              <a:t>Hurricane wind retrofits</a:t>
            </a:r>
          </a:p>
        </p:txBody>
      </p:sp>
      <p:sp>
        <p:nvSpPr>
          <p:cNvPr id="7172" name="Slide Number Placeholder 3">
            <a:extLst>
              <a:ext uri="{FF2B5EF4-FFF2-40B4-BE49-F238E27FC236}">
                <a16:creationId xmlns:a16="http://schemas.microsoft.com/office/drawing/2014/main" id="{5C39CF59-C7FA-46E8-A62A-62406A76F074}"/>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1A9214-92C0-41D2-BE6B-C262B3074EDF}" type="slidenum">
              <a:rPr lang="en-US" altLang="en-US" smtClean="0">
                <a:solidFill>
                  <a:srgbClr val="005288"/>
                </a:solidFill>
              </a:rPr>
              <a:pPr/>
              <a:t>2</a:t>
            </a:fld>
            <a:endParaRPr lang="en-US" altLang="en-US">
              <a:solidFill>
                <a:srgbClr val="00528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D580B6D-153E-4322-ABA0-913077FD8894}"/>
              </a:ext>
            </a:extLst>
          </p:cNvPr>
          <p:cNvSpPr>
            <a:spLocks noGrp="1" noChangeArrowheads="1"/>
          </p:cNvSpPr>
          <p:nvPr>
            <p:ph type="title"/>
          </p:nvPr>
        </p:nvSpPr>
        <p:spPr>
          <a:xfrm>
            <a:off x="1371600" y="1588"/>
            <a:ext cx="7315200" cy="1168400"/>
          </a:xfrm>
        </p:spPr>
        <p:txBody>
          <a:bodyPr/>
          <a:lstStyle/>
          <a:p>
            <a:pPr>
              <a:spcBef>
                <a:spcPts val="500"/>
              </a:spcBef>
            </a:pPr>
            <a:r>
              <a:rPr lang="en-US" altLang="en-US"/>
              <a:t>Response rate</a:t>
            </a:r>
          </a:p>
        </p:txBody>
      </p:sp>
      <p:pic>
        <p:nvPicPr>
          <p:cNvPr id="35845" name="Picture 3" descr="Percentage icon">
            <a:extLst>
              <a:ext uri="{FF2B5EF4-FFF2-40B4-BE49-F238E27FC236}">
                <a16:creationId xmlns:a16="http://schemas.microsoft.com/office/drawing/2014/main" id="{250EB2A6-43AF-49F3-9E83-06FCFCB3B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71438"/>
            <a:ext cx="1293812"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9148EE5-C531-45E7-A478-F79F4C44E4CD}"/>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Only a certain percentage of potential occupants is likely to actually come to the safe room in a tornado event, especially during off hours.</a:t>
            </a:r>
          </a:p>
          <a:p>
            <a:pPr lvl="1">
              <a:spcBef>
                <a:spcPts val="500"/>
              </a:spcBef>
              <a:defRPr/>
            </a:pPr>
            <a:r>
              <a:rPr lang="en-US" dirty="0"/>
              <a:t>The default values are 100% (day), 85% (evening), and 60% (night).</a:t>
            </a:r>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B3DE024B-04E2-45FD-ACEE-4D16CE007E06}"/>
              </a:ext>
            </a:extLst>
          </p:cNvPr>
          <p:cNvGraphicFramePr>
            <a:graphicFrameLocks/>
          </p:cNvGraphicFramePr>
          <p:nvPr>
            <p:extLst>
              <p:ext uri="{D42A27DB-BD31-4B8C-83A1-F6EECF244321}">
                <p14:modId xmlns:p14="http://schemas.microsoft.com/office/powerpoint/2010/main" val="3680452593"/>
              </p:ext>
            </p:extLst>
          </p:nvPr>
        </p:nvGraphicFramePr>
        <p:xfrm>
          <a:off x="701749" y="3352800"/>
          <a:ext cx="7848600" cy="137160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276600">
                  <a:extLst>
                    <a:ext uri="{9D8B030D-6E8A-4147-A177-3AD203B41FA5}">
                      <a16:colId xmlns:a16="http://schemas.microsoft.com/office/drawing/2014/main" val="1985661485"/>
                    </a:ext>
                  </a:extLst>
                </a:gridCol>
                <a:gridCol w="3505200">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 for non-default values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Project scope of work (SOW)</a:t>
                      </a: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dk1"/>
                          </a:solidFill>
                          <a:effectLst/>
                          <a:latin typeface="Calibri" panose="020F0502020204030204" pitchFamily="34" charset="0"/>
                          <a:ea typeface="+mn-ea"/>
                          <a:cs typeface="Calibri" panose="020F0502020204030204" pitchFamily="34" charset="0"/>
                        </a:rPr>
                        <a:t>Note from project manager or BCA analyst explaining why non-default values were used</a:t>
                      </a:r>
                    </a:p>
                  </a:txBody>
                  <a:tcPr marL="68580" marR="68580" marT="0" marB="0" anchor="ctr"/>
                </a:tc>
                <a:extLst>
                  <a:ext uri="{0D108BD9-81ED-4DB2-BD59-A6C34878D82A}">
                    <a16:rowId xmlns:a16="http://schemas.microsoft.com/office/drawing/2014/main" val="1916684018"/>
                  </a:ext>
                </a:extLst>
              </a:tr>
            </a:tbl>
          </a:graphicData>
        </a:graphic>
      </p:graphicFrame>
      <p:sp>
        <p:nvSpPr>
          <p:cNvPr id="35844" name="Slide Number Placeholder 3">
            <a:extLst>
              <a:ext uri="{FF2B5EF4-FFF2-40B4-BE49-F238E27FC236}">
                <a16:creationId xmlns:a16="http://schemas.microsoft.com/office/drawing/2014/main" id="{9C980925-FCDD-452A-8CD5-2E34E62EF31C}"/>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84CC57-7444-495D-B96A-DF8986748F05}" type="slidenum">
              <a:rPr lang="en-US" altLang="en-US" smtClean="0">
                <a:solidFill>
                  <a:srgbClr val="005288"/>
                </a:solidFill>
              </a:rPr>
              <a:pPr/>
              <a:t>20</a:t>
            </a:fld>
            <a:endParaRPr lang="en-US" altLang="en-US">
              <a:solidFill>
                <a:srgbClr val="00528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7642375-B7A9-4022-B80A-15CEBE4E79AA}"/>
              </a:ext>
            </a:extLst>
          </p:cNvPr>
          <p:cNvSpPr>
            <a:spLocks noGrp="1" noChangeArrowheads="1"/>
          </p:cNvSpPr>
          <p:nvPr>
            <p:ph type="title"/>
          </p:nvPr>
        </p:nvSpPr>
        <p:spPr>
          <a:xfrm>
            <a:off x="841248" y="1371600"/>
            <a:ext cx="7845552" cy="4343400"/>
          </a:xfrm>
        </p:spPr>
        <p:txBody>
          <a:bodyPr anchor="ctr" anchorCtr="0"/>
          <a:lstStyle/>
          <a:p>
            <a:r>
              <a:rPr lang="en-US" altLang="en-US" sz="3200" dirty="0">
                <a:solidFill>
                  <a:schemeClr val="tx1"/>
                </a:solidFill>
                <a:latin typeface="Arial" panose="020B0604020202020204" pitchFamily="34" charset="0"/>
                <a:cs typeface="Arial" panose="020B0604020202020204" pitchFamily="34" charset="0"/>
              </a:rPr>
              <a:t>Hurricane Safe Rooms</a:t>
            </a:r>
          </a:p>
        </p:txBody>
      </p:sp>
      <p:sp>
        <p:nvSpPr>
          <p:cNvPr id="26628" name="Slide Number Placeholder 3">
            <a:extLst>
              <a:ext uri="{FF2B5EF4-FFF2-40B4-BE49-F238E27FC236}">
                <a16:creationId xmlns:a16="http://schemas.microsoft.com/office/drawing/2014/main" id="{568F313E-CE87-4E3A-85C3-0580223B1C69}"/>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EC7BA8-E239-4D22-B4CA-D1A24AEA82B9}" type="slidenum">
              <a:rPr lang="en-US" altLang="en-US" smtClean="0">
                <a:solidFill>
                  <a:srgbClr val="005288"/>
                </a:solidFill>
              </a:rPr>
              <a:pPr/>
              <a:t>21</a:t>
            </a:fld>
            <a:endParaRPr lang="en-US" altLang="en-US">
              <a:solidFill>
                <a:srgbClr val="005288"/>
              </a:solidFill>
            </a:endParaRPr>
          </a:p>
        </p:txBody>
      </p:sp>
    </p:spTree>
    <p:extLst>
      <p:ext uri="{BB962C8B-B14F-4D97-AF65-F5344CB8AC3E}">
        <p14:creationId xmlns:p14="http://schemas.microsoft.com/office/powerpoint/2010/main" val="2963060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864CCAE-A1AB-4E3B-B4DB-E222EA5C3177}"/>
              </a:ext>
            </a:extLst>
          </p:cNvPr>
          <p:cNvSpPr>
            <a:spLocks noGrp="1" noChangeArrowheads="1"/>
          </p:cNvSpPr>
          <p:nvPr>
            <p:ph type="title"/>
          </p:nvPr>
        </p:nvSpPr>
        <p:spPr/>
        <p:txBody>
          <a:bodyPr/>
          <a:lstStyle/>
          <a:p>
            <a:r>
              <a:rPr lang="en-US" altLang="en-US" dirty="0"/>
              <a:t>What are hurricane safe rooms?</a:t>
            </a:r>
          </a:p>
        </p:txBody>
      </p:sp>
      <p:sp>
        <p:nvSpPr>
          <p:cNvPr id="9219" name="Content Placeholder 2">
            <a:extLst>
              <a:ext uri="{FF2B5EF4-FFF2-40B4-BE49-F238E27FC236}">
                <a16:creationId xmlns:a16="http://schemas.microsoft.com/office/drawing/2014/main" id="{29662043-182B-4822-BA8C-74ADD1AD9AA9}"/>
              </a:ext>
            </a:extLst>
          </p:cNvPr>
          <p:cNvSpPr>
            <a:spLocks noGrp="1" noChangeArrowheads="1"/>
          </p:cNvSpPr>
          <p:nvPr>
            <p:ph idx="1"/>
          </p:nvPr>
        </p:nvSpPr>
        <p:spPr>
          <a:xfrm>
            <a:off x="838200" y="1371600"/>
            <a:ext cx="7696200" cy="4343400"/>
          </a:xfrm>
        </p:spPr>
        <p:txBody>
          <a:bodyPr/>
          <a:lstStyle/>
          <a:p>
            <a:r>
              <a:rPr lang="en-US" altLang="en-US" dirty="0"/>
              <a:t>Hurricane safe rooms provide sustained protection in high-wind events. </a:t>
            </a:r>
          </a:p>
          <a:p>
            <a:r>
              <a:rPr lang="en-US" altLang="en-US" dirty="0"/>
              <a:t>However, they are intended only for occupants that cannot otherwise evacuate, such as first responders, hospital staff/patients, etc.</a:t>
            </a:r>
          </a:p>
          <a:p>
            <a:r>
              <a:rPr lang="en-US" altLang="en-US" dirty="0"/>
              <a:t>As with tornado safe rooms, the benefits of this project type are limited to life safety benefits, i.e. avoided injuries and deaths.</a:t>
            </a:r>
          </a:p>
          <a:p>
            <a:endParaRPr lang="en-US" altLang="en-US" dirty="0"/>
          </a:p>
          <a:p>
            <a:endParaRPr lang="en-US" altLang="en-US" dirty="0"/>
          </a:p>
        </p:txBody>
      </p:sp>
      <p:sp>
        <p:nvSpPr>
          <p:cNvPr id="9220" name="Slide Number Placeholder 3">
            <a:extLst>
              <a:ext uri="{FF2B5EF4-FFF2-40B4-BE49-F238E27FC236}">
                <a16:creationId xmlns:a16="http://schemas.microsoft.com/office/drawing/2014/main" id="{9525DD2C-706C-4F24-B0BD-A499B4E10A70}"/>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E39FE4-612F-4D62-949B-A7FF858E7722}" type="slidenum">
              <a:rPr lang="en-US" altLang="en-US" smtClean="0">
                <a:solidFill>
                  <a:srgbClr val="005288"/>
                </a:solidFill>
              </a:rPr>
              <a:pPr/>
              <a:t>22</a:t>
            </a:fld>
            <a:endParaRPr lang="en-US" altLang="en-US">
              <a:solidFill>
                <a:srgbClr val="005288"/>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89CBDB6-063C-4724-B51B-179B99FA00B0}"/>
              </a:ext>
            </a:extLst>
          </p:cNvPr>
          <p:cNvSpPr>
            <a:spLocks noGrp="1" noChangeArrowheads="1"/>
          </p:cNvSpPr>
          <p:nvPr>
            <p:ph type="title"/>
          </p:nvPr>
        </p:nvSpPr>
        <p:spPr/>
        <p:txBody>
          <a:bodyPr/>
          <a:lstStyle/>
          <a:p>
            <a:r>
              <a:rPr lang="en-US" altLang="en-US" dirty="0"/>
              <a:t>Types of hurricane safe rooms</a:t>
            </a:r>
          </a:p>
        </p:txBody>
      </p:sp>
      <p:sp>
        <p:nvSpPr>
          <p:cNvPr id="11267" name="Content Placeholder 2">
            <a:extLst>
              <a:ext uri="{FF2B5EF4-FFF2-40B4-BE49-F238E27FC236}">
                <a16:creationId xmlns:a16="http://schemas.microsoft.com/office/drawing/2014/main" id="{6E5F7792-1C7D-4186-9F19-1669F7E3B889}"/>
              </a:ext>
            </a:extLst>
          </p:cNvPr>
          <p:cNvSpPr>
            <a:spLocks noGrp="1" noChangeArrowheads="1"/>
          </p:cNvSpPr>
          <p:nvPr>
            <p:ph idx="1"/>
          </p:nvPr>
        </p:nvSpPr>
        <p:spPr>
          <a:xfrm>
            <a:off x="838200" y="1371600"/>
            <a:ext cx="4267200" cy="4343400"/>
          </a:xfrm>
        </p:spPr>
        <p:txBody>
          <a:bodyPr/>
          <a:lstStyle/>
          <a:p>
            <a:r>
              <a:rPr lang="en-US" altLang="en-US" dirty="0"/>
              <a:t>New construction vs. retrofit</a:t>
            </a:r>
          </a:p>
          <a:p>
            <a:r>
              <a:rPr lang="en-US" altLang="en-US" dirty="0"/>
              <a:t>Internal vs. stand-alone</a:t>
            </a:r>
          </a:p>
          <a:p>
            <a:r>
              <a:rPr lang="en-US" altLang="en-US" dirty="0"/>
              <a:t>FEMA Publication 361 provides guidance on hurricane safe room design and operation requirements.</a:t>
            </a:r>
          </a:p>
          <a:p>
            <a:endParaRPr lang="en-US" altLang="en-US" dirty="0"/>
          </a:p>
          <a:p>
            <a:endParaRPr lang="en-US" altLang="en-US" dirty="0"/>
          </a:p>
        </p:txBody>
      </p:sp>
      <p:sp>
        <p:nvSpPr>
          <p:cNvPr id="11268" name="Slide Number Placeholder 3">
            <a:extLst>
              <a:ext uri="{FF2B5EF4-FFF2-40B4-BE49-F238E27FC236}">
                <a16:creationId xmlns:a16="http://schemas.microsoft.com/office/drawing/2014/main" id="{5C8B4567-497C-416D-82B4-52925B93C263}"/>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D668D9-30B6-45DE-9EB3-88FD139DD06E}" type="slidenum">
              <a:rPr lang="en-US" altLang="en-US" smtClean="0">
                <a:solidFill>
                  <a:srgbClr val="005288"/>
                </a:solidFill>
              </a:rPr>
              <a:pPr/>
              <a:t>23</a:t>
            </a:fld>
            <a:endParaRPr lang="en-US" altLang="en-US">
              <a:solidFill>
                <a:srgbClr val="005288"/>
              </a:solidFill>
            </a:endParaRPr>
          </a:p>
        </p:txBody>
      </p:sp>
      <p:pic>
        <p:nvPicPr>
          <p:cNvPr id="11269" name="Picture 4" descr="Cover page of FEMA publication 361">
            <a:extLst>
              <a:ext uri="{FF2B5EF4-FFF2-40B4-BE49-F238E27FC236}">
                <a16:creationId xmlns:a16="http://schemas.microsoft.com/office/drawing/2014/main" id="{1AEB1093-297E-4955-993B-3B07672D0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3225" y="1558925"/>
            <a:ext cx="30511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5964D391-BC79-4880-A6C5-AFD6AFD5B951}"/>
              </a:ext>
            </a:extLst>
          </p:cNvPr>
          <p:cNvSpPr>
            <a:spLocks noGrp="1" noChangeArrowheads="1"/>
          </p:cNvSpPr>
          <p:nvPr>
            <p:ph type="title"/>
          </p:nvPr>
        </p:nvSpPr>
        <p:spPr/>
        <p:txBody>
          <a:bodyPr/>
          <a:lstStyle/>
          <a:p>
            <a:r>
              <a:rPr lang="en-US" altLang="en-US" dirty="0"/>
              <a:t>BCA Toolkit Exercise, Part 2</a:t>
            </a:r>
          </a:p>
        </p:txBody>
      </p:sp>
      <p:sp>
        <p:nvSpPr>
          <p:cNvPr id="114692" name="Slide Number Placeholder 3">
            <a:extLst>
              <a:ext uri="{FF2B5EF4-FFF2-40B4-BE49-F238E27FC236}">
                <a16:creationId xmlns:a16="http://schemas.microsoft.com/office/drawing/2014/main" id="{3C209079-255D-4DD7-9042-D0982267707E}"/>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ABD0F9-A10E-4B7D-BBF5-4DBAB5DCDF97}" type="slidenum">
              <a:rPr lang="en-US" altLang="en-US" smtClean="0">
                <a:solidFill>
                  <a:srgbClr val="005288"/>
                </a:solidFill>
              </a:rPr>
              <a:pPr/>
              <a:t>24</a:t>
            </a:fld>
            <a:endParaRPr lang="en-US" altLang="en-US">
              <a:solidFill>
                <a:srgbClr val="005288"/>
              </a:solidFill>
            </a:endParaRPr>
          </a:p>
        </p:txBody>
      </p:sp>
      <p:pic>
        <p:nvPicPr>
          <p:cNvPr id="1026" name="Picture 2" descr="Screenshot of BCA home page with the launch button highlighted">
            <a:extLst>
              <a:ext uri="{FF2B5EF4-FFF2-40B4-BE49-F238E27FC236}">
                <a16:creationId xmlns:a16="http://schemas.microsoft.com/office/drawing/2014/main" id="{CD44736F-3657-4FEE-8D41-02A026140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64" y="1371600"/>
            <a:ext cx="857487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Yellow highlight box">
            <a:extLst>
              <a:ext uri="{FF2B5EF4-FFF2-40B4-BE49-F238E27FC236}">
                <a16:creationId xmlns:a16="http://schemas.microsoft.com/office/drawing/2014/main" id="{1927E74C-A73B-4DA9-AFD5-815FEEBD207F}"/>
              </a:ext>
            </a:extLst>
          </p:cNvPr>
          <p:cNvSpPr/>
          <p:nvPr/>
        </p:nvSpPr>
        <p:spPr>
          <a:xfrm>
            <a:off x="6781800" y="4789488"/>
            <a:ext cx="1219200" cy="39211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descr="Orange arrow pointing to highlight">
            <a:extLst>
              <a:ext uri="{FF2B5EF4-FFF2-40B4-BE49-F238E27FC236}">
                <a16:creationId xmlns:a16="http://schemas.microsoft.com/office/drawing/2014/main" id="{8F51278E-9170-43B7-9569-C2C2ACF13EE3}"/>
              </a:ext>
            </a:extLst>
          </p:cNvPr>
          <p:cNvSpPr/>
          <p:nvPr/>
        </p:nvSpPr>
        <p:spPr>
          <a:xfrm rot="2700000">
            <a:off x="6119960" y="4422022"/>
            <a:ext cx="978408" cy="48463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094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C2B2A214-17FD-4184-A543-BCBDFF4D3134}"/>
              </a:ext>
            </a:extLst>
          </p:cNvPr>
          <p:cNvSpPr>
            <a:spLocks noGrp="1" noChangeArrowheads="1"/>
          </p:cNvSpPr>
          <p:nvPr>
            <p:ph type="title"/>
          </p:nvPr>
        </p:nvSpPr>
        <p:spPr>
          <a:xfrm>
            <a:off x="1371600" y="1588"/>
            <a:ext cx="7315200" cy="1168400"/>
          </a:xfrm>
        </p:spPr>
        <p:txBody>
          <a:bodyPr/>
          <a:lstStyle/>
          <a:p>
            <a:pPr>
              <a:spcBef>
                <a:spcPts val="500"/>
              </a:spcBef>
            </a:pPr>
            <a:r>
              <a:rPr lang="en-US" altLang="en-US" dirty="0"/>
              <a:t>Recurrence intervals and wind speeds</a:t>
            </a:r>
          </a:p>
        </p:txBody>
      </p:sp>
      <p:pic>
        <p:nvPicPr>
          <p:cNvPr id="29701" name="Picture 3" descr="Question mark icon">
            <a:extLst>
              <a:ext uri="{FF2B5EF4-FFF2-40B4-BE49-F238E27FC236}">
                <a16:creationId xmlns:a16="http://schemas.microsoft.com/office/drawing/2014/main" id="{CE2B8BF6-1569-48B7-9F41-F65EFF95D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10858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EB3F297-FA78-432A-9938-76B7BBC11F86}"/>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The windspeed values and recurrence intervals for the structure location.</a:t>
            </a: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9008C235-4859-4532-8E27-ECBCF58EFB3E}"/>
              </a:ext>
            </a:extLst>
          </p:cNvPr>
          <p:cNvGraphicFramePr>
            <a:graphicFrameLocks/>
          </p:cNvGraphicFramePr>
          <p:nvPr>
            <p:extLst>
              <p:ext uri="{D42A27DB-BD31-4B8C-83A1-F6EECF244321}">
                <p14:modId xmlns:p14="http://schemas.microsoft.com/office/powerpoint/2010/main" val="1847727944"/>
              </p:ext>
            </p:extLst>
          </p:nvPr>
        </p:nvGraphicFramePr>
        <p:xfrm>
          <a:off x="710609" y="3657600"/>
          <a:ext cx="7848600" cy="109728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404191">
                  <a:extLst>
                    <a:ext uri="{9D8B030D-6E8A-4147-A177-3AD203B41FA5}">
                      <a16:colId xmlns:a16="http://schemas.microsoft.com/office/drawing/2014/main" val="1985661485"/>
                    </a:ext>
                  </a:extLst>
                </a:gridCol>
                <a:gridCol w="3377609">
                  <a:extLst>
                    <a:ext uri="{9D8B030D-6E8A-4147-A177-3AD203B41FA5}">
                      <a16:colId xmlns:a16="http://schemas.microsoft.com/office/drawing/2014/main" val="2003852128"/>
                    </a:ext>
                  </a:extLst>
                </a:gridCol>
              </a:tblGrid>
              <a:tr h="2946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b="0" kern="1200" dirty="0">
                          <a:solidFill>
                            <a:schemeClr val="tx2">
                              <a:lumMod val="75000"/>
                            </a:schemeClr>
                          </a:solidFill>
                          <a:effectLst/>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https://hazards.atcouncil.org/</a:t>
                      </a:r>
                      <a:endParaRPr lang="en-US" sz="1800" b="0" kern="1200" dirty="0">
                        <a:solidFill>
                          <a:schemeClr val="tx2">
                            <a:lumMod val="75000"/>
                          </a:schemeClr>
                        </a:solidFill>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Screenshot of data from ATC website</a:t>
                      </a:r>
                      <a:endParaRPr lang="en-US" sz="18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1916684018"/>
                  </a:ext>
                </a:extLst>
              </a:tr>
            </a:tbl>
          </a:graphicData>
        </a:graphic>
      </p:graphicFrame>
      <p:sp>
        <p:nvSpPr>
          <p:cNvPr id="29700" name="Slide Number Placeholder 3">
            <a:extLst>
              <a:ext uri="{FF2B5EF4-FFF2-40B4-BE49-F238E27FC236}">
                <a16:creationId xmlns:a16="http://schemas.microsoft.com/office/drawing/2014/main" id="{51DF3143-0822-4FD4-9210-4F802CCA9EBF}"/>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99BCB3-B857-45FA-BCE6-DA4F95621511}" type="slidenum">
              <a:rPr lang="en-US" altLang="en-US" smtClean="0">
                <a:solidFill>
                  <a:srgbClr val="005288"/>
                </a:solidFill>
              </a:rPr>
              <a:pPr/>
              <a:t>25</a:t>
            </a:fld>
            <a:endParaRPr lang="en-US" altLang="en-US">
              <a:solidFill>
                <a:srgbClr val="005288"/>
              </a:solidFill>
            </a:endParaRPr>
          </a:p>
        </p:txBody>
      </p:sp>
    </p:spTree>
    <p:extLst>
      <p:ext uri="{BB962C8B-B14F-4D97-AF65-F5344CB8AC3E}">
        <p14:creationId xmlns:p14="http://schemas.microsoft.com/office/powerpoint/2010/main" val="1036028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7642375-B7A9-4022-B80A-15CEBE4E79AA}"/>
              </a:ext>
            </a:extLst>
          </p:cNvPr>
          <p:cNvSpPr>
            <a:spLocks noGrp="1" noChangeArrowheads="1"/>
          </p:cNvSpPr>
          <p:nvPr>
            <p:ph type="title"/>
          </p:nvPr>
        </p:nvSpPr>
        <p:spPr>
          <a:xfrm>
            <a:off x="841248" y="1371600"/>
            <a:ext cx="7845552" cy="4343400"/>
          </a:xfrm>
        </p:spPr>
        <p:txBody>
          <a:bodyPr anchor="ctr" anchorCtr="0"/>
          <a:lstStyle/>
          <a:p>
            <a:r>
              <a:rPr lang="en-US" altLang="en-US" sz="3200" dirty="0">
                <a:solidFill>
                  <a:schemeClr val="tx1"/>
                </a:solidFill>
                <a:latin typeface="Arial" panose="020B0604020202020204" pitchFamily="34" charset="0"/>
                <a:cs typeface="Arial" panose="020B0604020202020204" pitchFamily="34" charset="0"/>
              </a:rPr>
              <a:t>Hurricane Wind Retrofits</a:t>
            </a:r>
          </a:p>
        </p:txBody>
      </p:sp>
      <p:sp>
        <p:nvSpPr>
          <p:cNvPr id="26628" name="Slide Number Placeholder 3">
            <a:extLst>
              <a:ext uri="{FF2B5EF4-FFF2-40B4-BE49-F238E27FC236}">
                <a16:creationId xmlns:a16="http://schemas.microsoft.com/office/drawing/2014/main" id="{568F313E-CE87-4E3A-85C3-0580223B1C69}"/>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EC7BA8-E239-4D22-B4CA-D1A24AEA82B9}" type="slidenum">
              <a:rPr lang="en-US" altLang="en-US" smtClean="0">
                <a:solidFill>
                  <a:srgbClr val="005288"/>
                </a:solidFill>
              </a:rPr>
              <a:pPr/>
              <a:t>26</a:t>
            </a:fld>
            <a:endParaRPr lang="en-US" altLang="en-US">
              <a:solidFill>
                <a:srgbClr val="005288"/>
              </a:solidFill>
            </a:endParaRPr>
          </a:p>
        </p:txBody>
      </p:sp>
    </p:spTree>
    <p:extLst>
      <p:ext uri="{BB962C8B-B14F-4D97-AF65-F5344CB8AC3E}">
        <p14:creationId xmlns:p14="http://schemas.microsoft.com/office/powerpoint/2010/main" val="1845310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56EB14-B787-41ED-B5F4-E317741AB010}"/>
              </a:ext>
            </a:extLst>
          </p:cNvPr>
          <p:cNvSpPr>
            <a:spLocks noGrp="1" noChangeArrowheads="1"/>
          </p:cNvSpPr>
          <p:nvPr>
            <p:ph type="title"/>
          </p:nvPr>
        </p:nvSpPr>
        <p:spPr/>
        <p:txBody>
          <a:bodyPr/>
          <a:lstStyle/>
          <a:p>
            <a:r>
              <a:rPr lang="en-US" altLang="en-US" dirty="0"/>
              <a:t>What are hurricane wind retrofits?</a:t>
            </a:r>
          </a:p>
        </p:txBody>
      </p:sp>
      <p:sp>
        <p:nvSpPr>
          <p:cNvPr id="9219" name="Content Placeholder 2">
            <a:extLst>
              <a:ext uri="{FF2B5EF4-FFF2-40B4-BE49-F238E27FC236}">
                <a16:creationId xmlns:a16="http://schemas.microsoft.com/office/drawing/2014/main" id="{4FDD8624-8C24-4604-BC8A-1CCCCC0E51E7}"/>
              </a:ext>
            </a:extLst>
          </p:cNvPr>
          <p:cNvSpPr>
            <a:spLocks noGrp="1"/>
          </p:cNvSpPr>
          <p:nvPr>
            <p:ph idx="1"/>
          </p:nvPr>
        </p:nvSpPr>
        <p:spPr>
          <a:xfrm>
            <a:off x="838200" y="1371600"/>
            <a:ext cx="7696200" cy="4343400"/>
          </a:xfrm>
        </p:spPr>
        <p:txBody>
          <a:bodyPr/>
          <a:lstStyle/>
          <a:p>
            <a:pPr>
              <a:defRPr/>
            </a:pPr>
            <a:r>
              <a:rPr lang="en-US" altLang="en-US" dirty="0"/>
              <a:t>Four project types:</a:t>
            </a:r>
          </a:p>
          <a:p>
            <a:pPr lvl="1">
              <a:defRPr/>
            </a:pPr>
            <a:r>
              <a:rPr lang="en-US" altLang="en-US" dirty="0"/>
              <a:t>Shutters</a:t>
            </a:r>
          </a:p>
          <a:p>
            <a:pPr lvl="1">
              <a:defRPr/>
            </a:pPr>
            <a:r>
              <a:rPr lang="en-US" altLang="en-US" dirty="0"/>
              <a:t>Load path</a:t>
            </a:r>
          </a:p>
          <a:p>
            <a:pPr lvl="1">
              <a:defRPr/>
            </a:pPr>
            <a:r>
              <a:rPr lang="en-US" altLang="en-US" dirty="0"/>
              <a:t>Roof retrofit</a:t>
            </a:r>
          </a:p>
          <a:p>
            <a:pPr lvl="1">
              <a:defRPr/>
            </a:pPr>
            <a:r>
              <a:rPr lang="en-US" altLang="en-US" dirty="0"/>
              <a:t>Code Plus</a:t>
            </a:r>
          </a:p>
          <a:p>
            <a:pPr marL="0" indent="0">
              <a:buFont typeface="Arial" panose="020B0604020202020204" pitchFamily="34" charset="0"/>
              <a:buNone/>
              <a:defRPr/>
            </a:pPr>
            <a:endParaRPr lang="en-US" altLang="en-US" dirty="0"/>
          </a:p>
        </p:txBody>
      </p:sp>
      <p:sp>
        <p:nvSpPr>
          <p:cNvPr id="9220" name="Slide Number Placeholder 3">
            <a:extLst>
              <a:ext uri="{FF2B5EF4-FFF2-40B4-BE49-F238E27FC236}">
                <a16:creationId xmlns:a16="http://schemas.microsoft.com/office/drawing/2014/main" id="{F18BEF32-607C-49D8-987E-B562C5C34A78}"/>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697273-4E2F-42CC-AA7C-9237153F3F1D}" type="slidenum">
              <a:rPr lang="en-US" altLang="en-US" smtClean="0">
                <a:solidFill>
                  <a:srgbClr val="005288"/>
                </a:solidFill>
              </a:rPr>
              <a:pPr/>
              <a:t>27</a:t>
            </a:fld>
            <a:endParaRPr lang="en-US" altLang="en-US">
              <a:solidFill>
                <a:srgbClr val="00528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7A9FAB0-0996-456B-8EBD-3648C1678B8D}"/>
              </a:ext>
            </a:extLst>
          </p:cNvPr>
          <p:cNvSpPr>
            <a:spLocks noGrp="1" noChangeArrowheads="1"/>
          </p:cNvSpPr>
          <p:nvPr>
            <p:ph type="title"/>
          </p:nvPr>
        </p:nvSpPr>
        <p:spPr/>
        <p:txBody>
          <a:bodyPr/>
          <a:lstStyle/>
          <a:p>
            <a:r>
              <a:rPr lang="en-US" altLang="en-US"/>
              <a:t>Shutters</a:t>
            </a:r>
          </a:p>
        </p:txBody>
      </p:sp>
      <p:sp>
        <p:nvSpPr>
          <p:cNvPr id="10243" name="Content Placeholder 2">
            <a:extLst>
              <a:ext uri="{FF2B5EF4-FFF2-40B4-BE49-F238E27FC236}">
                <a16:creationId xmlns:a16="http://schemas.microsoft.com/office/drawing/2014/main" id="{5EC4BDD4-C2AF-4423-887C-5B461D970B65}"/>
              </a:ext>
            </a:extLst>
          </p:cNvPr>
          <p:cNvSpPr>
            <a:spLocks noGrp="1" noChangeArrowheads="1"/>
          </p:cNvSpPr>
          <p:nvPr>
            <p:ph idx="1"/>
          </p:nvPr>
        </p:nvSpPr>
        <p:spPr>
          <a:xfrm>
            <a:off x="838200" y="1371600"/>
            <a:ext cx="4114800" cy="4343400"/>
          </a:xfrm>
        </p:spPr>
        <p:txBody>
          <a:bodyPr/>
          <a:lstStyle/>
          <a:p>
            <a:r>
              <a:rPr lang="en-US" altLang="en-US" dirty="0"/>
              <a:t>Designed to protect all windows and doors</a:t>
            </a:r>
          </a:p>
          <a:p>
            <a:r>
              <a:rPr lang="en-US" altLang="en-US" dirty="0"/>
              <a:t>Must meet the debris impact and wind pressure design requirements of the International Residential Code/ International Building Code</a:t>
            </a:r>
          </a:p>
          <a:p>
            <a:r>
              <a:rPr lang="en-US" altLang="en-US" dirty="0"/>
              <a:t>Assumes all openings of a building will be protected</a:t>
            </a:r>
          </a:p>
        </p:txBody>
      </p:sp>
      <p:pic>
        <p:nvPicPr>
          <p:cNvPr id="6" name="Content Placeholder 8" descr="Photo 1: A  home has storm shutters locked in place ready. Jacinta Quesada/FEMA&#10;&#10;Photo 2:  Storm shutters are one of the most basic methods of home protection. They take the form of plywood coverings, corregated metal, polycarbonates, and range in costs from hundreds to thousands of dollars. Photo by DAVE GATLEY/ FEMA " title="Photographs of Shutters">
            <a:extLst>
              <a:ext uri="{FF2B5EF4-FFF2-40B4-BE49-F238E27FC236}">
                <a16:creationId xmlns:a16="http://schemas.microsoft.com/office/drawing/2014/main" id="{8938EF30-1D5C-4F2A-9817-7E7B252F52AF}"/>
              </a:ext>
            </a:extLst>
          </p:cNvPr>
          <p:cNvPicPr>
            <a:picLocks noChangeAspect="1"/>
          </p:cNvPicPr>
          <p:nvPr/>
        </p:nvPicPr>
        <p:blipFill>
          <a:blip r:embed="rId2"/>
          <a:stretch>
            <a:fillRect/>
          </a:stretch>
        </p:blipFill>
        <p:spPr>
          <a:xfrm>
            <a:off x="4814888" y="585788"/>
            <a:ext cx="4343400" cy="5481637"/>
          </a:xfrm>
          <a:prstGeom prst="rect">
            <a:avLst/>
          </a:prstGeom>
        </p:spPr>
      </p:pic>
      <p:sp>
        <p:nvSpPr>
          <p:cNvPr id="10244" name="Slide Number Placeholder 3">
            <a:extLst>
              <a:ext uri="{FF2B5EF4-FFF2-40B4-BE49-F238E27FC236}">
                <a16:creationId xmlns:a16="http://schemas.microsoft.com/office/drawing/2014/main" id="{240AE9C2-DF2C-4098-A704-53F4AF53D6F6}"/>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C5B4CA-3BBA-4915-A5AA-44FE575ABD61}" type="slidenum">
              <a:rPr lang="en-US" altLang="en-US" smtClean="0">
                <a:solidFill>
                  <a:srgbClr val="005288"/>
                </a:solidFill>
              </a:rPr>
              <a:pPr/>
              <a:t>28</a:t>
            </a:fld>
            <a:endParaRPr lang="en-US" altLang="en-US">
              <a:solidFill>
                <a:srgbClr val="005288"/>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B987B85-2514-4976-8700-9771A5672534}"/>
              </a:ext>
            </a:extLst>
          </p:cNvPr>
          <p:cNvSpPr>
            <a:spLocks noGrp="1" noChangeArrowheads="1"/>
          </p:cNvSpPr>
          <p:nvPr>
            <p:ph type="title"/>
          </p:nvPr>
        </p:nvSpPr>
        <p:spPr/>
        <p:txBody>
          <a:bodyPr/>
          <a:lstStyle/>
          <a:p>
            <a:r>
              <a:rPr lang="en-US" altLang="en-US"/>
              <a:t>Load path</a:t>
            </a:r>
          </a:p>
        </p:txBody>
      </p:sp>
      <p:sp>
        <p:nvSpPr>
          <p:cNvPr id="11267" name="Content Placeholder 2">
            <a:extLst>
              <a:ext uri="{FF2B5EF4-FFF2-40B4-BE49-F238E27FC236}">
                <a16:creationId xmlns:a16="http://schemas.microsoft.com/office/drawing/2014/main" id="{09D54937-B91E-423A-BF15-F31598675980}"/>
              </a:ext>
            </a:extLst>
          </p:cNvPr>
          <p:cNvSpPr>
            <a:spLocks noGrp="1" noChangeArrowheads="1"/>
          </p:cNvSpPr>
          <p:nvPr>
            <p:ph idx="1"/>
          </p:nvPr>
        </p:nvSpPr>
        <p:spPr>
          <a:xfrm>
            <a:off x="838200" y="1371600"/>
            <a:ext cx="3810000" cy="4343400"/>
          </a:xfrm>
        </p:spPr>
        <p:txBody>
          <a:bodyPr/>
          <a:lstStyle/>
          <a:p>
            <a:r>
              <a:rPr lang="en-US" altLang="en-US" dirty="0"/>
              <a:t>Structural retrofit project</a:t>
            </a:r>
          </a:p>
          <a:p>
            <a:r>
              <a:rPr lang="en-US" altLang="en-US" dirty="0"/>
              <a:t>Aims to improve the structural system of a building to transfer loads from the roof to the foundation</a:t>
            </a:r>
          </a:p>
          <a:p>
            <a:endParaRPr lang="en-US" altLang="en-US" dirty="0"/>
          </a:p>
        </p:txBody>
      </p:sp>
      <p:pic>
        <p:nvPicPr>
          <p:cNvPr id="5" name="Content Placeholder 6" descr="Photo 1:  The hurricane straps seen here are an example of how a structure can be reinforced to survive severe winds. Photo By DAVE SAVILLE/ FEMA News Photo &#10;&#10;Photo 2: Hurricane straps secure the roof in a house that was affected bya hurricane. FEMA Photo/Jocelyn Augustino&#10;&#10;&#10;" title="Photos of Load Path Activities">
            <a:extLst>
              <a:ext uri="{FF2B5EF4-FFF2-40B4-BE49-F238E27FC236}">
                <a16:creationId xmlns:a16="http://schemas.microsoft.com/office/drawing/2014/main" id="{2B21CCBD-543D-407C-ADF6-837170B5815D}"/>
              </a:ext>
            </a:extLst>
          </p:cNvPr>
          <p:cNvPicPr>
            <a:picLocks noChangeAspect="1"/>
          </p:cNvPicPr>
          <p:nvPr/>
        </p:nvPicPr>
        <p:blipFill>
          <a:blip r:embed="rId2"/>
          <a:stretch>
            <a:fillRect/>
          </a:stretch>
        </p:blipFill>
        <p:spPr>
          <a:xfrm>
            <a:off x="4419600" y="762000"/>
            <a:ext cx="4914900" cy="5324475"/>
          </a:xfrm>
          <a:prstGeom prst="rect">
            <a:avLst/>
          </a:prstGeom>
        </p:spPr>
      </p:pic>
      <p:sp>
        <p:nvSpPr>
          <p:cNvPr id="11268" name="Slide Number Placeholder 3">
            <a:extLst>
              <a:ext uri="{FF2B5EF4-FFF2-40B4-BE49-F238E27FC236}">
                <a16:creationId xmlns:a16="http://schemas.microsoft.com/office/drawing/2014/main" id="{7BB5409F-26F5-4369-83C8-7E26F944CC5B}"/>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EA106B-1A0B-4773-860F-9AAB3434B925}" type="slidenum">
              <a:rPr lang="en-US" altLang="en-US" smtClean="0">
                <a:solidFill>
                  <a:srgbClr val="005288"/>
                </a:solidFill>
              </a:rPr>
              <a:pPr/>
              <a:t>29</a:t>
            </a:fld>
            <a:endParaRPr lang="en-US" altLang="en-US">
              <a:solidFill>
                <a:srgbClr val="005288"/>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3C053AB5-F630-47DE-AE67-0A9E48B9AB03}"/>
              </a:ext>
            </a:extLst>
          </p:cNvPr>
          <p:cNvSpPr>
            <a:spLocks noGrp="1" noChangeArrowheads="1"/>
          </p:cNvSpPr>
          <p:nvPr>
            <p:ph type="title"/>
          </p:nvPr>
        </p:nvSpPr>
        <p:spPr/>
        <p:txBody>
          <a:bodyPr/>
          <a:lstStyle/>
          <a:p>
            <a:r>
              <a:rPr lang="en-US" altLang="en-US" dirty="0"/>
              <a:t>Unit 6 Objectives</a:t>
            </a:r>
          </a:p>
        </p:txBody>
      </p:sp>
      <p:sp>
        <p:nvSpPr>
          <p:cNvPr id="8195" name="Content Placeholder 2">
            <a:extLst>
              <a:ext uri="{FF2B5EF4-FFF2-40B4-BE49-F238E27FC236}">
                <a16:creationId xmlns:a16="http://schemas.microsoft.com/office/drawing/2014/main" id="{60FE571B-1C3B-43C6-B52A-AAD872F03D7E}"/>
              </a:ext>
            </a:extLst>
          </p:cNvPr>
          <p:cNvSpPr>
            <a:spLocks noGrp="1" noChangeArrowheads="1"/>
          </p:cNvSpPr>
          <p:nvPr>
            <p:ph idx="1"/>
          </p:nvPr>
        </p:nvSpPr>
        <p:spPr/>
        <p:txBody>
          <a:bodyPr/>
          <a:lstStyle/>
          <a:p>
            <a:pPr>
              <a:defRPr/>
            </a:pPr>
            <a:r>
              <a:rPr lang="en-US" altLang="en-US" dirty="0"/>
              <a:t>At the end of this unit, participants will be able to:</a:t>
            </a:r>
          </a:p>
          <a:p>
            <a:pPr lvl="1">
              <a:defRPr/>
            </a:pPr>
            <a:r>
              <a:rPr lang="en-US" altLang="en-US" dirty="0"/>
              <a:t>Explain BCA data and documentation requirements and complete a BCA for:</a:t>
            </a:r>
          </a:p>
          <a:p>
            <a:pPr lvl="2">
              <a:defRPr/>
            </a:pPr>
            <a:r>
              <a:rPr lang="en-US" altLang="en-US" dirty="0"/>
              <a:t>Community tornado safe room</a:t>
            </a:r>
          </a:p>
          <a:p>
            <a:pPr lvl="2">
              <a:defRPr/>
            </a:pPr>
            <a:r>
              <a:rPr lang="en-US" altLang="en-US" dirty="0"/>
              <a:t>Hurricane safe room</a:t>
            </a:r>
          </a:p>
          <a:p>
            <a:pPr lvl="2">
              <a:defRPr/>
            </a:pPr>
            <a:r>
              <a:rPr lang="en-US" altLang="en-US" dirty="0"/>
              <a:t>Hurricane wind retrofit of a critical facility</a:t>
            </a:r>
          </a:p>
          <a:p>
            <a:pPr marL="0" indent="0">
              <a:buFont typeface="Arial" panose="020B0604020202020204" pitchFamily="34" charset="0"/>
              <a:buNone/>
              <a:defRPr/>
            </a:pPr>
            <a:endParaRPr lang="en-US" altLang="en-US" dirty="0"/>
          </a:p>
        </p:txBody>
      </p:sp>
      <p:sp>
        <p:nvSpPr>
          <p:cNvPr id="8196" name="Slide Number Placeholder 3">
            <a:extLst>
              <a:ext uri="{FF2B5EF4-FFF2-40B4-BE49-F238E27FC236}">
                <a16:creationId xmlns:a16="http://schemas.microsoft.com/office/drawing/2014/main" id="{BFC8CC43-0344-4FAF-88BE-99251C54C657}"/>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4ECB7F-73EA-43E6-AB53-27C230F25F04}" type="slidenum">
              <a:rPr lang="en-US" altLang="en-US" smtClean="0">
                <a:solidFill>
                  <a:srgbClr val="005288"/>
                </a:solidFill>
              </a:rPr>
              <a:pPr/>
              <a:t>3</a:t>
            </a:fld>
            <a:endParaRPr lang="en-US" altLang="en-US">
              <a:solidFill>
                <a:srgbClr val="005288"/>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F42705C-D895-418E-B44D-C0952620F2C9}"/>
              </a:ext>
            </a:extLst>
          </p:cNvPr>
          <p:cNvSpPr>
            <a:spLocks noGrp="1" noChangeArrowheads="1"/>
          </p:cNvSpPr>
          <p:nvPr>
            <p:ph type="title"/>
          </p:nvPr>
        </p:nvSpPr>
        <p:spPr/>
        <p:txBody>
          <a:bodyPr/>
          <a:lstStyle/>
          <a:p>
            <a:r>
              <a:rPr lang="en-US" altLang="en-US"/>
              <a:t>Roof retrofit</a:t>
            </a:r>
          </a:p>
        </p:txBody>
      </p:sp>
      <p:sp>
        <p:nvSpPr>
          <p:cNvPr id="12291" name="Content Placeholder 2">
            <a:extLst>
              <a:ext uri="{FF2B5EF4-FFF2-40B4-BE49-F238E27FC236}">
                <a16:creationId xmlns:a16="http://schemas.microsoft.com/office/drawing/2014/main" id="{092A054A-5065-41D7-8B01-251A3ABF003E}"/>
              </a:ext>
            </a:extLst>
          </p:cNvPr>
          <p:cNvSpPr>
            <a:spLocks noGrp="1" noChangeArrowheads="1"/>
          </p:cNvSpPr>
          <p:nvPr>
            <p:ph idx="1"/>
          </p:nvPr>
        </p:nvSpPr>
        <p:spPr>
          <a:xfrm>
            <a:off x="838200" y="1371600"/>
            <a:ext cx="3657600" cy="4343400"/>
          </a:xfrm>
        </p:spPr>
        <p:txBody>
          <a:bodyPr/>
          <a:lstStyle/>
          <a:p>
            <a:r>
              <a:rPr lang="en-US" altLang="en-US" dirty="0"/>
              <a:t>Structural retrofit project</a:t>
            </a:r>
          </a:p>
          <a:p>
            <a:r>
              <a:rPr lang="en-US" altLang="en-US" dirty="0"/>
              <a:t>Aims to secure the building envelope and integrity during a wind event</a:t>
            </a:r>
          </a:p>
          <a:p>
            <a:endParaRPr lang="en-US" altLang="en-US" dirty="0"/>
          </a:p>
        </p:txBody>
      </p:sp>
      <p:pic>
        <p:nvPicPr>
          <p:cNvPr id="5" name="Content Placeholder 12" descr="Photo 1: Contractors are now replacing roofs.   Mark Wolfe/FEMA&#10;&#10;Photo 2: A construction crew installs tarps as part of the a program.  FEMA/Mark Wolfe" title="Photos of Roofing Activities">
            <a:extLst>
              <a:ext uri="{FF2B5EF4-FFF2-40B4-BE49-F238E27FC236}">
                <a16:creationId xmlns:a16="http://schemas.microsoft.com/office/drawing/2014/main" id="{AEFFF5EF-B445-4D6D-BA0F-8E7A28F850C1}"/>
              </a:ext>
            </a:extLst>
          </p:cNvPr>
          <p:cNvPicPr>
            <a:picLocks noChangeAspect="1"/>
          </p:cNvPicPr>
          <p:nvPr/>
        </p:nvPicPr>
        <p:blipFill>
          <a:blip r:embed="rId2"/>
          <a:stretch>
            <a:fillRect/>
          </a:stretch>
        </p:blipFill>
        <p:spPr>
          <a:xfrm>
            <a:off x="4495800" y="685800"/>
            <a:ext cx="4506913" cy="5257800"/>
          </a:xfrm>
          <a:prstGeom prst="rect">
            <a:avLst/>
          </a:prstGeom>
        </p:spPr>
      </p:pic>
      <p:sp>
        <p:nvSpPr>
          <p:cNvPr id="12292" name="Slide Number Placeholder 3">
            <a:extLst>
              <a:ext uri="{FF2B5EF4-FFF2-40B4-BE49-F238E27FC236}">
                <a16:creationId xmlns:a16="http://schemas.microsoft.com/office/drawing/2014/main" id="{8CB9020B-FCF0-40EE-9D1A-BDCCC72E5DAB}"/>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026F08-746E-450C-86A7-F3C550C817FA}" type="slidenum">
              <a:rPr lang="en-US" altLang="en-US" smtClean="0">
                <a:solidFill>
                  <a:srgbClr val="005288"/>
                </a:solidFill>
              </a:rPr>
              <a:pPr/>
              <a:t>30</a:t>
            </a:fld>
            <a:endParaRPr lang="en-US" altLang="en-US">
              <a:solidFill>
                <a:srgbClr val="005288"/>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6277B21-5598-416C-A1A5-567B63512A59}"/>
              </a:ext>
            </a:extLst>
          </p:cNvPr>
          <p:cNvSpPr>
            <a:spLocks noGrp="1" noChangeArrowheads="1"/>
          </p:cNvSpPr>
          <p:nvPr>
            <p:ph type="title"/>
          </p:nvPr>
        </p:nvSpPr>
        <p:spPr/>
        <p:txBody>
          <a:bodyPr/>
          <a:lstStyle/>
          <a:p>
            <a:r>
              <a:rPr lang="en-US" altLang="en-US"/>
              <a:t>Code Plus</a:t>
            </a:r>
          </a:p>
        </p:txBody>
      </p:sp>
      <p:sp>
        <p:nvSpPr>
          <p:cNvPr id="13315" name="Content Placeholder 2">
            <a:extLst>
              <a:ext uri="{FF2B5EF4-FFF2-40B4-BE49-F238E27FC236}">
                <a16:creationId xmlns:a16="http://schemas.microsoft.com/office/drawing/2014/main" id="{8ACC28AC-D058-4822-B7E3-7F8D625FDB65}"/>
              </a:ext>
            </a:extLst>
          </p:cNvPr>
          <p:cNvSpPr>
            <a:spLocks noGrp="1" noChangeArrowheads="1"/>
          </p:cNvSpPr>
          <p:nvPr>
            <p:ph idx="1"/>
          </p:nvPr>
        </p:nvSpPr>
        <p:spPr>
          <a:xfrm>
            <a:off x="838200" y="1371600"/>
            <a:ext cx="3810000" cy="4343400"/>
          </a:xfrm>
        </p:spPr>
        <p:txBody>
          <a:bodyPr/>
          <a:lstStyle/>
          <a:p>
            <a:r>
              <a:rPr lang="en-US" altLang="en-US" dirty="0"/>
              <a:t>A code plus project is a project designed to exceed the local building codes and standards to achieve a greater level of protection. </a:t>
            </a:r>
          </a:p>
          <a:p>
            <a:r>
              <a:rPr lang="en-US" altLang="en-US" dirty="0"/>
              <a:t>An example of a code plus wind project is the construction of a new building to a design wind speed of 120 mph despite the local code only requiring a design wind speed of 90 mph.</a:t>
            </a:r>
          </a:p>
        </p:txBody>
      </p:sp>
      <p:pic>
        <p:nvPicPr>
          <p:cNvPr id="5" name="Content Placeholder 6" descr="Photo 1: Rebuilding is in high gear after a hurricane damaged the town 3 months prior. Photo by Liz Roll/FEMA &#10;&#10;Photo 2: An aerial view of a lone house  that survived the destruction of a hurricane. Jocelyn Augusitno/FEMA" title="Two Photos of Code Plus Activities">
            <a:extLst>
              <a:ext uri="{FF2B5EF4-FFF2-40B4-BE49-F238E27FC236}">
                <a16:creationId xmlns:a16="http://schemas.microsoft.com/office/drawing/2014/main" id="{DEDA3519-8909-4D07-ACA8-196E89151929}"/>
              </a:ext>
            </a:extLst>
          </p:cNvPr>
          <p:cNvPicPr>
            <a:picLocks noChangeAspect="1"/>
          </p:cNvPicPr>
          <p:nvPr/>
        </p:nvPicPr>
        <p:blipFill>
          <a:blip r:embed="rId2"/>
          <a:stretch>
            <a:fillRect/>
          </a:stretch>
        </p:blipFill>
        <p:spPr>
          <a:xfrm>
            <a:off x="4481513" y="838200"/>
            <a:ext cx="4667250" cy="5029200"/>
          </a:xfrm>
          <a:prstGeom prst="rect">
            <a:avLst/>
          </a:prstGeom>
        </p:spPr>
      </p:pic>
      <p:sp>
        <p:nvSpPr>
          <p:cNvPr id="13316" name="Slide Number Placeholder 3">
            <a:extLst>
              <a:ext uri="{FF2B5EF4-FFF2-40B4-BE49-F238E27FC236}">
                <a16:creationId xmlns:a16="http://schemas.microsoft.com/office/drawing/2014/main" id="{E33A1ACB-2A41-4FF0-89A8-36C7492EA593}"/>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73CCE8-A2B3-4253-BDFE-6E0A408E2BC5}" type="slidenum">
              <a:rPr lang="en-US" altLang="en-US" smtClean="0">
                <a:solidFill>
                  <a:srgbClr val="005288"/>
                </a:solidFill>
              </a:rPr>
              <a:pPr/>
              <a:t>31</a:t>
            </a:fld>
            <a:endParaRPr lang="en-US" altLang="en-US">
              <a:solidFill>
                <a:srgbClr val="005288"/>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898A04C-8D3D-41C9-A17D-5C8B10DDEBEE}"/>
              </a:ext>
            </a:extLst>
          </p:cNvPr>
          <p:cNvSpPr>
            <a:spLocks noGrp="1" noChangeArrowheads="1"/>
          </p:cNvSpPr>
          <p:nvPr>
            <p:ph type="title"/>
          </p:nvPr>
        </p:nvSpPr>
        <p:spPr/>
        <p:txBody>
          <a:bodyPr/>
          <a:lstStyle/>
          <a:p>
            <a:r>
              <a:rPr lang="en-US" altLang="en-US"/>
              <a:t>Pre-calculated benefits</a:t>
            </a:r>
          </a:p>
        </p:txBody>
      </p:sp>
      <p:sp>
        <p:nvSpPr>
          <p:cNvPr id="14339" name="Content Placeholder 2">
            <a:extLst>
              <a:ext uri="{FF2B5EF4-FFF2-40B4-BE49-F238E27FC236}">
                <a16:creationId xmlns:a16="http://schemas.microsoft.com/office/drawing/2014/main" id="{425545EC-891E-482E-BB6E-766AC93AB453}"/>
              </a:ext>
            </a:extLst>
          </p:cNvPr>
          <p:cNvSpPr>
            <a:spLocks noGrp="1" noChangeArrowheads="1"/>
          </p:cNvSpPr>
          <p:nvPr>
            <p:ph idx="1"/>
          </p:nvPr>
        </p:nvSpPr>
        <p:spPr>
          <a:xfrm>
            <a:off x="838200" y="1371600"/>
            <a:ext cx="7696200" cy="4343400"/>
          </a:xfrm>
        </p:spPr>
        <p:txBody>
          <a:bodyPr/>
          <a:lstStyle/>
          <a:p>
            <a:r>
              <a:rPr lang="en-US" altLang="en-US" dirty="0">
                <a:solidFill>
                  <a:schemeClr val="tx2">
                    <a:lumMod val="60000"/>
                    <a:lumOff val="40000"/>
                  </a:schemeClr>
                </a:solidFill>
                <a:hlinkClick r:id="rId3">
                  <a:extLst>
                    <a:ext uri="{A12FA001-AC4F-418D-AE19-62706E023703}">
                      <ahyp:hlinkClr xmlns:ahyp="http://schemas.microsoft.com/office/drawing/2018/hyperlinkcolor" val="tx"/>
                    </a:ext>
                  </a:extLst>
                </a:hlinkClick>
              </a:rPr>
              <a:t>Residential wind retrofits</a:t>
            </a:r>
            <a:endParaRPr lang="en-US" altLang="en-US" dirty="0">
              <a:solidFill>
                <a:schemeClr val="tx2">
                  <a:lumMod val="60000"/>
                  <a:lumOff val="40000"/>
                </a:schemeClr>
              </a:solidFill>
            </a:endParaRPr>
          </a:p>
          <a:p>
            <a:endParaRPr lang="en-US" altLang="en-US" dirty="0"/>
          </a:p>
          <a:p>
            <a:endParaRPr lang="en-US" altLang="en-US" dirty="0"/>
          </a:p>
          <a:p>
            <a:endParaRPr lang="en-US" altLang="en-US" dirty="0"/>
          </a:p>
          <a:p>
            <a:endParaRPr lang="en-US" altLang="en-US" dirty="0"/>
          </a:p>
          <a:p>
            <a:r>
              <a:rPr lang="en-US" altLang="en-US" dirty="0">
                <a:solidFill>
                  <a:schemeClr val="tx2">
                    <a:lumMod val="60000"/>
                    <a:lumOff val="40000"/>
                  </a:schemeClr>
                </a:solidFill>
                <a:hlinkClick r:id="rId4">
                  <a:extLst>
                    <a:ext uri="{A12FA001-AC4F-418D-AE19-62706E023703}">
                      <ahyp:hlinkClr xmlns:ahyp="http://schemas.microsoft.com/office/drawing/2018/hyperlinkcolor" val="tx"/>
                    </a:ext>
                  </a:extLst>
                </a:hlinkClick>
              </a:rPr>
              <a:t>Non-residential wind retrofits</a:t>
            </a:r>
            <a:endParaRPr lang="en-US" altLang="en-US" dirty="0">
              <a:solidFill>
                <a:schemeClr val="tx2">
                  <a:lumMod val="60000"/>
                  <a:lumOff val="40000"/>
                </a:schemeClr>
              </a:solidFill>
            </a:endParaRPr>
          </a:p>
          <a:p>
            <a:pPr lvl="1"/>
            <a:r>
              <a:rPr lang="en-US" altLang="en-US" dirty="0"/>
              <a:t>Hospitals, schools, etc.</a:t>
            </a:r>
          </a:p>
          <a:p>
            <a:pPr lvl="1"/>
            <a:r>
              <a:rPr lang="en-US" altLang="en-US" dirty="0"/>
              <a:t>If total project cost is less than 10% of the Building Replacement Value (BRV), the project is considered cost-effective and a BCA is not required.</a:t>
            </a:r>
          </a:p>
        </p:txBody>
      </p:sp>
      <p:pic>
        <p:nvPicPr>
          <p:cNvPr id="14341" name="Picture 1" descr="Table displaying pre-calculated benefits for residential wind retrofits">
            <a:extLst>
              <a:ext uri="{FF2B5EF4-FFF2-40B4-BE49-F238E27FC236}">
                <a16:creationId xmlns:a16="http://schemas.microsoft.com/office/drawing/2014/main" id="{7755BE91-B44B-41F4-9E4D-9A2ABBED3B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905000"/>
            <a:ext cx="5118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Slide Number Placeholder 3">
            <a:extLst>
              <a:ext uri="{FF2B5EF4-FFF2-40B4-BE49-F238E27FC236}">
                <a16:creationId xmlns:a16="http://schemas.microsoft.com/office/drawing/2014/main" id="{7B06155E-D499-4D70-9A96-CAFC551FEF37}"/>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ACBE75-09AD-4D7D-99C1-636A733F498D}" type="slidenum">
              <a:rPr lang="en-US" altLang="en-US" smtClean="0">
                <a:solidFill>
                  <a:srgbClr val="005288"/>
                </a:solidFill>
              </a:rPr>
              <a:pPr/>
              <a:t>32</a:t>
            </a:fld>
            <a:endParaRPr lang="en-US" altLang="en-US">
              <a:solidFill>
                <a:srgbClr val="005288"/>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5964D391-BC79-4880-A6C5-AFD6AFD5B951}"/>
              </a:ext>
            </a:extLst>
          </p:cNvPr>
          <p:cNvSpPr>
            <a:spLocks noGrp="1" noChangeArrowheads="1"/>
          </p:cNvSpPr>
          <p:nvPr>
            <p:ph type="title"/>
          </p:nvPr>
        </p:nvSpPr>
        <p:spPr/>
        <p:txBody>
          <a:bodyPr/>
          <a:lstStyle/>
          <a:p>
            <a:r>
              <a:rPr lang="en-US" altLang="en-US" dirty="0"/>
              <a:t>BCA Toolkit Exercise</a:t>
            </a:r>
          </a:p>
        </p:txBody>
      </p:sp>
      <p:sp>
        <p:nvSpPr>
          <p:cNvPr id="114692" name="Slide Number Placeholder 3">
            <a:extLst>
              <a:ext uri="{FF2B5EF4-FFF2-40B4-BE49-F238E27FC236}">
                <a16:creationId xmlns:a16="http://schemas.microsoft.com/office/drawing/2014/main" id="{3C209079-255D-4DD7-9042-D0982267707E}"/>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ABD0F9-A10E-4B7D-BBF5-4DBAB5DCDF97}" type="slidenum">
              <a:rPr lang="en-US" altLang="en-US" smtClean="0">
                <a:solidFill>
                  <a:srgbClr val="005288"/>
                </a:solidFill>
              </a:rPr>
              <a:pPr/>
              <a:t>33</a:t>
            </a:fld>
            <a:endParaRPr lang="en-US" altLang="en-US">
              <a:solidFill>
                <a:srgbClr val="005288"/>
              </a:solidFill>
            </a:endParaRPr>
          </a:p>
        </p:txBody>
      </p:sp>
      <p:pic>
        <p:nvPicPr>
          <p:cNvPr id="1026" name="Picture 2" descr="Screenshot of BCA home page with the launch button highlighted">
            <a:extLst>
              <a:ext uri="{FF2B5EF4-FFF2-40B4-BE49-F238E27FC236}">
                <a16:creationId xmlns:a16="http://schemas.microsoft.com/office/drawing/2014/main" id="{CD44736F-3657-4FEE-8D41-02A026140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64" y="1371600"/>
            <a:ext cx="857487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Yellow highlight box">
            <a:extLst>
              <a:ext uri="{FF2B5EF4-FFF2-40B4-BE49-F238E27FC236}">
                <a16:creationId xmlns:a16="http://schemas.microsoft.com/office/drawing/2014/main" id="{1927E74C-A73B-4DA9-AFD5-815FEEBD207F}"/>
              </a:ext>
            </a:extLst>
          </p:cNvPr>
          <p:cNvSpPr/>
          <p:nvPr/>
        </p:nvSpPr>
        <p:spPr>
          <a:xfrm>
            <a:off x="6781800" y="4789488"/>
            <a:ext cx="1219200" cy="39211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descr="Orange arrow pointing to highlight">
            <a:extLst>
              <a:ext uri="{FF2B5EF4-FFF2-40B4-BE49-F238E27FC236}">
                <a16:creationId xmlns:a16="http://schemas.microsoft.com/office/drawing/2014/main" id="{8F51278E-9170-43B7-9569-C2C2ACF13EE3}"/>
              </a:ext>
            </a:extLst>
          </p:cNvPr>
          <p:cNvSpPr/>
          <p:nvPr/>
        </p:nvSpPr>
        <p:spPr>
          <a:xfrm rot="2700000">
            <a:off x="6119960" y="4422022"/>
            <a:ext cx="978408" cy="48463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602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84BAE3D-C116-421D-96DA-55490B9BBFC4}"/>
              </a:ext>
            </a:extLst>
          </p:cNvPr>
          <p:cNvSpPr>
            <a:spLocks noGrp="1" noChangeArrowheads="1"/>
          </p:cNvSpPr>
          <p:nvPr>
            <p:ph type="title"/>
          </p:nvPr>
        </p:nvSpPr>
        <p:spPr>
          <a:xfrm>
            <a:off x="1371600" y="1588"/>
            <a:ext cx="7315200" cy="1168400"/>
          </a:xfrm>
        </p:spPr>
        <p:txBody>
          <a:bodyPr/>
          <a:lstStyle/>
          <a:p>
            <a:r>
              <a:rPr lang="en-US" altLang="en-US" dirty="0"/>
              <a:t>Recurrence interval and wind speed data</a:t>
            </a:r>
          </a:p>
        </p:txBody>
      </p:sp>
      <p:pic>
        <p:nvPicPr>
          <p:cNvPr id="24581" name="Picture 3" descr="Question mark icon">
            <a:extLst>
              <a:ext uri="{FF2B5EF4-FFF2-40B4-BE49-F238E27FC236}">
                <a16:creationId xmlns:a16="http://schemas.microsoft.com/office/drawing/2014/main" id="{49647D59-01D9-4A8B-9003-109E1164A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10858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6578E8D-02E0-4779-B757-4B7BE39875FB}"/>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The windspeed values and recurrence intervals for structure location. The Toolkit populates default values but the user may enter their own.</a:t>
            </a:r>
          </a:p>
          <a:p>
            <a:pPr>
              <a:spcBef>
                <a:spcPts val="500"/>
              </a:spcBef>
              <a:defRPr/>
            </a:pPr>
            <a:endParaRPr lang="en-US" dirty="0"/>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B51CD8B0-B8AA-4F99-94FB-A98CE5EE1B1E}"/>
              </a:ext>
            </a:extLst>
          </p:cNvPr>
          <p:cNvGraphicFramePr>
            <a:graphicFrameLocks/>
          </p:cNvGraphicFramePr>
          <p:nvPr>
            <p:extLst>
              <p:ext uri="{D42A27DB-BD31-4B8C-83A1-F6EECF244321}">
                <p14:modId xmlns:p14="http://schemas.microsoft.com/office/powerpoint/2010/main" val="1031322406"/>
              </p:ext>
            </p:extLst>
          </p:nvPr>
        </p:nvGraphicFramePr>
        <p:xfrm>
          <a:off x="710609" y="2971800"/>
          <a:ext cx="7848600" cy="219456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404191">
                  <a:extLst>
                    <a:ext uri="{9D8B030D-6E8A-4147-A177-3AD203B41FA5}">
                      <a16:colId xmlns:a16="http://schemas.microsoft.com/office/drawing/2014/main" val="1985661485"/>
                    </a:ext>
                  </a:extLst>
                </a:gridCol>
                <a:gridCol w="3377609">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 for non-default values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u="none" kern="1200" dirty="0">
                          <a:solidFill>
                            <a:schemeClr val="dk1"/>
                          </a:solidFill>
                          <a:effectLst/>
                          <a:latin typeface="Calibri" panose="020F0502020204030204" pitchFamily="34" charset="0"/>
                          <a:ea typeface="+mn-ea"/>
                          <a:cs typeface="Calibri" panose="020F0502020204030204" pitchFamily="34" charset="0"/>
                        </a:rPr>
                        <a:t>Qualified </a:t>
                      </a:r>
                      <a:r>
                        <a:rPr lang="en-US" sz="1800" kern="1200" dirty="0">
                          <a:solidFill>
                            <a:schemeClr val="dk1"/>
                          </a:solidFill>
                          <a:effectLst/>
                          <a:latin typeface="Calibri" panose="020F0502020204030204" pitchFamily="34" charset="0"/>
                          <a:ea typeface="+mn-ea"/>
                          <a:cs typeface="Calibri" panose="020F0502020204030204" pitchFamily="34" charset="0"/>
                        </a:rPr>
                        <a:t>engineer or other professional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Study from credible source</a:t>
                      </a: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u="none" kern="1200" dirty="0">
                          <a:solidFill>
                            <a:schemeClr val="dk1"/>
                          </a:solidFill>
                          <a:effectLst/>
                          <a:latin typeface="Calibri" panose="020F0502020204030204" pitchFamily="34" charset="0"/>
                          <a:ea typeface="+mn-ea"/>
                          <a:cs typeface="Calibri" panose="020F0502020204030204" pitchFamily="34" charset="0"/>
                        </a:rPr>
                        <a:t>Relevant page(s) from study from credible source</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u="none" kern="1200" dirty="0">
                          <a:solidFill>
                            <a:schemeClr val="dk1"/>
                          </a:solidFill>
                          <a:effectLst/>
                          <a:latin typeface="Calibri" panose="020F0502020204030204" pitchFamily="34" charset="0"/>
                          <a:ea typeface="+mn-ea"/>
                          <a:cs typeface="Calibri" panose="020F0502020204030204" pitchFamily="34" charset="0"/>
                        </a:rPr>
                        <a:t>Note or letter from engineer or other qualified professional explaining why non-default values were used</a:t>
                      </a:r>
                    </a:p>
                  </a:txBody>
                  <a:tcPr marL="68580" marR="68580" marT="0" marB="0" anchor="ctr"/>
                </a:tc>
                <a:extLst>
                  <a:ext uri="{0D108BD9-81ED-4DB2-BD59-A6C34878D82A}">
                    <a16:rowId xmlns:a16="http://schemas.microsoft.com/office/drawing/2014/main" val="1916684018"/>
                  </a:ext>
                </a:extLst>
              </a:tr>
            </a:tbl>
          </a:graphicData>
        </a:graphic>
      </p:graphicFrame>
      <p:sp>
        <p:nvSpPr>
          <p:cNvPr id="24580" name="Slide Number Placeholder 3">
            <a:extLst>
              <a:ext uri="{FF2B5EF4-FFF2-40B4-BE49-F238E27FC236}">
                <a16:creationId xmlns:a16="http://schemas.microsoft.com/office/drawing/2014/main" id="{796C6137-C292-4D83-91A7-BBCF64BFDC7A}"/>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4C5C56-4FF6-485D-959C-BD181B1E1804}" type="slidenum">
              <a:rPr lang="en-US" altLang="en-US" smtClean="0">
                <a:solidFill>
                  <a:srgbClr val="005288"/>
                </a:solidFill>
              </a:rPr>
              <a:pPr/>
              <a:t>34</a:t>
            </a:fld>
            <a:endParaRPr lang="en-US" altLang="en-US">
              <a:solidFill>
                <a:srgbClr val="005288"/>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84BAE3D-C116-421D-96DA-55490B9BBFC4}"/>
              </a:ext>
            </a:extLst>
          </p:cNvPr>
          <p:cNvSpPr>
            <a:spLocks noGrp="1" noChangeArrowheads="1"/>
          </p:cNvSpPr>
          <p:nvPr>
            <p:ph type="title"/>
          </p:nvPr>
        </p:nvSpPr>
        <p:spPr>
          <a:xfrm>
            <a:off x="1371600" y="1588"/>
            <a:ext cx="7315200" cy="1168400"/>
          </a:xfrm>
        </p:spPr>
        <p:txBody>
          <a:bodyPr/>
          <a:lstStyle/>
          <a:p>
            <a:r>
              <a:rPr lang="en-US" altLang="en-US"/>
              <a:t>Exposure type</a:t>
            </a:r>
          </a:p>
        </p:txBody>
      </p:sp>
      <p:pic>
        <p:nvPicPr>
          <p:cNvPr id="24581" name="Picture 3" descr="Question mark icon">
            <a:extLst>
              <a:ext uri="{FF2B5EF4-FFF2-40B4-BE49-F238E27FC236}">
                <a16:creationId xmlns:a16="http://schemas.microsoft.com/office/drawing/2014/main" id="{49647D59-01D9-4A8B-9003-109E1164A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10858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6578E8D-02E0-4779-B757-4B7BE39875FB}"/>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Exposure is the characteristics of the ground roughness and surface irregularities in the vicinity of a building.</a:t>
            </a:r>
            <a:endParaRPr lang="en-US" b="1" dirty="0"/>
          </a:p>
          <a:p>
            <a:pPr lvl="1">
              <a:spcBef>
                <a:spcPts val="500"/>
              </a:spcBef>
              <a:defRPr/>
            </a:pPr>
            <a:endParaRPr lang="en-US" dirty="0"/>
          </a:p>
          <a:p>
            <a:pPr>
              <a:spcBef>
                <a:spcPts val="500"/>
              </a:spcBef>
              <a:defRPr/>
            </a:pPr>
            <a:endParaRPr lang="en-US" dirty="0"/>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B51CD8B0-B8AA-4F99-94FB-A98CE5EE1B1E}"/>
              </a:ext>
            </a:extLst>
          </p:cNvPr>
          <p:cNvGraphicFramePr>
            <a:graphicFrameLocks/>
          </p:cNvGraphicFramePr>
          <p:nvPr>
            <p:extLst>
              <p:ext uri="{D42A27DB-BD31-4B8C-83A1-F6EECF244321}">
                <p14:modId xmlns:p14="http://schemas.microsoft.com/office/powerpoint/2010/main" val="4135877888"/>
              </p:ext>
            </p:extLst>
          </p:nvPr>
        </p:nvGraphicFramePr>
        <p:xfrm>
          <a:off x="710609" y="2971800"/>
          <a:ext cx="7848600" cy="137160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404191">
                  <a:extLst>
                    <a:ext uri="{9D8B030D-6E8A-4147-A177-3AD203B41FA5}">
                      <a16:colId xmlns:a16="http://schemas.microsoft.com/office/drawing/2014/main" val="1985661485"/>
                    </a:ext>
                  </a:extLst>
                </a:gridCol>
                <a:gridCol w="3377609">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Project scope of work (SOW)</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Project manager or engineer</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Photos</a:t>
                      </a: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Note from project engineer or BCA analyst</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Photos</a:t>
                      </a:r>
                    </a:p>
                  </a:txBody>
                  <a:tcPr marL="68580" marR="68580" marT="0" marB="0" anchor="ctr"/>
                </a:tc>
                <a:extLst>
                  <a:ext uri="{0D108BD9-81ED-4DB2-BD59-A6C34878D82A}">
                    <a16:rowId xmlns:a16="http://schemas.microsoft.com/office/drawing/2014/main" val="1916684018"/>
                  </a:ext>
                </a:extLst>
              </a:tr>
            </a:tbl>
          </a:graphicData>
        </a:graphic>
      </p:graphicFrame>
      <p:sp>
        <p:nvSpPr>
          <p:cNvPr id="24580" name="Slide Number Placeholder 3">
            <a:extLst>
              <a:ext uri="{FF2B5EF4-FFF2-40B4-BE49-F238E27FC236}">
                <a16:creationId xmlns:a16="http://schemas.microsoft.com/office/drawing/2014/main" id="{796C6137-C292-4D83-91A7-BBCF64BFDC7A}"/>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4C5C56-4FF6-485D-959C-BD181B1E1804}" type="slidenum">
              <a:rPr lang="en-US" altLang="en-US" smtClean="0">
                <a:solidFill>
                  <a:srgbClr val="005288"/>
                </a:solidFill>
              </a:rPr>
              <a:pPr/>
              <a:t>35</a:t>
            </a:fld>
            <a:endParaRPr lang="en-US" altLang="en-US">
              <a:solidFill>
                <a:srgbClr val="005288"/>
              </a:solidFill>
            </a:endParaRPr>
          </a:p>
        </p:txBody>
      </p:sp>
    </p:spTree>
    <p:extLst>
      <p:ext uri="{BB962C8B-B14F-4D97-AF65-F5344CB8AC3E}">
        <p14:creationId xmlns:p14="http://schemas.microsoft.com/office/powerpoint/2010/main" val="2273694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90228C3-B6B4-42D5-B133-F8ED5225704B}"/>
              </a:ext>
            </a:extLst>
          </p:cNvPr>
          <p:cNvSpPr>
            <a:spLocks noGrp="1" noChangeArrowheads="1"/>
          </p:cNvSpPr>
          <p:nvPr>
            <p:ph type="title"/>
          </p:nvPr>
        </p:nvSpPr>
        <p:spPr>
          <a:xfrm>
            <a:off x="1371600" y="1588"/>
            <a:ext cx="7315200" cy="1168400"/>
          </a:xfrm>
        </p:spPr>
        <p:txBody>
          <a:bodyPr/>
          <a:lstStyle/>
          <a:p>
            <a:r>
              <a:rPr lang="en-US" altLang="en-US"/>
              <a:t>Building occupancy class </a:t>
            </a:r>
            <a:r>
              <a:rPr lang="en-US" altLang="en-US" i="1"/>
              <a:t>(non-residential only)</a:t>
            </a:r>
          </a:p>
        </p:txBody>
      </p:sp>
      <p:pic>
        <p:nvPicPr>
          <p:cNvPr id="25605" name="Picture 3" descr="Question mark icon">
            <a:extLst>
              <a:ext uri="{FF2B5EF4-FFF2-40B4-BE49-F238E27FC236}">
                <a16:creationId xmlns:a16="http://schemas.microsoft.com/office/drawing/2014/main" id="{91B22284-DA10-4041-8857-1D38AD73C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10858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6578E8D-02E0-4779-B757-4B7BE39875FB}"/>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Building occupancy class is the general use of the building.</a:t>
            </a:r>
            <a:endParaRPr lang="en-US" b="1" dirty="0"/>
          </a:p>
          <a:p>
            <a:pPr lvl="1">
              <a:spcBef>
                <a:spcPts val="500"/>
              </a:spcBef>
              <a:defRPr/>
            </a:pPr>
            <a:endParaRPr lang="en-US" dirty="0"/>
          </a:p>
          <a:p>
            <a:pPr>
              <a:spcBef>
                <a:spcPts val="500"/>
              </a:spcBef>
              <a:defRPr/>
            </a:pPr>
            <a:endParaRPr lang="en-US" dirty="0"/>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9FC0475E-122F-4854-BBA2-76D6D8D0F684}"/>
              </a:ext>
            </a:extLst>
          </p:cNvPr>
          <p:cNvGraphicFramePr>
            <a:graphicFrameLocks/>
          </p:cNvGraphicFramePr>
          <p:nvPr>
            <p:extLst>
              <p:ext uri="{D42A27DB-BD31-4B8C-83A1-F6EECF244321}">
                <p14:modId xmlns:p14="http://schemas.microsoft.com/office/powerpoint/2010/main" val="2202112807"/>
              </p:ext>
            </p:extLst>
          </p:nvPr>
        </p:nvGraphicFramePr>
        <p:xfrm>
          <a:off x="710609" y="2971800"/>
          <a:ext cx="7848600" cy="109728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404191">
                  <a:extLst>
                    <a:ext uri="{9D8B030D-6E8A-4147-A177-3AD203B41FA5}">
                      <a16:colId xmlns:a16="http://schemas.microsoft.com/office/drawing/2014/main" val="1985661485"/>
                    </a:ext>
                  </a:extLst>
                </a:gridCol>
                <a:gridCol w="3377609">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defRPr/>
                      </a:pPr>
                      <a:r>
                        <a:rPr lang="en-US" sz="1800" kern="1200" dirty="0">
                          <a:solidFill>
                            <a:schemeClr val="dk1"/>
                          </a:solidFill>
                          <a:effectLst/>
                          <a:latin typeface="Calibri" panose="020F0502020204030204" pitchFamily="34" charset="0"/>
                          <a:ea typeface="+mn-ea"/>
                          <a:cs typeface="Calibri" panose="020F0502020204030204" pitchFamily="34" charset="0"/>
                        </a:rPr>
                        <a:t>Project Scope of Work (SOW)</a:t>
                      </a:r>
                    </a:p>
                    <a:p>
                      <a:pPr marL="342900" marR="0" lvl="0" indent="-342900" algn="l" defTabSz="914400" rtl="0" eaLnBrk="1" latinLnBrk="0" hangingPunct="1">
                        <a:spcBef>
                          <a:spcPts val="0"/>
                        </a:spcBef>
                        <a:spcAft>
                          <a:spcPts val="0"/>
                        </a:spcAft>
                        <a:buFont typeface="Symbol" panose="05050102010706020507" pitchFamily="18" charset="2"/>
                        <a:buChar char=""/>
                        <a:defRPr/>
                      </a:pPr>
                      <a:r>
                        <a:rPr lang="en-US" sz="1800" kern="1200" dirty="0">
                          <a:solidFill>
                            <a:schemeClr val="dk1"/>
                          </a:solidFill>
                          <a:effectLst/>
                          <a:latin typeface="Calibri" panose="020F0502020204030204" pitchFamily="34" charset="0"/>
                          <a:ea typeface="+mn-ea"/>
                          <a:cs typeface="Calibri" panose="020F0502020204030204" pitchFamily="34" charset="0"/>
                        </a:rPr>
                        <a:t>Property owner</a:t>
                      </a: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Note from project engineer or BCA analyst</a:t>
                      </a:r>
                    </a:p>
                  </a:txBody>
                  <a:tcPr marL="68580" marR="68580" marT="0" marB="0" anchor="ctr"/>
                </a:tc>
                <a:extLst>
                  <a:ext uri="{0D108BD9-81ED-4DB2-BD59-A6C34878D82A}">
                    <a16:rowId xmlns:a16="http://schemas.microsoft.com/office/drawing/2014/main" val="1916684018"/>
                  </a:ext>
                </a:extLst>
              </a:tr>
            </a:tbl>
          </a:graphicData>
        </a:graphic>
      </p:graphicFrame>
      <p:sp>
        <p:nvSpPr>
          <p:cNvPr id="25604" name="Slide Number Placeholder 3">
            <a:extLst>
              <a:ext uri="{FF2B5EF4-FFF2-40B4-BE49-F238E27FC236}">
                <a16:creationId xmlns:a16="http://schemas.microsoft.com/office/drawing/2014/main" id="{92637D90-B42B-4D63-8D6C-33BB8F3B464D}"/>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E04550-F2D8-4E9C-8910-3243FF54492B}" type="slidenum">
              <a:rPr lang="en-US" altLang="en-US" smtClean="0">
                <a:solidFill>
                  <a:srgbClr val="005288"/>
                </a:solidFill>
              </a:rPr>
              <a:pPr/>
              <a:t>36</a:t>
            </a:fld>
            <a:endParaRPr lang="en-US" altLang="en-US">
              <a:solidFill>
                <a:srgbClr val="005288"/>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B1EDE2A-6634-488D-8A39-A28B6986CDC3}"/>
              </a:ext>
            </a:extLst>
          </p:cNvPr>
          <p:cNvSpPr>
            <a:spLocks noGrp="1" noChangeArrowheads="1"/>
          </p:cNvSpPr>
          <p:nvPr>
            <p:ph type="title"/>
          </p:nvPr>
        </p:nvSpPr>
        <p:spPr>
          <a:xfrm>
            <a:off x="1371600" y="1588"/>
            <a:ext cx="7315200" cy="1168400"/>
          </a:xfrm>
        </p:spPr>
        <p:txBody>
          <a:bodyPr/>
          <a:lstStyle/>
          <a:p>
            <a:r>
              <a:rPr lang="en-US" altLang="en-US">
                <a:sym typeface="Wingdings" panose="05000000000000000000" pitchFamily="2" charset="2"/>
              </a:rPr>
              <a:t>Type of construction</a:t>
            </a:r>
            <a:endParaRPr lang="en-US" altLang="en-US"/>
          </a:p>
        </p:txBody>
      </p:sp>
      <p:pic>
        <p:nvPicPr>
          <p:cNvPr id="26629" name="Picture 3" descr="Question mark icon">
            <a:extLst>
              <a:ext uri="{FF2B5EF4-FFF2-40B4-BE49-F238E27FC236}">
                <a16:creationId xmlns:a16="http://schemas.microsoft.com/office/drawing/2014/main" id="{A46397AD-CEE1-4433-9602-EEB13AA38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10858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92D2118-D08B-4673-8085-1BAEAD4DFD46}"/>
              </a:ext>
            </a:extLst>
          </p:cNvPr>
          <p:cNvSpPr>
            <a:spLocks noGrp="1"/>
          </p:cNvSpPr>
          <p:nvPr>
            <p:ph idx="1"/>
          </p:nvPr>
        </p:nvSpPr>
        <p:spPr/>
        <p:txBody>
          <a:bodyPr/>
          <a:lstStyle/>
          <a:p>
            <a:pPr>
              <a:spcBef>
                <a:spcPts val="500"/>
              </a:spcBef>
              <a:defRPr/>
            </a:pPr>
            <a:r>
              <a:rPr lang="en-US" b="1" dirty="0"/>
              <a:t>Why it’s important:</a:t>
            </a:r>
          </a:p>
          <a:p>
            <a:pPr lvl="1">
              <a:spcBef>
                <a:spcPts val="500"/>
              </a:spcBef>
              <a:defRPr/>
            </a:pPr>
            <a:r>
              <a:rPr lang="en-US" dirty="0"/>
              <a:t>The BCA Toolkit uses the structure’s construction type to estimate potential losses in a high wind event.</a:t>
            </a:r>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FC038AB7-F66E-4355-A4A2-8B9A4B581032}"/>
              </a:ext>
            </a:extLst>
          </p:cNvPr>
          <p:cNvGraphicFramePr>
            <a:graphicFrameLocks/>
          </p:cNvGraphicFramePr>
          <p:nvPr>
            <p:extLst>
              <p:ext uri="{D42A27DB-BD31-4B8C-83A1-F6EECF244321}">
                <p14:modId xmlns:p14="http://schemas.microsoft.com/office/powerpoint/2010/main" val="3776226362"/>
              </p:ext>
            </p:extLst>
          </p:nvPr>
        </p:nvGraphicFramePr>
        <p:xfrm>
          <a:off x="710609" y="2971800"/>
          <a:ext cx="7848600" cy="164592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404191">
                  <a:extLst>
                    <a:ext uri="{9D8B030D-6E8A-4147-A177-3AD203B41FA5}">
                      <a16:colId xmlns:a16="http://schemas.microsoft.com/office/drawing/2014/main" val="1985661485"/>
                    </a:ext>
                  </a:extLst>
                </a:gridCol>
                <a:gridCol w="3377609">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Property owner</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Contractor</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Building inspector</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Project engineer</a:t>
                      </a: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Note from project engineer or BCA analyst</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Photos</a:t>
                      </a:r>
                    </a:p>
                  </a:txBody>
                  <a:tcPr marL="68580" marR="68580" marT="0" marB="0" anchor="ctr"/>
                </a:tc>
                <a:extLst>
                  <a:ext uri="{0D108BD9-81ED-4DB2-BD59-A6C34878D82A}">
                    <a16:rowId xmlns:a16="http://schemas.microsoft.com/office/drawing/2014/main" val="1916684018"/>
                  </a:ext>
                </a:extLst>
              </a:tr>
            </a:tbl>
          </a:graphicData>
        </a:graphic>
      </p:graphicFrame>
      <p:sp>
        <p:nvSpPr>
          <p:cNvPr id="26628" name="Slide Number Placeholder 3">
            <a:extLst>
              <a:ext uri="{FF2B5EF4-FFF2-40B4-BE49-F238E27FC236}">
                <a16:creationId xmlns:a16="http://schemas.microsoft.com/office/drawing/2014/main" id="{9427D02A-7B27-41F0-8C47-84D2EC181576}"/>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D48E71-46DF-40EF-81B9-CF0361A75C33}" type="slidenum">
              <a:rPr lang="en-US" altLang="en-US" smtClean="0">
                <a:solidFill>
                  <a:srgbClr val="005288"/>
                </a:solidFill>
              </a:rPr>
              <a:pPr/>
              <a:t>37</a:t>
            </a:fld>
            <a:endParaRPr lang="en-US" altLang="en-US">
              <a:solidFill>
                <a:srgbClr val="005288"/>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7C3F0F9-DC25-4555-8FDF-A80786AB6DB3}"/>
              </a:ext>
            </a:extLst>
          </p:cNvPr>
          <p:cNvSpPr>
            <a:spLocks noGrp="1" noChangeArrowheads="1"/>
          </p:cNvSpPr>
          <p:nvPr>
            <p:ph type="title"/>
          </p:nvPr>
        </p:nvSpPr>
        <p:spPr>
          <a:xfrm>
            <a:off x="1371600" y="1588"/>
            <a:ext cx="7315200" cy="1168400"/>
          </a:xfrm>
        </p:spPr>
        <p:txBody>
          <a:bodyPr/>
          <a:lstStyle/>
          <a:p>
            <a:r>
              <a:rPr lang="en-US" altLang="en-US">
                <a:sym typeface="Wingdings" panose="05000000000000000000" pitchFamily="2" charset="2"/>
              </a:rPr>
              <a:t>Building properties before and after mitigation</a:t>
            </a:r>
            <a:endParaRPr lang="en-US" altLang="en-US"/>
          </a:p>
        </p:txBody>
      </p:sp>
      <p:pic>
        <p:nvPicPr>
          <p:cNvPr id="30725" name="Picture 3" descr="Question mark icon">
            <a:extLst>
              <a:ext uri="{FF2B5EF4-FFF2-40B4-BE49-F238E27FC236}">
                <a16:creationId xmlns:a16="http://schemas.microsoft.com/office/drawing/2014/main" id="{43B3FC7F-0347-4101-8C28-D8084E6A9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713"/>
            <a:ext cx="10858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37E82D9-690F-4B92-A48B-04D672D8BBFD}"/>
              </a:ext>
            </a:extLst>
          </p:cNvPr>
          <p:cNvSpPr>
            <a:spLocks noGrp="1"/>
          </p:cNvSpPr>
          <p:nvPr>
            <p:ph idx="1"/>
          </p:nvPr>
        </p:nvSpPr>
        <p:spPr/>
        <p:txBody>
          <a:bodyPr/>
          <a:lstStyle/>
          <a:p>
            <a:pPr>
              <a:spcBef>
                <a:spcPts val="500"/>
              </a:spcBef>
              <a:defRPr/>
            </a:pPr>
            <a:r>
              <a:rPr lang="en-US" b="1" dirty="0"/>
              <a:t>What it is:</a:t>
            </a:r>
          </a:p>
          <a:p>
            <a:pPr lvl="1">
              <a:spcBef>
                <a:spcPts val="500"/>
              </a:spcBef>
              <a:defRPr/>
            </a:pPr>
            <a:r>
              <a:rPr lang="en-US" dirty="0"/>
              <a:t>Existence/type of roof, shutters, load path, etc. of the structure before and after the mitigation project.</a:t>
            </a:r>
          </a:p>
          <a:p>
            <a:pPr>
              <a:defRPr/>
            </a:pPr>
            <a:endParaRPr lang="en-US" dirty="0"/>
          </a:p>
          <a:p>
            <a:pPr marL="0" indent="0">
              <a:buFont typeface="Arial" panose="020B0604020202020204" pitchFamily="34" charset="0"/>
              <a:buNone/>
              <a:defRPr/>
            </a:pPr>
            <a:r>
              <a:rPr lang="en-US" dirty="0"/>
              <a:t> 	</a:t>
            </a:r>
          </a:p>
          <a:p>
            <a:pPr marL="0" indent="0">
              <a:buFont typeface="Arial" panose="020B0604020202020204" pitchFamily="34" charset="0"/>
              <a:buNone/>
              <a:defRPr/>
            </a:pPr>
            <a:endParaRPr lang="en-US" dirty="0"/>
          </a:p>
        </p:txBody>
      </p:sp>
      <p:graphicFrame>
        <p:nvGraphicFramePr>
          <p:cNvPr id="6" name="Content Placeholder 4">
            <a:extLst>
              <a:ext uri="{FF2B5EF4-FFF2-40B4-BE49-F238E27FC236}">
                <a16:creationId xmlns:a16="http://schemas.microsoft.com/office/drawing/2014/main" id="{E3891EC9-EA93-4E37-9BA9-E91B0D31852B}"/>
              </a:ext>
            </a:extLst>
          </p:cNvPr>
          <p:cNvGraphicFramePr>
            <a:graphicFrameLocks/>
          </p:cNvGraphicFramePr>
          <p:nvPr>
            <p:extLst>
              <p:ext uri="{D42A27DB-BD31-4B8C-83A1-F6EECF244321}">
                <p14:modId xmlns:p14="http://schemas.microsoft.com/office/powerpoint/2010/main" val="945504211"/>
              </p:ext>
            </p:extLst>
          </p:nvPr>
        </p:nvGraphicFramePr>
        <p:xfrm>
          <a:off x="710609" y="2971800"/>
          <a:ext cx="7848600" cy="164592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439141180"/>
                    </a:ext>
                  </a:extLst>
                </a:gridCol>
                <a:gridCol w="3404191">
                  <a:extLst>
                    <a:ext uri="{9D8B030D-6E8A-4147-A177-3AD203B41FA5}">
                      <a16:colId xmlns:a16="http://schemas.microsoft.com/office/drawing/2014/main" val="1985661485"/>
                    </a:ext>
                  </a:extLst>
                </a:gridCol>
                <a:gridCol w="3377609">
                  <a:extLst>
                    <a:ext uri="{9D8B030D-6E8A-4147-A177-3AD203B41FA5}">
                      <a16:colId xmlns:a16="http://schemas.microsoft.com/office/drawing/2014/main" val="2003852128"/>
                    </a:ext>
                  </a:extLst>
                </a:gridCol>
              </a:tblGrid>
              <a:tr h="370840">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Input required?</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Potential 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Recommended documentation with application</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331813385"/>
                  </a:ext>
                </a:extLst>
              </a:tr>
              <a:tr h="370840">
                <a:tc>
                  <a:txBody>
                    <a:bodyPr/>
                    <a:lstStyle/>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Yes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Property owner</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Contractor</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Building inspector</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Project engineer</a:t>
                      </a:r>
                    </a:p>
                  </a:txBody>
                  <a:tcPr marL="68580" marR="68580" marT="0" marB="0" anchor="ct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Note from project engineer or BCA analyst</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800" kern="1200" dirty="0">
                          <a:solidFill>
                            <a:schemeClr val="dk1"/>
                          </a:solidFill>
                          <a:effectLst/>
                          <a:latin typeface="Calibri" panose="020F0502020204030204" pitchFamily="34" charset="0"/>
                          <a:ea typeface="+mn-ea"/>
                          <a:cs typeface="Calibri" panose="020F0502020204030204" pitchFamily="34" charset="0"/>
                        </a:rPr>
                        <a:t>Photos</a:t>
                      </a:r>
                    </a:p>
                  </a:txBody>
                  <a:tcPr marL="68580" marR="68580" marT="0" marB="0" anchor="ctr"/>
                </a:tc>
                <a:extLst>
                  <a:ext uri="{0D108BD9-81ED-4DB2-BD59-A6C34878D82A}">
                    <a16:rowId xmlns:a16="http://schemas.microsoft.com/office/drawing/2014/main" val="1916684018"/>
                  </a:ext>
                </a:extLst>
              </a:tr>
            </a:tbl>
          </a:graphicData>
        </a:graphic>
      </p:graphicFrame>
      <p:sp>
        <p:nvSpPr>
          <p:cNvPr id="30724" name="Slide Number Placeholder 3">
            <a:extLst>
              <a:ext uri="{FF2B5EF4-FFF2-40B4-BE49-F238E27FC236}">
                <a16:creationId xmlns:a16="http://schemas.microsoft.com/office/drawing/2014/main" id="{F70CDAA7-2B89-461A-9338-EAA0C91F22DA}"/>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FD37C0-CB0D-474E-87EF-F22E537EDE8E}" type="slidenum">
              <a:rPr lang="en-US" altLang="en-US" smtClean="0">
                <a:solidFill>
                  <a:srgbClr val="005288"/>
                </a:solidFill>
              </a:rPr>
              <a:pPr/>
              <a:t>38</a:t>
            </a:fld>
            <a:endParaRPr lang="en-US" altLang="en-US">
              <a:solidFill>
                <a:srgbClr val="005288"/>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F681BE9-5E0C-4112-AE69-C7ADEF636271}"/>
              </a:ext>
            </a:extLst>
          </p:cNvPr>
          <p:cNvSpPr>
            <a:spLocks noGrp="1" noChangeArrowheads="1"/>
          </p:cNvSpPr>
          <p:nvPr>
            <p:ph type="title"/>
          </p:nvPr>
        </p:nvSpPr>
        <p:spPr/>
        <p:txBody>
          <a:bodyPr/>
          <a:lstStyle/>
          <a:p>
            <a:r>
              <a:rPr lang="en-US" altLang="en-US" dirty="0"/>
              <a:t>Unit 6 Review</a:t>
            </a:r>
          </a:p>
        </p:txBody>
      </p:sp>
      <p:sp>
        <p:nvSpPr>
          <p:cNvPr id="37891" name="Content Placeholder 2">
            <a:extLst>
              <a:ext uri="{FF2B5EF4-FFF2-40B4-BE49-F238E27FC236}">
                <a16:creationId xmlns:a16="http://schemas.microsoft.com/office/drawing/2014/main" id="{60D696F3-D49F-4FD3-9A6E-218EC6E99977}"/>
              </a:ext>
            </a:extLst>
          </p:cNvPr>
          <p:cNvSpPr>
            <a:spLocks noGrp="1" noChangeArrowheads="1"/>
          </p:cNvSpPr>
          <p:nvPr>
            <p:ph idx="1"/>
          </p:nvPr>
        </p:nvSpPr>
        <p:spPr/>
        <p:txBody>
          <a:bodyPr/>
          <a:lstStyle/>
          <a:p>
            <a:r>
              <a:rPr lang="en-US" altLang="en-US" dirty="0"/>
              <a:t>In this unit we covered:</a:t>
            </a:r>
          </a:p>
          <a:p>
            <a:pPr lvl="1"/>
            <a:r>
              <a:rPr lang="en-US" altLang="en-US" dirty="0"/>
              <a:t>Project basics, data and documentation requirements, and BCA Toolkit exercises for:</a:t>
            </a:r>
          </a:p>
          <a:p>
            <a:pPr lvl="2"/>
            <a:r>
              <a:rPr lang="en-US" altLang="en-US" dirty="0"/>
              <a:t>Tornado safe rooms</a:t>
            </a:r>
          </a:p>
          <a:p>
            <a:pPr lvl="2"/>
            <a:r>
              <a:rPr lang="en-US" altLang="en-US" dirty="0"/>
              <a:t>Hurricane safe rooms</a:t>
            </a:r>
          </a:p>
          <a:p>
            <a:pPr lvl="2"/>
            <a:r>
              <a:rPr lang="en-US" altLang="en-US" dirty="0"/>
              <a:t>Hurricane wind retrofits</a:t>
            </a:r>
          </a:p>
          <a:p>
            <a:endParaRPr lang="en-US" altLang="en-US" dirty="0"/>
          </a:p>
        </p:txBody>
      </p:sp>
      <p:sp>
        <p:nvSpPr>
          <p:cNvPr id="37892" name="Slide Number Placeholder 3">
            <a:extLst>
              <a:ext uri="{FF2B5EF4-FFF2-40B4-BE49-F238E27FC236}">
                <a16:creationId xmlns:a16="http://schemas.microsoft.com/office/drawing/2014/main" id="{CA140D02-2A92-4292-9CAA-6F1472ADD040}"/>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763CB7-3E01-4513-8D5F-A65D3C9C8B19}" type="slidenum">
              <a:rPr lang="en-US" altLang="en-US" smtClean="0">
                <a:solidFill>
                  <a:srgbClr val="005288"/>
                </a:solidFill>
              </a:rPr>
              <a:pPr/>
              <a:t>39</a:t>
            </a:fld>
            <a:endParaRPr lang="en-US" altLang="en-US">
              <a:solidFill>
                <a:srgbClr val="005288"/>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7642375-B7A9-4022-B80A-15CEBE4E79AA}"/>
              </a:ext>
            </a:extLst>
          </p:cNvPr>
          <p:cNvSpPr>
            <a:spLocks noGrp="1" noChangeArrowheads="1"/>
          </p:cNvSpPr>
          <p:nvPr>
            <p:ph type="title"/>
          </p:nvPr>
        </p:nvSpPr>
        <p:spPr>
          <a:xfrm>
            <a:off x="841248" y="1371600"/>
            <a:ext cx="7845552" cy="4343400"/>
          </a:xfrm>
        </p:spPr>
        <p:txBody>
          <a:bodyPr anchor="ctr" anchorCtr="0"/>
          <a:lstStyle/>
          <a:p>
            <a:r>
              <a:rPr lang="en-US" altLang="en-US" sz="3200" dirty="0">
                <a:solidFill>
                  <a:schemeClr val="tx1"/>
                </a:solidFill>
                <a:latin typeface="Arial" panose="020B0604020202020204" pitchFamily="34" charset="0"/>
                <a:cs typeface="Arial" panose="020B0604020202020204" pitchFamily="34" charset="0"/>
              </a:rPr>
              <a:t>Tornado Safe Rooms</a:t>
            </a:r>
          </a:p>
        </p:txBody>
      </p:sp>
      <p:sp>
        <p:nvSpPr>
          <p:cNvPr id="26628" name="Slide Number Placeholder 3">
            <a:extLst>
              <a:ext uri="{FF2B5EF4-FFF2-40B4-BE49-F238E27FC236}">
                <a16:creationId xmlns:a16="http://schemas.microsoft.com/office/drawing/2014/main" id="{568F313E-CE87-4E3A-85C3-0580223B1C69}"/>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EC7BA8-E239-4D22-B4CA-D1A24AEA82B9}" type="slidenum">
              <a:rPr lang="en-US" altLang="en-US" smtClean="0">
                <a:solidFill>
                  <a:srgbClr val="005288"/>
                </a:solidFill>
              </a:rPr>
              <a:pPr/>
              <a:t>4</a:t>
            </a:fld>
            <a:endParaRPr lang="en-US" altLang="en-US">
              <a:solidFill>
                <a:srgbClr val="005288"/>
              </a:solidFill>
            </a:endParaRPr>
          </a:p>
        </p:txBody>
      </p:sp>
    </p:spTree>
    <p:extLst>
      <p:ext uri="{BB962C8B-B14F-4D97-AF65-F5344CB8AC3E}">
        <p14:creationId xmlns:p14="http://schemas.microsoft.com/office/powerpoint/2010/main" val="2913967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FD8AD2B-48D0-4872-939F-E692BD85BD47}"/>
              </a:ext>
            </a:extLst>
          </p:cNvPr>
          <p:cNvSpPr>
            <a:spLocks noGrp="1" noChangeArrowheads="1"/>
          </p:cNvSpPr>
          <p:nvPr>
            <p:ph type="title"/>
          </p:nvPr>
        </p:nvSpPr>
        <p:spPr/>
        <p:txBody>
          <a:bodyPr/>
          <a:lstStyle/>
          <a:p>
            <a:r>
              <a:rPr lang="en-US" altLang="en-US"/>
              <a:t>Tornadoes</a:t>
            </a:r>
          </a:p>
        </p:txBody>
      </p:sp>
      <p:sp>
        <p:nvSpPr>
          <p:cNvPr id="9219" name="Content Placeholder 2">
            <a:extLst>
              <a:ext uri="{FF2B5EF4-FFF2-40B4-BE49-F238E27FC236}">
                <a16:creationId xmlns:a16="http://schemas.microsoft.com/office/drawing/2014/main" id="{75E8007D-1213-4EFE-B5FF-2A5C9576DC35}"/>
              </a:ext>
            </a:extLst>
          </p:cNvPr>
          <p:cNvSpPr>
            <a:spLocks noGrp="1" noChangeArrowheads="1"/>
          </p:cNvSpPr>
          <p:nvPr>
            <p:ph idx="1"/>
          </p:nvPr>
        </p:nvSpPr>
        <p:spPr>
          <a:xfrm>
            <a:off x="838200" y="1371600"/>
            <a:ext cx="4495800" cy="4343400"/>
          </a:xfrm>
        </p:spPr>
        <p:txBody>
          <a:bodyPr/>
          <a:lstStyle/>
          <a:p>
            <a:r>
              <a:rPr lang="en-US" altLang="en-US" dirty="0"/>
              <a:t>A tornado is a violent, rotating, funnel-shaped cloud that extends from a thunderstorm to the ground, with winds that can reach 300 miles per hour. </a:t>
            </a:r>
          </a:p>
          <a:p>
            <a:r>
              <a:rPr lang="en-US" altLang="en-US" dirty="0"/>
              <a:t>Tornadoes are classified by the Enhanced Fujita (EF) Scale, which correlates wind speeds with damage, and takes into account the quality and type of structure that has been damaged to estimate wind speeds. </a:t>
            </a:r>
          </a:p>
        </p:txBody>
      </p:sp>
      <p:sp>
        <p:nvSpPr>
          <p:cNvPr id="9220" name="Slide Number Placeholder 3">
            <a:extLst>
              <a:ext uri="{FF2B5EF4-FFF2-40B4-BE49-F238E27FC236}">
                <a16:creationId xmlns:a16="http://schemas.microsoft.com/office/drawing/2014/main" id="{7AB7D0DA-71F2-4909-97F7-C973DAC4C091}"/>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195A48-4359-43C6-9092-A454B977D65F}" type="slidenum">
              <a:rPr lang="en-US" altLang="en-US" smtClean="0">
                <a:solidFill>
                  <a:srgbClr val="005288"/>
                </a:solidFill>
              </a:rPr>
              <a:pPr/>
              <a:t>5</a:t>
            </a:fld>
            <a:endParaRPr lang="en-US" altLang="en-US">
              <a:solidFill>
                <a:srgbClr val="005288"/>
              </a:solidFill>
            </a:endParaRPr>
          </a:p>
        </p:txBody>
      </p:sp>
      <p:pic>
        <p:nvPicPr>
          <p:cNvPr id="9221" name="Picture 1" descr="Photograph of a tornado">
            <a:extLst>
              <a:ext uri="{FF2B5EF4-FFF2-40B4-BE49-F238E27FC236}">
                <a16:creationId xmlns:a16="http://schemas.microsoft.com/office/drawing/2014/main" id="{8F677BA0-B0CD-4395-864E-CB49334E1AC4}"/>
              </a:ext>
            </a:extLst>
          </p:cNvPr>
          <p:cNvPicPr>
            <a:picLocks noChangeAspect="1"/>
          </p:cNvPicPr>
          <p:nvPr/>
        </p:nvPicPr>
        <p:blipFill>
          <a:blip r:embed="rId2" cstate="print">
            <a:extLst>
              <a:ext uri="{28A0092B-C50C-407E-A947-70E740481C1C}">
                <a14:useLocalDpi xmlns:a14="http://schemas.microsoft.com/office/drawing/2010/main" val="0"/>
              </a:ext>
            </a:extLst>
          </a:blip>
          <a:srcRect l="25859"/>
          <a:stretch>
            <a:fillRect/>
          </a:stretch>
        </p:blipFill>
        <p:spPr bwMode="auto">
          <a:xfrm>
            <a:off x="5602286" y="1371600"/>
            <a:ext cx="2932114" cy="2618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FE9EC5F-AAE0-4911-AC45-409321DCEAB5}"/>
              </a:ext>
            </a:extLst>
          </p:cNvPr>
          <p:cNvSpPr>
            <a:spLocks noGrp="1" noChangeArrowheads="1"/>
          </p:cNvSpPr>
          <p:nvPr>
            <p:ph type="title"/>
          </p:nvPr>
        </p:nvSpPr>
        <p:spPr/>
        <p:txBody>
          <a:bodyPr/>
          <a:lstStyle/>
          <a:p>
            <a:r>
              <a:rPr lang="en-US" altLang="en-US"/>
              <a:t>Tornado occurrence</a:t>
            </a:r>
          </a:p>
        </p:txBody>
      </p:sp>
      <p:pic>
        <p:nvPicPr>
          <p:cNvPr id="10244" name="Content Placeholder 3" descr="Map of total number of Tornadoes per County (1955 to 2014)">
            <a:extLst>
              <a:ext uri="{FF2B5EF4-FFF2-40B4-BE49-F238E27FC236}">
                <a16:creationId xmlns:a16="http://schemas.microsoft.com/office/drawing/2014/main" id="{BA55D446-59F5-4007-9F4F-3609A3E905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4900" y="1371600"/>
            <a:ext cx="6934200" cy="4343400"/>
          </a:xfrm>
        </p:spPr>
      </p:pic>
      <p:sp>
        <p:nvSpPr>
          <p:cNvPr id="10243" name="Slide Number Placeholder 3">
            <a:extLst>
              <a:ext uri="{FF2B5EF4-FFF2-40B4-BE49-F238E27FC236}">
                <a16:creationId xmlns:a16="http://schemas.microsoft.com/office/drawing/2014/main" id="{ED3F9CCD-60FE-4302-9DD2-F2F524C61E9C}"/>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355E75-F295-4534-9EA4-3BC2B24CDC8E}" type="slidenum">
              <a:rPr lang="en-US" altLang="en-US" smtClean="0">
                <a:solidFill>
                  <a:srgbClr val="005288"/>
                </a:solidFill>
              </a:rPr>
              <a:pPr/>
              <a:t>6</a:t>
            </a:fld>
            <a:endParaRPr lang="en-US" altLang="en-US">
              <a:solidFill>
                <a:srgbClr val="00528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14CEDE8-1D2C-4BA0-ADB2-C1BF5990F4F2}"/>
              </a:ext>
            </a:extLst>
          </p:cNvPr>
          <p:cNvSpPr>
            <a:spLocks noGrp="1" noChangeArrowheads="1"/>
          </p:cNvSpPr>
          <p:nvPr>
            <p:ph type="title"/>
          </p:nvPr>
        </p:nvSpPr>
        <p:spPr/>
        <p:txBody>
          <a:bodyPr/>
          <a:lstStyle/>
          <a:p>
            <a:r>
              <a:rPr lang="en-US" altLang="en-US"/>
              <a:t>Tornado risk</a:t>
            </a:r>
          </a:p>
        </p:txBody>
      </p:sp>
      <p:pic>
        <p:nvPicPr>
          <p:cNvPr id="11267" name="Content Placeholder 1" descr="Map of total number of Tornadoes per County (1955 to 2014)">
            <a:extLst>
              <a:ext uri="{FF2B5EF4-FFF2-40B4-BE49-F238E27FC236}">
                <a16:creationId xmlns:a16="http://schemas.microsoft.com/office/drawing/2014/main" id="{AC005C86-E708-4C1B-81C1-144B4ABFB0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6050" y="1339850"/>
            <a:ext cx="4429125" cy="2774950"/>
          </a:xfrm>
        </p:spPr>
      </p:pic>
      <p:sp>
        <p:nvSpPr>
          <p:cNvPr id="11270" name="TextBox 3" descr="Map of Average Annual number of Tornadoes per State (1985 to 2014)&#10;">
            <a:extLst>
              <a:ext uri="{FF2B5EF4-FFF2-40B4-BE49-F238E27FC236}">
                <a16:creationId xmlns:a16="http://schemas.microsoft.com/office/drawing/2014/main" id="{4C51A278-8966-4987-AD84-A3436CF7CC3B}"/>
              </a:ext>
            </a:extLst>
          </p:cNvPr>
          <p:cNvSpPr txBox="1">
            <a:spLocks noChangeArrowheads="1"/>
          </p:cNvSpPr>
          <p:nvPr/>
        </p:nvSpPr>
        <p:spPr bwMode="auto">
          <a:xfrm>
            <a:off x="146050" y="4114800"/>
            <a:ext cx="4429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t>Average Annual # of Tornadoes per State (1985-2014)</a:t>
            </a:r>
          </a:p>
        </p:txBody>
      </p:sp>
      <p:pic>
        <p:nvPicPr>
          <p:cNvPr id="11269" name="Picture 2" descr="Map of Average Annual number of Tornado fatalities per State (1985 to 2014)&#10;">
            <a:extLst>
              <a:ext uri="{FF2B5EF4-FFF2-40B4-BE49-F238E27FC236}">
                <a16:creationId xmlns:a16="http://schemas.microsoft.com/office/drawing/2014/main" id="{B2CCF475-153B-4A85-BA36-B69209F959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1339850"/>
            <a:ext cx="442912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7">
            <a:extLst>
              <a:ext uri="{FF2B5EF4-FFF2-40B4-BE49-F238E27FC236}">
                <a16:creationId xmlns:a16="http://schemas.microsoft.com/office/drawing/2014/main" id="{23600DEB-E7F0-48DB-A0C0-134195C93D2E}"/>
              </a:ext>
            </a:extLst>
          </p:cNvPr>
          <p:cNvSpPr txBox="1">
            <a:spLocks noChangeArrowheads="1"/>
          </p:cNvSpPr>
          <p:nvPr/>
        </p:nvSpPr>
        <p:spPr bwMode="auto">
          <a:xfrm>
            <a:off x="4575175" y="4114800"/>
            <a:ext cx="4429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t>Average Annual # of Tornado Fatalities per State (1985-2014)</a:t>
            </a:r>
          </a:p>
        </p:txBody>
      </p:sp>
      <p:sp>
        <p:nvSpPr>
          <p:cNvPr id="11268" name="Slide Number Placeholder 3">
            <a:extLst>
              <a:ext uri="{FF2B5EF4-FFF2-40B4-BE49-F238E27FC236}">
                <a16:creationId xmlns:a16="http://schemas.microsoft.com/office/drawing/2014/main" id="{6CF1D568-042B-4DAB-B412-8757D8505F1F}"/>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1DFC94-201A-4937-9FB9-4688CFF3B17D}" type="slidenum">
              <a:rPr lang="en-US" altLang="en-US" smtClean="0">
                <a:solidFill>
                  <a:srgbClr val="005288"/>
                </a:solidFill>
              </a:rPr>
              <a:pPr/>
              <a:t>7</a:t>
            </a:fld>
            <a:endParaRPr lang="en-US" altLang="en-US">
              <a:solidFill>
                <a:srgbClr val="00528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91ED9361-C527-4245-A2F6-906881685B17}"/>
              </a:ext>
            </a:extLst>
          </p:cNvPr>
          <p:cNvSpPr>
            <a:spLocks noGrp="1" noChangeArrowheads="1"/>
          </p:cNvSpPr>
          <p:nvPr>
            <p:ph type="title"/>
          </p:nvPr>
        </p:nvSpPr>
        <p:spPr/>
        <p:txBody>
          <a:bodyPr/>
          <a:lstStyle/>
          <a:p>
            <a:r>
              <a:rPr lang="en-US" altLang="en-US"/>
              <a:t>Enhanced Fujita (EF) scale classifications</a:t>
            </a:r>
          </a:p>
        </p:txBody>
      </p:sp>
      <p:graphicFrame>
        <p:nvGraphicFramePr>
          <p:cNvPr id="4" name="Content Placeholder 3">
            <a:extLst>
              <a:ext uri="{FF2B5EF4-FFF2-40B4-BE49-F238E27FC236}">
                <a16:creationId xmlns:a16="http://schemas.microsoft.com/office/drawing/2014/main" id="{C15F2ABD-F7A5-41D5-8C7E-DDA6661BC9BC}"/>
              </a:ext>
            </a:extLst>
          </p:cNvPr>
          <p:cNvGraphicFramePr>
            <a:graphicFrameLocks noGrp="1"/>
          </p:cNvGraphicFramePr>
          <p:nvPr>
            <p:ph idx="1"/>
            <p:extLst>
              <p:ext uri="{D42A27DB-BD31-4B8C-83A1-F6EECF244321}">
                <p14:modId xmlns:p14="http://schemas.microsoft.com/office/powerpoint/2010/main" val="4074654361"/>
              </p:ext>
            </p:extLst>
          </p:nvPr>
        </p:nvGraphicFramePr>
        <p:xfrm>
          <a:off x="2057400" y="1905000"/>
          <a:ext cx="4800600" cy="2773386"/>
        </p:xfrm>
        <a:graphic>
          <a:graphicData uri="http://schemas.openxmlformats.org/drawingml/2006/table">
            <a:tbl>
              <a:tblPr firstRow="1" bandRow="1">
                <a:tableStyleId>{073A0DAA-6AF3-43AB-8588-CEC1D06C72B9}</a:tableStyleId>
              </a:tblPr>
              <a:tblGrid>
                <a:gridCol w="19050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396195">
                <a:tc>
                  <a:txBody>
                    <a:bodyPr/>
                    <a:lstStyle/>
                    <a:p>
                      <a:pPr algn="ctr"/>
                      <a:r>
                        <a:rPr lang="en-US" sz="2000" dirty="0"/>
                        <a:t>Category</a:t>
                      </a:r>
                    </a:p>
                  </a:txBody>
                  <a:tcPr marT="45699" marB="45699"/>
                </a:tc>
                <a:tc>
                  <a:txBody>
                    <a:bodyPr/>
                    <a:lstStyle/>
                    <a:p>
                      <a:pPr algn="ctr"/>
                      <a:r>
                        <a:rPr lang="en-US" sz="2000" dirty="0"/>
                        <a:t>3-Second Wind Gust</a:t>
                      </a:r>
                    </a:p>
                  </a:txBody>
                  <a:tcPr marT="45699" marB="45699"/>
                </a:tc>
                <a:extLst>
                  <a:ext uri="{0D108BD9-81ED-4DB2-BD59-A6C34878D82A}">
                    <a16:rowId xmlns:a16="http://schemas.microsoft.com/office/drawing/2014/main" val="10000"/>
                  </a:ext>
                </a:extLst>
              </a:tr>
              <a:tr h="396195">
                <a:tc>
                  <a:txBody>
                    <a:bodyPr/>
                    <a:lstStyle/>
                    <a:p>
                      <a:pPr algn="ctr"/>
                      <a:r>
                        <a:rPr lang="en-US" sz="2000" dirty="0"/>
                        <a:t>EF0</a:t>
                      </a:r>
                    </a:p>
                  </a:txBody>
                  <a:tcPr marT="45699" marB="45699"/>
                </a:tc>
                <a:tc>
                  <a:txBody>
                    <a:bodyPr/>
                    <a:lstStyle/>
                    <a:p>
                      <a:pPr algn="ctr"/>
                      <a:r>
                        <a:rPr lang="en-US" sz="2000" dirty="0"/>
                        <a:t>65-85 mph</a:t>
                      </a:r>
                    </a:p>
                  </a:txBody>
                  <a:tcPr marT="45699" marB="45699"/>
                </a:tc>
                <a:extLst>
                  <a:ext uri="{0D108BD9-81ED-4DB2-BD59-A6C34878D82A}">
                    <a16:rowId xmlns:a16="http://schemas.microsoft.com/office/drawing/2014/main" val="10001"/>
                  </a:ext>
                </a:extLst>
              </a:tr>
              <a:tr h="396195">
                <a:tc>
                  <a:txBody>
                    <a:bodyPr/>
                    <a:lstStyle/>
                    <a:p>
                      <a:pPr algn="ctr"/>
                      <a:r>
                        <a:rPr lang="en-US" sz="2000" dirty="0"/>
                        <a:t>EF1</a:t>
                      </a:r>
                    </a:p>
                  </a:txBody>
                  <a:tcPr marT="45699" marB="45699"/>
                </a:tc>
                <a:tc>
                  <a:txBody>
                    <a:bodyPr/>
                    <a:lstStyle/>
                    <a:p>
                      <a:pPr algn="ctr"/>
                      <a:r>
                        <a:rPr lang="en-US" sz="2000" dirty="0"/>
                        <a:t>86-100 mph</a:t>
                      </a:r>
                    </a:p>
                  </a:txBody>
                  <a:tcPr marT="45699" marB="45699"/>
                </a:tc>
                <a:extLst>
                  <a:ext uri="{0D108BD9-81ED-4DB2-BD59-A6C34878D82A}">
                    <a16:rowId xmlns:a16="http://schemas.microsoft.com/office/drawing/2014/main" val="10002"/>
                  </a:ext>
                </a:extLst>
              </a:tr>
              <a:tr h="396195">
                <a:tc>
                  <a:txBody>
                    <a:bodyPr/>
                    <a:lstStyle/>
                    <a:p>
                      <a:pPr algn="ctr"/>
                      <a:r>
                        <a:rPr lang="en-US" sz="2000" dirty="0"/>
                        <a:t>EF2</a:t>
                      </a:r>
                    </a:p>
                  </a:txBody>
                  <a:tcPr marT="45699" marB="45699"/>
                </a:tc>
                <a:tc>
                  <a:txBody>
                    <a:bodyPr/>
                    <a:lstStyle/>
                    <a:p>
                      <a:pPr algn="ctr"/>
                      <a:r>
                        <a:rPr lang="en-US" sz="2000" dirty="0"/>
                        <a:t>111-135 mph</a:t>
                      </a:r>
                    </a:p>
                  </a:txBody>
                  <a:tcPr marT="45699" marB="45699"/>
                </a:tc>
                <a:extLst>
                  <a:ext uri="{0D108BD9-81ED-4DB2-BD59-A6C34878D82A}">
                    <a16:rowId xmlns:a16="http://schemas.microsoft.com/office/drawing/2014/main" val="10003"/>
                  </a:ext>
                </a:extLst>
              </a:tr>
              <a:tr h="396195">
                <a:tc>
                  <a:txBody>
                    <a:bodyPr/>
                    <a:lstStyle/>
                    <a:p>
                      <a:pPr algn="ctr"/>
                      <a:r>
                        <a:rPr lang="en-US" sz="2000" dirty="0"/>
                        <a:t>EF3</a:t>
                      </a:r>
                    </a:p>
                  </a:txBody>
                  <a:tcPr marT="45699" marB="45699"/>
                </a:tc>
                <a:tc>
                  <a:txBody>
                    <a:bodyPr/>
                    <a:lstStyle/>
                    <a:p>
                      <a:pPr algn="ctr"/>
                      <a:r>
                        <a:rPr lang="en-US" sz="2000" dirty="0"/>
                        <a:t>136-165 mph</a:t>
                      </a:r>
                    </a:p>
                  </a:txBody>
                  <a:tcPr marT="45699" marB="45699"/>
                </a:tc>
                <a:extLst>
                  <a:ext uri="{0D108BD9-81ED-4DB2-BD59-A6C34878D82A}">
                    <a16:rowId xmlns:a16="http://schemas.microsoft.com/office/drawing/2014/main" val="10004"/>
                  </a:ext>
                </a:extLst>
              </a:tr>
              <a:tr h="396195">
                <a:tc>
                  <a:txBody>
                    <a:bodyPr/>
                    <a:lstStyle/>
                    <a:p>
                      <a:pPr algn="ctr"/>
                      <a:r>
                        <a:rPr lang="en-US" sz="2000" dirty="0"/>
                        <a:t>EF4</a:t>
                      </a:r>
                    </a:p>
                  </a:txBody>
                  <a:tcPr marT="45699" marB="45699"/>
                </a:tc>
                <a:tc>
                  <a:txBody>
                    <a:bodyPr/>
                    <a:lstStyle/>
                    <a:p>
                      <a:pPr algn="ctr"/>
                      <a:r>
                        <a:rPr lang="en-US" sz="2000" dirty="0"/>
                        <a:t>166-200 mph</a:t>
                      </a:r>
                    </a:p>
                  </a:txBody>
                  <a:tcPr marT="45699" marB="45699"/>
                </a:tc>
                <a:extLst>
                  <a:ext uri="{0D108BD9-81ED-4DB2-BD59-A6C34878D82A}">
                    <a16:rowId xmlns:a16="http://schemas.microsoft.com/office/drawing/2014/main" val="10005"/>
                  </a:ext>
                </a:extLst>
              </a:tr>
              <a:tr h="396195">
                <a:tc>
                  <a:txBody>
                    <a:bodyPr/>
                    <a:lstStyle/>
                    <a:p>
                      <a:pPr algn="ctr"/>
                      <a:r>
                        <a:rPr lang="en-US" sz="2000" dirty="0"/>
                        <a:t>EF5</a:t>
                      </a:r>
                    </a:p>
                  </a:txBody>
                  <a:tcPr marT="45699" marB="45699"/>
                </a:tc>
                <a:tc>
                  <a:txBody>
                    <a:bodyPr/>
                    <a:lstStyle/>
                    <a:p>
                      <a:pPr algn="ctr"/>
                      <a:r>
                        <a:rPr lang="en-US" sz="2000" dirty="0"/>
                        <a:t>&gt;200</a:t>
                      </a:r>
                      <a:r>
                        <a:rPr lang="en-US" sz="2000" baseline="0" dirty="0"/>
                        <a:t> mph</a:t>
                      </a:r>
                      <a:endParaRPr lang="en-US" sz="2000" dirty="0"/>
                    </a:p>
                  </a:txBody>
                  <a:tcPr marT="45699" marB="45699"/>
                </a:tc>
                <a:extLst>
                  <a:ext uri="{0D108BD9-81ED-4DB2-BD59-A6C34878D82A}">
                    <a16:rowId xmlns:a16="http://schemas.microsoft.com/office/drawing/2014/main" val="10006"/>
                  </a:ext>
                </a:extLst>
              </a:tr>
            </a:tbl>
          </a:graphicData>
        </a:graphic>
      </p:graphicFrame>
      <p:sp>
        <p:nvSpPr>
          <p:cNvPr id="12291" name="Slide Number Placeholder 3">
            <a:extLst>
              <a:ext uri="{FF2B5EF4-FFF2-40B4-BE49-F238E27FC236}">
                <a16:creationId xmlns:a16="http://schemas.microsoft.com/office/drawing/2014/main" id="{959826C4-AE1A-48A5-9C98-FEF9BD6E2259}"/>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3272B4-34BB-46F2-BC1B-4A0CB47342DF}" type="slidenum">
              <a:rPr lang="en-US" altLang="en-US" smtClean="0">
                <a:solidFill>
                  <a:srgbClr val="005288"/>
                </a:solidFill>
              </a:rPr>
              <a:pPr/>
              <a:t>8</a:t>
            </a:fld>
            <a:endParaRPr lang="en-US" altLang="en-US">
              <a:solidFill>
                <a:srgbClr val="00528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F7D5B7C-2B75-430A-9189-EFA24884B880}"/>
              </a:ext>
            </a:extLst>
          </p:cNvPr>
          <p:cNvSpPr>
            <a:spLocks noGrp="1" noChangeArrowheads="1"/>
          </p:cNvSpPr>
          <p:nvPr>
            <p:ph type="title"/>
          </p:nvPr>
        </p:nvSpPr>
        <p:spPr/>
        <p:txBody>
          <a:bodyPr/>
          <a:lstStyle/>
          <a:p>
            <a:r>
              <a:rPr lang="en-US" altLang="en-US"/>
              <a:t>EF0 and EF1</a:t>
            </a:r>
          </a:p>
        </p:txBody>
      </p:sp>
      <p:sp>
        <p:nvSpPr>
          <p:cNvPr id="3" name="Content Placeholder 2">
            <a:extLst>
              <a:ext uri="{FF2B5EF4-FFF2-40B4-BE49-F238E27FC236}">
                <a16:creationId xmlns:a16="http://schemas.microsoft.com/office/drawing/2014/main" id="{EBBE5F70-AC54-436A-928A-340213271D0D}"/>
              </a:ext>
            </a:extLst>
          </p:cNvPr>
          <p:cNvSpPr>
            <a:spLocks noGrp="1"/>
          </p:cNvSpPr>
          <p:nvPr>
            <p:ph idx="1"/>
          </p:nvPr>
        </p:nvSpPr>
        <p:spPr>
          <a:xfrm>
            <a:off x="838200" y="1371600"/>
            <a:ext cx="4572000" cy="4343400"/>
          </a:xfrm>
        </p:spPr>
        <p:txBody>
          <a:bodyPr/>
          <a:lstStyle/>
          <a:p>
            <a:pPr marL="0" indent="0">
              <a:buFont typeface="Arial" panose="020B0604020202020204" pitchFamily="34" charset="0"/>
              <a:buNone/>
              <a:defRPr/>
            </a:pPr>
            <a:r>
              <a:rPr lang="en-US" b="1" dirty="0"/>
              <a:t>EF0:</a:t>
            </a:r>
            <a:r>
              <a:rPr lang="en-US" dirty="0"/>
              <a:t> Gale Tornado Category</a:t>
            </a:r>
          </a:p>
          <a:p>
            <a:pPr>
              <a:defRPr/>
            </a:pPr>
            <a:r>
              <a:rPr lang="en-US" dirty="0"/>
              <a:t>65-85 mph</a:t>
            </a:r>
          </a:p>
          <a:p>
            <a:pPr>
              <a:defRPr/>
            </a:pPr>
            <a:r>
              <a:rPr lang="en-US" dirty="0"/>
              <a:t>Light damage</a:t>
            </a: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r>
              <a:rPr lang="en-US" b="1" dirty="0"/>
              <a:t>EF1:</a:t>
            </a:r>
            <a:r>
              <a:rPr lang="en-US" dirty="0"/>
              <a:t> Moderate Tornado Category</a:t>
            </a:r>
          </a:p>
          <a:p>
            <a:pPr>
              <a:defRPr/>
            </a:pPr>
            <a:r>
              <a:rPr lang="en-US" dirty="0"/>
              <a:t>86-110 mph</a:t>
            </a:r>
          </a:p>
          <a:p>
            <a:pPr>
              <a:defRPr/>
            </a:pPr>
            <a:r>
              <a:rPr lang="en-US" dirty="0"/>
              <a:t>Moderate damage</a:t>
            </a:r>
          </a:p>
        </p:txBody>
      </p:sp>
      <p:pic>
        <p:nvPicPr>
          <p:cNvPr id="13317" name="Picture 4" descr="Photograph of a building with damage from an EF0 tornado">
            <a:extLst>
              <a:ext uri="{FF2B5EF4-FFF2-40B4-BE49-F238E27FC236}">
                <a16:creationId xmlns:a16="http://schemas.microsoft.com/office/drawing/2014/main" id="{FB5FA621-181F-4B10-BB61-7104B6AEF0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277937"/>
            <a:ext cx="3009900" cy="1990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318" name="Picture 5" descr="Photograph of a building with damage from an EF2 tornado">
            <a:extLst>
              <a:ext uri="{FF2B5EF4-FFF2-40B4-BE49-F238E27FC236}">
                <a16:creationId xmlns:a16="http://schemas.microsoft.com/office/drawing/2014/main" id="{E728F353-DE84-4FF5-893A-58D9AAACD8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3443385"/>
            <a:ext cx="3009900" cy="22669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16" name="Slide Number Placeholder 3">
            <a:extLst>
              <a:ext uri="{FF2B5EF4-FFF2-40B4-BE49-F238E27FC236}">
                <a16:creationId xmlns:a16="http://schemas.microsoft.com/office/drawing/2014/main" id="{1644B41D-9606-4F39-8514-A75FDD2C3427}"/>
              </a:ext>
            </a:extLst>
          </p:cNvPr>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73ED81-5ECE-4B09-B9CA-6F2F45F56E94}" type="slidenum">
              <a:rPr lang="en-US" altLang="en-US" smtClean="0">
                <a:solidFill>
                  <a:srgbClr val="005288"/>
                </a:solidFill>
              </a:rPr>
              <a:pPr/>
              <a:t>9</a:t>
            </a:fld>
            <a:endParaRPr lang="en-US" altLang="en-US">
              <a:solidFill>
                <a:srgbClr val="005288"/>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Unit 6: BCAs for Tornado and Hurricane Safe Rooms and Hurricane Wind Retrofits &amp;quot;&quot;/&gt;&lt;property id=&quot;20307&quot; value=&quot;648&quot;/&gt;&lt;/object&gt;&lt;object type=&quot;3&quot; unique_id=&quot;10004&quot;&gt;&lt;property id=&quot;20148&quot; value=&quot;5&quot;/&gt;&lt;property id=&quot;20300&quot; value=&quot;Slide 2 - &amp;quot;Unit 6 Overview&amp;quot;&quot;/&gt;&lt;property id=&quot;20307&quot; value=&quot;518&quot;/&gt;&lt;/object&gt;&lt;object type=&quot;3&quot; unique_id=&quot;10005&quot;&gt;&lt;property id=&quot;20148&quot; value=&quot;5&quot;/&gt;&lt;property id=&quot;20300&quot; value=&quot;Slide 3 - &amp;quot;Unit 6 Objectives&amp;quot;&quot;/&gt;&lt;property id=&quot;20307&quot; value=&quot;519&quot;/&gt;&lt;/object&gt;&lt;object type=&quot;3&quot; unique_id=&quot;10006&quot;&gt;&lt;property id=&quot;20148&quot; value=&quot;5&quot;/&gt;&lt;property id=&quot;20300&quot; value=&quot;Slide 4 - &amp;quot;Tornado Safe Rooms&amp;quot;&quot;/&gt;&lt;property id=&quot;20307&quot; value=&quot;649&quot;/&gt;&lt;/object&gt;&lt;object type=&quot;3&quot; unique_id=&quot;10007&quot;&gt;&lt;property id=&quot;20148&quot; value=&quot;5&quot;/&gt;&lt;property id=&quot;20300&quot; value=&quot;Slide 5 - &amp;quot;Tornadoes&amp;quot;&quot;/&gt;&lt;property id=&quot;20307&quot; value=&quot;531&quot;/&gt;&lt;/object&gt;&lt;object type=&quot;3&quot; unique_id=&quot;10008&quot;&gt;&lt;property id=&quot;20148&quot; value=&quot;5&quot;/&gt;&lt;property id=&quot;20300&quot; value=&quot;Slide 6 - &amp;quot;Tornado occurrence&amp;quot;&quot;/&gt;&lt;property id=&quot;20307&quot; value=&quot;522&quot;/&gt;&lt;/object&gt;&lt;object type=&quot;3&quot; unique_id=&quot;10009&quot;&gt;&lt;property id=&quot;20148&quot; value=&quot;5&quot;/&gt;&lt;property id=&quot;20300&quot; value=&quot;Slide 7 - &amp;quot;Tornado risk&amp;quot;&quot;/&gt;&lt;property id=&quot;20307&quot; value=&quot;520&quot;/&gt;&lt;/object&gt;&lt;object type=&quot;3&quot; unique_id=&quot;10010&quot;&gt;&lt;property id=&quot;20148&quot; value=&quot;5&quot;/&gt;&lt;property id=&quot;20300&quot; value=&quot;Slide 8 - &amp;quot;Enhanced Fujita (EF) scale classifications&amp;quot;&quot;/&gt;&lt;property id=&quot;20307&quot; value=&quot;523&quot;/&gt;&lt;/object&gt;&lt;object type=&quot;3&quot; unique_id=&quot;10011&quot;&gt;&lt;property id=&quot;20148&quot; value=&quot;5&quot;/&gt;&lt;property id=&quot;20300&quot; value=&quot;Slide 9 - &amp;quot;EF0 and EF1&amp;quot;&quot;/&gt;&lt;property id=&quot;20307&quot; value=&quot;524&quot;/&gt;&lt;/object&gt;&lt;object type=&quot;3&quot; unique_id=&quot;10012&quot;&gt;&lt;property id=&quot;20148&quot; value=&quot;5&quot;/&gt;&lt;property id=&quot;20300&quot; value=&quot;Slide 10 - &amp;quot;EF2 and EF3&amp;quot;&quot;/&gt;&lt;property id=&quot;20307&quot; value=&quot;525&quot;/&gt;&lt;/object&gt;&lt;object type=&quot;3&quot; unique_id=&quot;10013&quot;&gt;&lt;property id=&quot;20148&quot; value=&quot;5&quot;/&gt;&lt;property id=&quot;20300&quot; value=&quot;Slide 11 - &amp;quot;EF4 and EF5&amp;quot;&quot;/&gt;&lt;property id=&quot;20307&quot; value=&quot;526&quot;/&gt;&lt;/object&gt;&lt;object type=&quot;3&quot; unique_id=&quot;10014&quot;&gt;&lt;property id=&quot;20148&quot; value=&quot;5&quot;/&gt;&lt;property id=&quot;20300&quot; value=&quot;Slide 12 - &amp;quot;What are tornado safe rooms?&amp;quot;&quot;/&gt;&lt;property id=&quot;20307&quot; value=&quot;532&quot;/&gt;&lt;/object&gt;&lt;object type=&quot;3&quot; unique_id=&quot;10015&quot;&gt;&lt;property id=&quot;20148&quot; value=&quot;5&quot;/&gt;&lt;property id=&quot;20300&quot; value=&quot;Slide 13 - &amp;quot;Tornado safe room types&amp;quot;&quot;/&gt;&lt;property id=&quot;20307&quot; value=&quot;527&quot;/&gt;&lt;/object&gt;&lt;object type=&quot;3&quot; unique_id=&quot;10016&quot;&gt;&lt;property id=&quot;20148&quot; value=&quot;5&quot;/&gt;&lt;property id=&quot;20300&quot; value=&quot;Slide 14 - &amp;quot;FEMA guidance on tornado safe rooms&amp;quot;&quot;/&gt;&lt;property id=&quot;20307&quot; value=&quot;528&quot;/&gt;&lt;/object&gt;&lt;object type=&quot;3&quot; unique_id=&quot;10017&quot;&gt;&lt;property id=&quot;20148&quot; value=&quot;5&quot;/&gt;&lt;property id=&quot;20300&quot; value=&quot;Slide 15 - &amp;quot;Pre-calculated benefit&amp;quot;&quot;/&gt;&lt;property id=&quot;20307&quot; value=&quot;529&quot;/&gt;&lt;/object&gt;&lt;object type=&quot;3&quot; unique_id=&quot;10018&quot;&gt;&lt;property id=&quot;20148&quot; value=&quot;5&quot;/&gt;&lt;property id=&quot;20300&quot; value=&quot;Slide 16 - &amp;quot;BCA Toolkit Exercise, Part 1&amp;quot;&quot;/&gt;&lt;property id=&quot;20307&quot; value=&quot;634&quot;/&gt;&lt;/object&gt;&lt;object type=&quot;3&quot; unique_id=&quot;10019&quot;&gt;&lt;property id=&quot;20148&quot; value=&quot;5&quot;/&gt;&lt;property id=&quot;20300&quot; value=&quot;Slide 17 - &amp;quot;Maximum safe room occupancy&amp;quot;&quot;/&gt;&lt;property id=&quot;20307&quot; value=&quot;536&quot;/&gt;&lt;/object&gt;&lt;object type=&quot;3&quot; unique_id=&quot;10020&quot;&gt;&lt;property id=&quot;20148&quot; value=&quot;5&quot;/&gt;&lt;property id=&quot;20300&quot; value=&quot;Slide 18 - &amp;quot;Windspeed design&amp;quot;&quot;/&gt;&lt;property id=&quot;20307&quot; value=&quot;537&quot;/&gt;&lt;/object&gt;&lt;object type=&quot;3&quot; unique_id=&quot;10021&quot;&gt;&lt;property id=&quot;20148&quot; value=&quot;5&quot;/&gt;&lt;property id=&quot;20300&quot; value=&quot;Slide 19 - &amp;quot;Type(s) of structure(s) safe room occupants are coming from by %&amp;quot;&quot;/&gt;&lt;property id=&quot;20307&quot; value=&quot;538&quot;/&gt;&lt;/object&gt;&lt;object type=&quot;3&quot; unique_id=&quot;10022&quot;&gt;&lt;property id=&quot;20148&quot; value=&quot;5&quot;/&gt;&lt;property id=&quot;20300&quot; value=&quot;Slide 20 - &amp;quot;Response rate&amp;quot;&quot;/&gt;&lt;property id=&quot;20307&quot; value=&quot;541&quot;/&gt;&lt;/object&gt;&lt;object type=&quot;3&quot; unique_id=&quot;10023&quot;&gt;&lt;property id=&quot;20148&quot; value=&quot;5&quot;/&gt;&lt;property id=&quot;20300&quot; value=&quot;Slide 21 - &amp;quot;Hurricane Safe Rooms&amp;quot;&quot;/&gt;&lt;property id=&quot;20307&quot; value=&quot;636&quot;/&gt;&lt;/object&gt;&lt;object type=&quot;3&quot; unique_id=&quot;10024&quot;&gt;&lt;property id=&quot;20148&quot; value=&quot;5&quot;/&gt;&lt;property id=&quot;20300&quot; value=&quot;Slide 22 - &amp;quot;What are hurricane safe rooms?&amp;quot;&quot;/&gt;&lt;property id=&quot;20307&quot; value=&quot;638&quot;/&gt;&lt;/object&gt;&lt;object type=&quot;3&quot; unique_id=&quot;10025&quot;&gt;&lt;property id=&quot;20148&quot; value=&quot;5&quot;/&gt;&lt;property id=&quot;20300&quot; value=&quot;Slide 23 - &amp;quot;Types of hurricane safe rooms&amp;quot;&quot;/&gt;&lt;property id=&quot;20307&quot; value=&quot;639&quot;/&gt;&lt;/object&gt;&lt;object type=&quot;3&quot; unique_id=&quot;10026&quot;&gt;&lt;property id=&quot;20148&quot; value=&quot;5&quot;/&gt;&lt;property id=&quot;20300&quot; value=&quot;Slide 24 - &amp;quot;BCA Toolkit Exercise, Part 2&amp;quot;&quot;/&gt;&lt;property id=&quot;20307&quot; value=&quot;640&quot;/&gt;&lt;/object&gt;&lt;object type=&quot;3&quot; unique_id=&quot;10027&quot;&gt;&lt;property id=&quot;20148&quot; value=&quot;5&quot;/&gt;&lt;property id=&quot;20300&quot; value=&quot;Slide 25 - &amp;quot;Recurrence intervals and wind speeds&amp;quot;&quot;/&gt;&lt;property id=&quot;20307&quot; value=&quot;641&quot;/&gt;&lt;/object&gt;&lt;object type=&quot;3&quot; unique_id=&quot;10028&quot;&gt;&lt;property id=&quot;20148&quot; value=&quot;5&quot;/&gt;&lt;property id=&quot;20300&quot; value=&quot;Slide 26 - &amp;quot;Hurricane Wind Retrofits&amp;quot;&quot;/&gt;&lt;property id=&quot;20307&quot; value=&quot;637&quot;/&gt;&lt;/object&gt;&lt;object type=&quot;3&quot; unique_id=&quot;10029&quot;&gt;&lt;property id=&quot;20148&quot; value=&quot;5&quot;/&gt;&lt;property id=&quot;20300&quot; value=&quot;Slide 27 - &amp;quot;What are hurricane wind retrofits?&amp;quot;&quot;/&gt;&lt;property id=&quot;20307&quot; value=&quot;642&quot;/&gt;&lt;/object&gt;&lt;object type=&quot;3&quot; unique_id=&quot;10030&quot;&gt;&lt;property id=&quot;20148&quot; value=&quot;5&quot;/&gt;&lt;property id=&quot;20300&quot; value=&quot;Slide 28 - &amp;quot;Shutters&amp;quot;&quot;/&gt;&lt;property id=&quot;20307&quot; value=&quot;552&quot;/&gt;&lt;/object&gt;&lt;object type=&quot;3&quot; unique_id=&quot;10031&quot;&gt;&lt;property id=&quot;20148&quot; value=&quot;5&quot;/&gt;&lt;property id=&quot;20300&quot; value=&quot;Slide 29 - &amp;quot;Load path&amp;quot;&quot;/&gt;&lt;property id=&quot;20307&quot; value=&quot;553&quot;/&gt;&lt;/object&gt;&lt;object type=&quot;3&quot; unique_id=&quot;10032&quot;&gt;&lt;property id=&quot;20148&quot; value=&quot;5&quot;/&gt;&lt;property id=&quot;20300&quot; value=&quot;Slide 30 - &amp;quot;Roof retrofit&amp;quot;&quot;/&gt;&lt;property id=&quot;20307&quot; value=&quot;554&quot;/&gt;&lt;/object&gt;&lt;object type=&quot;3&quot; unique_id=&quot;10033&quot;&gt;&lt;property id=&quot;20148&quot; value=&quot;5&quot;/&gt;&lt;property id=&quot;20300&quot; value=&quot;Slide 31 - &amp;quot;Code Plus&amp;quot;&quot;/&gt;&lt;property id=&quot;20307&quot; value=&quot;555&quot;/&gt;&lt;/object&gt;&lt;object type=&quot;3&quot; unique_id=&quot;10034&quot;&gt;&lt;property id=&quot;20148&quot; value=&quot;5&quot;/&gt;&lt;property id=&quot;20300&quot; value=&quot;Slide 32 - &amp;quot;Pre-calculated benefits&amp;quot;&quot;/&gt;&lt;property id=&quot;20307&quot; value=&quot;643&quot;/&gt;&lt;/object&gt;&lt;object type=&quot;3&quot; unique_id=&quot;10035&quot;&gt;&lt;property id=&quot;20148&quot; value=&quot;5&quot;/&gt;&lt;property id=&quot;20300&quot; value=&quot;Slide 33 - &amp;quot;BCA Toolkit Exercise&amp;quot;&quot;/&gt;&lt;property id=&quot;20307&quot; value=&quot;644&quot;/&gt;&lt;/object&gt;&lt;object type=&quot;3&quot; unique_id=&quot;10036&quot;&gt;&lt;property id=&quot;20148&quot; value=&quot;5&quot;/&gt;&lt;property id=&quot;20300&quot; value=&quot;Slide 34 - &amp;quot;Recurrence interval and wind speed data&amp;quot;&quot;/&gt;&lt;property id=&quot;20307&quot; value=&quot;645&quot;/&gt;&lt;/object&gt;&lt;object type=&quot;3&quot; unique_id=&quot;10037&quot;&gt;&lt;property id=&quot;20148&quot; value=&quot;5&quot;/&gt;&lt;property id=&quot;20300&quot; value=&quot;Slide 35 - &amp;quot;Exposure type&amp;quot;&quot;/&gt;&lt;property id=&quot;20307&quot; value=&quot;646&quot;/&gt;&lt;/object&gt;&lt;object type=&quot;3&quot; unique_id=&quot;10038&quot;&gt;&lt;property id=&quot;20148&quot; value=&quot;5&quot;/&gt;&lt;property id=&quot;20300&quot; value=&quot;Slide 36 - &amp;quot;Building occupancy class (non-residential only)&amp;quot;&quot;/&gt;&lt;property id=&quot;20307&quot; value=&quot;647&quot;/&gt;&lt;/object&gt;&lt;object type=&quot;3&quot; unique_id=&quot;10039&quot;&gt;&lt;property id=&quot;20148&quot; value=&quot;5&quot;/&gt;&lt;property id=&quot;20300&quot; value=&quot;Slide 37 - &amp;quot;Type of construction&amp;quot;&quot;/&gt;&lt;property id=&quot;20307&quot; value=&quot;548&quot;/&gt;&lt;/object&gt;&lt;object type=&quot;3&quot; unique_id=&quot;10040&quot;&gt;&lt;property id=&quot;20148&quot; value=&quot;5&quot;/&gt;&lt;property id=&quot;20300&quot; value=&quot;Slide 38 - &amp;quot;Building properties before and after mitigation&amp;quot;&quot;/&gt;&lt;property id=&quot;20307&quot; value=&quot;549&quot;/&gt;&lt;/object&gt;&lt;object type=&quot;3&quot; unique_id=&quot;10041&quot;&gt;&lt;property id=&quot;20148&quot; value=&quot;5&quot;/&gt;&lt;property id=&quot;20300&quot; value=&quot;Slide 39 - &amp;quot;Unit 6 Review&amp;quot;&quot;/&gt;&lt;property id=&quot;20307&quot; value=&quot;540&quot;/&gt;&lt;/object&gt;&lt;/object&gt;&lt;object type=&quot;8&quot; unique_id=&quot;10082&quot;&gt;&lt;/object&gt;&lt;/object&gt;&lt;/database&gt;"/>
  <p:tag name="SECTOMILLISECCONVERTED" val="1"/>
</p:tagLst>
</file>

<file path=ppt/theme/theme1.xml><?xml version="1.0" encoding="utf-8"?>
<a:theme xmlns:a="http://schemas.openxmlformats.org/drawingml/2006/main" name="DHS_Template">
  <a:themeElements>
    <a:clrScheme name="DHS_Template 7">
      <a:dk1>
        <a:srgbClr val="000000"/>
      </a:dk1>
      <a:lt1>
        <a:srgbClr val="FFFFFF"/>
      </a:lt1>
      <a:dk2>
        <a:srgbClr val="002F80"/>
      </a:dk2>
      <a:lt2>
        <a:srgbClr val="B0B1B3"/>
      </a:lt2>
      <a:accent1>
        <a:srgbClr val="DEAE00"/>
      </a:accent1>
      <a:accent2>
        <a:srgbClr val="6EC800"/>
      </a:accent2>
      <a:accent3>
        <a:srgbClr val="FFFFFF"/>
      </a:accent3>
      <a:accent4>
        <a:srgbClr val="000000"/>
      </a:accent4>
      <a:accent5>
        <a:srgbClr val="ECD3AA"/>
      </a:accent5>
      <a:accent6>
        <a:srgbClr val="63B500"/>
      </a:accent6>
      <a:hlink>
        <a:srgbClr val="CC33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
      <a:clrScheme name="DHS_Template 2">
        <a:dk1>
          <a:srgbClr val="70BC1F"/>
        </a:dk1>
        <a:lt1>
          <a:srgbClr val="FFFFFF"/>
        </a:lt1>
        <a:dk2>
          <a:srgbClr val="002F80"/>
        </a:dk2>
        <a:lt2>
          <a:srgbClr val="FF0000"/>
        </a:lt2>
        <a:accent1>
          <a:srgbClr val="FFDB00"/>
        </a:accent1>
        <a:accent2>
          <a:srgbClr val="0062C8"/>
        </a:accent2>
        <a:accent3>
          <a:srgbClr val="AAADC0"/>
        </a:accent3>
        <a:accent4>
          <a:srgbClr val="DADADA"/>
        </a:accent4>
        <a:accent5>
          <a:srgbClr val="FFEAAA"/>
        </a:accent5>
        <a:accent6>
          <a:srgbClr val="0058B5"/>
        </a:accent6>
        <a:hlink>
          <a:srgbClr val="CC6600"/>
        </a:hlink>
        <a:folHlink>
          <a:srgbClr val="990099"/>
        </a:folHlink>
      </a:clrScheme>
      <a:clrMap bg1="dk2" tx1="lt1" bg2="dk1" tx2="lt2" accent1="accent1" accent2="accent2" accent3="accent3" accent4="accent4" accent5="accent5" accent6="accent6" hlink="hlink" folHlink="folHlink"/>
    </a:extraClrScheme>
    <a:extraClrScheme>
      <a:clrScheme name="DHS_Template 3">
        <a:dk1>
          <a:srgbClr val="B0B1B3"/>
        </a:dk1>
        <a:lt1>
          <a:srgbClr val="FFFFFF"/>
        </a:lt1>
        <a:dk2>
          <a:srgbClr val="002F80"/>
        </a:dk2>
        <a:lt2>
          <a:srgbClr val="70BC1F"/>
        </a:lt2>
        <a:accent1>
          <a:srgbClr val="FFDB00"/>
        </a:accent1>
        <a:accent2>
          <a:srgbClr val="0062C8"/>
        </a:accent2>
        <a:accent3>
          <a:srgbClr val="AAADC0"/>
        </a:accent3>
        <a:accent4>
          <a:srgbClr val="DADADA"/>
        </a:accent4>
        <a:accent5>
          <a:srgbClr val="FFEAAA"/>
        </a:accent5>
        <a:accent6>
          <a:srgbClr val="0058B5"/>
        </a:accent6>
        <a:hlink>
          <a:srgbClr val="CC6600"/>
        </a:hlink>
        <a:folHlink>
          <a:srgbClr val="990099"/>
        </a:folHlink>
      </a:clrScheme>
      <a:clrMap bg1="dk2" tx1="lt1" bg2="dk1" tx2="lt2" accent1="accent1" accent2="accent2" accent3="accent3" accent4="accent4" accent5="accent5" accent6="accent6" hlink="hlink" folHlink="folHlink"/>
    </a:extraClrScheme>
    <a:extraClrScheme>
      <a:clrScheme name="DHS_Template 4">
        <a:dk1>
          <a:srgbClr val="000000"/>
        </a:dk1>
        <a:lt1>
          <a:srgbClr val="FFFFFF"/>
        </a:lt1>
        <a:dk2>
          <a:srgbClr val="002F80"/>
        </a:dk2>
        <a:lt2>
          <a:srgbClr val="B0B1B3"/>
        </a:lt2>
        <a:accent1>
          <a:srgbClr val="FFDB00"/>
        </a:accent1>
        <a:accent2>
          <a:srgbClr val="6EC800"/>
        </a:accent2>
        <a:accent3>
          <a:srgbClr val="FFFFFF"/>
        </a:accent3>
        <a:accent4>
          <a:srgbClr val="000000"/>
        </a:accent4>
        <a:accent5>
          <a:srgbClr val="FFEAAA"/>
        </a:accent5>
        <a:accent6>
          <a:srgbClr val="63B500"/>
        </a:accent6>
        <a:hlink>
          <a:srgbClr val="CC6600"/>
        </a:hlink>
        <a:folHlink>
          <a:srgbClr val="990099"/>
        </a:folHlink>
      </a:clrScheme>
      <a:clrMap bg1="lt1" tx1="dk1" bg2="lt2" tx2="dk2" accent1="accent1" accent2="accent2" accent3="accent3" accent4="accent4" accent5="accent5" accent6="accent6" hlink="hlink" folHlink="folHlink"/>
    </a:extraClrScheme>
    <a:extraClrScheme>
      <a:clrScheme name="DHS_Template 5">
        <a:dk1>
          <a:srgbClr val="000000"/>
        </a:dk1>
        <a:lt1>
          <a:srgbClr val="FFFFFF"/>
        </a:lt1>
        <a:dk2>
          <a:srgbClr val="002F80"/>
        </a:dk2>
        <a:lt2>
          <a:srgbClr val="B0B1B3"/>
        </a:lt2>
        <a:accent1>
          <a:srgbClr val="FFC901"/>
        </a:accent1>
        <a:accent2>
          <a:srgbClr val="6EC800"/>
        </a:accent2>
        <a:accent3>
          <a:srgbClr val="FFFFFF"/>
        </a:accent3>
        <a:accent4>
          <a:srgbClr val="000000"/>
        </a:accent4>
        <a:accent5>
          <a:srgbClr val="FFE1AA"/>
        </a:accent5>
        <a:accent6>
          <a:srgbClr val="63B500"/>
        </a:accent6>
        <a:hlink>
          <a:srgbClr val="CC6600"/>
        </a:hlink>
        <a:folHlink>
          <a:srgbClr val="990099"/>
        </a:folHlink>
      </a:clrScheme>
      <a:clrMap bg1="lt1" tx1="dk1" bg2="lt2" tx2="dk2" accent1="accent1" accent2="accent2" accent3="accent3" accent4="accent4" accent5="accent5" accent6="accent6" hlink="hlink" folHlink="folHlink"/>
    </a:extraClrScheme>
    <a:extraClrScheme>
      <a:clrScheme name="DHS_Template 6">
        <a:dk1>
          <a:srgbClr val="000000"/>
        </a:dk1>
        <a:lt1>
          <a:srgbClr val="FFFFFF"/>
        </a:lt1>
        <a:dk2>
          <a:srgbClr val="002F80"/>
        </a:dk2>
        <a:lt2>
          <a:srgbClr val="B0B1B3"/>
        </a:lt2>
        <a:accent1>
          <a:srgbClr val="DEAE00"/>
        </a:accent1>
        <a:accent2>
          <a:srgbClr val="6EC800"/>
        </a:accent2>
        <a:accent3>
          <a:srgbClr val="FFFFFF"/>
        </a:accent3>
        <a:accent4>
          <a:srgbClr val="000000"/>
        </a:accent4>
        <a:accent5>
          <a:srgbClr val="ECD3AA"/>
        </a:accent5>
        <a:accent6>
          <a:srgbClr val="63B500"/>
        </a:accent6>
        <a:hlink>
          <a:srgbClr val="CC6600"/>
        </a:hlink>
        <a:folHlink>
          <a:srgbClr val="990099"/>
        </a:folHlink>
      </a:clrScheme>
      <a:clrMap bg1="lt1" tx1="dk1" bg2="lt2" tx2="dk2" accent1="accent1" accent2="accent2" accent3="accent3" accent4="accent4" accent5="accent5" accent6="accent6" hlink="hlink" folHlink="folHlink"/>
    </a:extraClrScheme>
    <a:extraClrScheme>
      <a:clrScheme name="DHS_Template 7">
        <a:dk1>
          <a:srgbClr val="000000"/>
        </a:dk1>
        <a:lt1>
          <a:srgbClr val="FFFFFF"/>
        </a:lt1>
        <a:dk2>
          <a:srgbClr val="002F80"/>
        </a:dk2>
        <a:lt2>
          <a:srgbClr val="B0B1B3"/>
        </a:lt2>
        <a:accent1>
          <a:srgbClr val="DEAE00"/>
        </a:accent1>
        <a:accent2>
          <a:srgbClr val="6EC800"/>
        </a:accent2>
        <a:accent3>
          <a:srgbClr val="FFFFFF"/>
        </a:accent3>
        <a:accent4>
          <a:srgbClr val="000000"/>
        </a:accent4>
        <a:accent5>
          <a:srgbClr val="ECD3AA"/>
        </a:accent5>
        <a:accent6>
          <a:srgbClr val="63B500"/>
        </a:accent6>
        <a:hlink>
          <a:srgbClr val="CC3300"/>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087053E9744B4E9E610DC83F8386C8" ma:contentTypeVersion="2" ma:contentTypeDescription="Create a new document." ma:contentTypeScope="" ma:versionID="1bbea3f27a86a6eeaf2769335f14551e">
  <xsd:schema xmlns:xsd="http://www.w3.org/2001/XMLSchema" xmlns:xs="http://www.w3.org/2001/XMLSchema" xmlns:p="http://schemas.microsoft.com/office/2006/metadata/properties" xmlns:ns2="9e5403c9-1d21-49f6-a7cf-a7d72a5210ee" targetNamespace="http://schemas.microsoft.com/office/2006/metadata/properties" ma:root="true" ma:fieldsID="5bf1f9195e6a25e897b12a30a3e6c265" ns2:_="">
    <xsd:import namespace="9e5403c9-1d21-49f6-a7cf-a7d72a5210e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5403c9-1d21-49f6-a7cf-a7d72a5210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6ED658-C626-45CA-83AF-7B760613C3B0}">
  <ds:schemaRefs>
    <ds:schemaRef ds:uri="http://schemas.microsoft.com/sharepoint/v3/contenttype/forms"/>
  </ds:schemaRefs>
</ds:datastoreItem>
</file>

<file path=customXml/itemProps2.xml><?xml version="1.0" encoding="utf-8"?>
<ds:datastoreItem xmlns:ds="http://schemas.openxmlformats.org/officeDocument/2006/customXml" ds:itemID="{81D5660E-3613-4E68-8ECD-A3337C7FE617}"/>
</file>

<file path=customXml/itemProps3.xml><?xml version="1.0" encoding="utf-8"?>
<ds:datastoreItem xmlns:ds="http://schemas.openxmlformats.org/officeDocument/2006/customXml" ds:itemID="{188FF540-A674-40BD-93F7-23FCE7A4D0FE}">
  <ds:schemaRefs>
    <ds:schemaRef ds:uri="http://schemas.openxmlformats.org/package/2006/metadata/core-properties"/>
    <ds:schemaRef ds:uri="eb430661-b6c5-4603-883d-3a15ffbdfabd"/>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0a64980f-032d-419c-9834-6d2b5f05ae5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9079</TotalTime>
  <Words>2935</Words>
  <Application>Microsoft Office PowerPoint</Application>
  <PresentationFormat>On-screen Show (4:3)</PresentationFormat>
  <Paragraphs>468</Paragraphs>
  <Slides>39</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Symbol</vt:lpstr>
      <vt:lpstr>Times New Roman</vt:lpstr>
      <vt:lpstr>Wingdings</vt:lpstr>
      <vt:lpstr>DHS_Template</vt:lpstr>
      <vt:lpstr>Unit 6: BCAs for Tornado and Hurricane Safe Rooms and Hurricane Wind Retrofits </vt:lpstr>
      <vt:lpstr>Unit 6 Overview</vt:lpstr>
      <vt:lpstr>Unit 6 Objectives</vt:lpstr>
      <vt:lpstr>Tornado Safe Rooms</vt:lpstr>
      <vt:lpstr>Tornadoes</vt:lpstr>
      <vt:lpstr>Tornado occurrence</vt:lpstr>
      <vt:lpstr>Tornado risk</vt:lpstr>
      <vt:lpstr>Enhanced Fujita (EF) scale classifications</vt:lpstr>
      <vt:lpstr>EF0 and EF1</vt:lpstr>
      <vt:lpstr>EF2 and EF3</vt:lpstr>
      <vt:lpstr>EF4 and EF5</vt:lpstr>
      <vt:lpstr>What are tornado safe rooms?</vt:lpstr>
      <vt:lpstr>Tornado safe room types</vt:lpstr>
      <vt:lpstr>FEMA guidance on tornado safe rooms</vt:lpstr>
      <vt:lpstr>Pre-calculated benefit</vt:lpstr>
      <vt:lpstr>BCA Toolkit Exercise, Part 1</vt:lpstr>
      <vt:lpstr>Maximum safe room occupancy</vt:lpstr>
      <vt:lpstr>Windspeed design</vt:lpstr>
      <vt:lpstr>Type(s) of structure(s) safe room occupants are coming from by %</vt:lpstr>
      <vt:lpstr>Response rate</vt:lpstr>
      <vt:lpstr>Hurricane Safe Rooms</vt:lpstr>
      <vt:lpstr>What are hurricane safe rooms?</vt:lpstr>
      <vt:lpstr>Types of hurricane safe rooms</vt:lpstr>
      <vt:lpstr>BCA Toolkit Exercise, Part 2</vt:lpstr>
      <vt:lpstr>Recurrence intervals and wind speeds</vt:lpstr>
      <vt:lpstr>Hurricane Wind Retrofits</vt:lpstr>
      <vt:lpstr>What are hurricane wind retrofits?</vt:lpstr>
      <vt:lpstr>Shutters</vt:lpstr>
      <vt:lpstr>Load path</vt:lpstr>
      <vt:lpstr>Roof retrofit</vt:lpstr>
      <vt:lpstr>Code Plus</vt:lpstr>
      <vt:lpstr>Pre-calculated benefits</vt:lpstr>
      <vt:lpstr>BCA Toolkit Exercise</vt:lpstr>
      <vt:lpstr>Recurrence interval and wind speed data</vt:lpstr>
      <vt:lpstr>Exposure type</vt:lpstr>
      <vt:lpstr>Building occupancy class (non-residential only)</vt:lpstr>
      <vt:lpstr>Type of construction</vt:lpstr>
      <vt:lpstr>Building properties before and after mitigation</vt:lpstr>
      <vt:lpstr>Unit 6 Review</vt:lpstr>
    </vt:vector>
  </TitlesOfParts>
  <Company>FEMA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6</dc:title>
  <dc:subject>Basic Concepts in Benefit-Cost Analysis (BCA)</dc:subject>
  <dc:creator>FEMA</dc:creator>
  <cp:keywords>Benefit Cost Analysis, BCA</cp:keywords>
  <cp:lastModifiedBy>Tammie Middleton</cp:lastModifiedBy>
  <cp:revision>827</cp:revision>
  <dcterms:created xsi:type="dcterms:W3CDTF">2007-07-17T13:35:05Z</dcterms:created>
  <dcterms:modified xsi:type="dcterms:W3CDTF">2020-03-24T15:36:32Z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0x0101002A087053E9744B4E9E610DC83F8386C8</vt:lpwstr>
  </property>
</Properties>
</file>