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4"/>
  </p:sldMasterIdLst>
  <p:notesMasterIdLst>
    <p:notesMasterId r:id="rId91"/>
  </p:notesMasterIdLst>
  <p:handoutMasterIdLst>
    <p:handoutMasterId r:id="rId92"/>
  </p:handoutMasterIdLst>
  <p:sldIdLst>
    <p:sldId id="517" r:id="rId5"/>
    <p:sldId id="518" r:id="rId6"/>
    <p:sldId id="519" r:id="rId7"/>
    <p:sldId id="595" r:id="rId8"/>
    <p:sldId id="547" r:id="rId9"/>
    <p:sldId id="597" r:id="rId10"/>
    <p:sldId id="598" r:id="rId11"/>
    <p:sldId id="608" r:id="rId12"/>
    <p:sldId id="549" r:id="rId13"/>
    <p:sldId id="550" r:id="rId14"/>
    <p:sldId id="555" r:id="rId15"/>
    <p:sldId id="548" r:id="rId16"/>
    <p:sldId id="553" r:id="rId17"/>
    <p:sldId id="556" r:id="rId18"/>
    <p:sldId id="564" r:id="rId19"/>
    <p:sldId id="565" r:id="rId20"/>
    <p:sldId id="542" r:id="rId21"/>
    <p:sldId id="563" r:id="rId22"/>
    <p:sldId id="543" r:id="rId23"/>
    <p:sldId id="544" r:id="rId24"/>
    <p:sldId id="566" r:id="rId25"/>
    <p:sldId id="567" r:id="rId26"/>
    <p:sldId id="568" r:id="rId27"/>
    <p:sldId id="635" r:id="rId28"/>
    <p:sldId id="596" r:id="rId29"/>
    <p:sldId id="587" r:id="rId30"/>
    <p:sldId id="588" r:id="rId31"/>
    <p:sldId id="552" r:id="rId32"/>
    <p:sldId id="545" r:id="rId33"/>
    <p:sldId id="644" r:id="rId34"/>
    <p:sldId id="539" r:id="rId35"/>
    <p:sldId id="639" r:id="rId36"/>
    <p:sldId id="640" r:id="rId37"/>
    <p:sldId id="641" r:id="rId38"/>
    <p:sldId id="646" r:id="rId39"/>
    <p:sldId id="647" r:id="rId40"/>
    <p:sldId id="648" r:id="rId41"/>
    <p:sldId id="649" r:id="rId42"/>
    <p:sldId id="650" r:id="rId43"/>
    <p:sldId id="651" r:id="rId44"/>
    <p:sldId id="652" r:id="rId45"/>
    <p:sldId id="653" r:id="rId46"/>
    <p:sldId id="654" r:id="rId47"/>
    <p:sldId id="623" r:id="rId48"/>
    <p:sldId id="621" r:id="rId49"/>
    <p:sldId id="624" r:id="rId50"/>
    <p:sldId id="625" r:id="rId51"/>
    <p:sldId id="626" r:id="rId52"/>
    <p:sldId id="627" r:id="rId53"/>
    <p:sldId id="628" r:id="rId54"/>
    <p:sldId id="629" r:id="rId55"/>
    <p:sldId id="630" r:id="rId56"/>
    <p:sldId id="575" r:id="rId57"/>
    <p:sldId id="631" r:id="rId58"/>
    <p:sldId id="645" r:id="rId59"/>
    <p:sldId id="676" r:id="rId60"/>
    <p:sldId id="643" r:id="rId61"/>
    <p:sldId id="637" r:id="rId62"/>
    <p:sldId id="642" r:id="rId63"/>
    <p:sldId id="570" r:id="rId64"/>
    <p:sldId id="613" r:id="rId65"/>
    <p:sldId id="615" r:id="rId66"/>
    <p:sldId id="656" r:id="rId67"/>
    <p:sldId id="659" r:id="rId68"/>
    <p:sldId id="660" r:id="rId69"/>
    <p:sldId id="661" r:id="rId70"/>
    <p:sldId id="657" r:id="rId71"/>
    <p:sldId id="677" r:id="rId72"/>
    <p:sldId id="634" r:id="rId73"/>
    <p:sldId id="662" r:id="rId74"/>
    <p:sldId id="638" r:id="rId75"/>
    <p:sldId id="614" r:id="rId76"/>
    <p:sldId id="664" r:id="rId77"/>
    <p:sldId id="594" r:id="rId78"/>
    <p:sldId id="673" r:id="rId79"/>
    <p:sldId id="674" r:id="rId80"/>
    <p:sldId id="675" r:id="rId81"/>
    <p:sldId id="672" r:id="rId82"/>
    <p:sldId id="665" r:id="rId83"/>
    <p:sldId id="666" r:id="rId84"/>
    <p:sldId id="667" r:id="rId85"/>
    <p:sldId id="668" r:id="rId86"/>
    <p:sldId id="669" r:id="rId87"/>
    <p:sldId id="670" r:id="rId88"/>
    <p:sldId id="671" r:id="rId89"/>
    <p:sldId id="540" r:id="rId90"/>
  </p:sldIdLst>
  <p:sldSz cx="9144000" cy="6858000" type="screen4x3"/>
  <p:notesSz cx="6858000" cy="9296400"/>
  <p:custDataLst>
    <p:tags r:id="rId93"/>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088">
          <p15:clr>
            <a:srgbClr val="A4A3A4"/>
          </p15:clr>
        </p15:guide>
        <p15:guide id="2" pos="2880">
          <p15:clr>
            <a:srgbClr val="A4A3A4"/>
          </p15:clr>
        </p15:guide>
        <p15:guide id="3" pos="5472">
          <p15:clr>
            <a:srgbClr val="A4A3A4"/>
          </p15:clr>
        </p15:guide>
        <p15:guide id="4" pos="288">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005288"/>
    <a:srgbClr val="FF6600"/>
    <a:srgbClr val="CDE6C0"/>
    <a:srgbClr val="FFE575"/>
    <a:srgbClr val="B0B1B3"/>
    <a:srgbClr val="A50021"/>
    <a:srgbClr val="0072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3A99A4-9233-4CC6-AFB3-7EF9551F9BAB}" v="596" dt="2019-06-05T16:45:38.6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81170" autoAdjust="0"/>
  </p:normalViewPr>
  <p:slideViewPr>
    <p:cSldViewPr>
      <p:cViewPr varScale="1">
        <p:scale>
          <a:sx n="92" d="100"/>
          <a:sy n="92" d="100"/>
        </p:scale>
        <p:origin x="834" y="96"/>
      </p:cViewPr>
      <p:guideLst>
        <p:guide orient="horz" pos="4088"/>
        <p:guide pos="2880"/>
        <p:guide pos="5472"/>
        <p:guide pos="288"/>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24120"/>
    </p:cViewPr>
  </p:sorterViewPr>
  <p:notesViewPr>
    <p:cSldViewPr>
      <p:cViewPr>
        <p:scale>
          <a:sx n="100" d="100"/>
          <a:sy n="100" d="100"/>
        </p:scale>
        <p:origin x="-864" y="93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ags" Target="tags/tag1.xml"/><Relationship Id="rId98"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notesMaster" Target="notesMasters/notesMaster1.xml"/><Relationship Id="rId9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presProps" Target="presProps.xml"/><Relationship Id="rId9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roll, Rebecca" userId="ef77c5a4-7df3-4a75-be11-32d99ee4fe86" providerId="ADAL" clId="{193A99A4-9233-4CC6-AFB3-7EF9551F9BAB}"/>
    <pc:docChg chg="undo redo modSld">
      <pc:chgData name="Carroll, Rebecca" userId="ef77c5a4-7df3-4a75-be11-32d99ee4fe86" providerId="ADAL" clId="{193A99A4-9233-4CC6-AFB3-7EF9551F9BAB}" dt="2019-06-05T16:45:38.676" v="559" actId="20577"/>
      <pc:docMkLst>
        <pc:docMk/>
      </pc:docMkLst>
      <pc:sldChg chg="modSp">
        <pc:chgData name="Carroll, Rebecca" userId="ef77c5a4-7df3-4a75-be11-32d99ee4fe86" providerId="ADAL" clId="{193A99A4-9233-4CC6-AFB3-7EF9551F9BAB}" dt="2019-06-05T16:42:18.462" v="520" actId="20577"/>
        <pc:sldMkLst>
          <pc:docMk/>
          <pc:sldMk cId="0" sldId="547"/>
        </pc:sldMkLst>
        <pc:spChg chg="mod">
          <ac:chgData name="Carroll, Rebecca" userId="ef77c5a4-7df3-4a75-be11-32d99ee4fe86" providerId="ADAL" clId="{193A99A4-9233-4CC6-AFB3-7EF9551F9BAB}" dt="2019-06-05T16:42:18.462" v="520" actId="20577"/>
          <ac:spMkLst>
            <pc:docMk/>
            <pc:sldMk cId="0" sldId="547"/>
            <ac:spMk id="16387" creationId="{BD283879-A1F9-456C-9011-267D51073494}"/>
          </ac:spMkLst>
        </pc:spChg>
      </pc:sldChg>
      <pc:sldChg chg="modSp">
        <pc:chgData name="Carroll, Rebecca" userId="ef77c5a4-7df3-4a75-be11-32d99ee4fe86" providerId="ADAL" clId="{193A99A4-9233-4CC6-AFB3-7EF9551F9BAB}" dt="2019-06-05T14:56:53.535" v="15" actId="1035"/>
        <pc:sldMkLst>
          <pc:docMk/>
          <pc:sldMk cId="0" sldId="549"/>
        </pc:sldMkLst>
        <pc:spChg chg="mod">
          <ac:chgData name="Carroll, Rebecca" userId="ef77c5a4-7df3-4a75-be11-32d99ee4fe86" providerId="ADAL" clId="{193A99A4-9233-4CC6-AFB3-7EF9551F9BAB}" dt="2019-06-05T14:56:41.224" v="10" actId="20577"/>
          <ac:spMkLst>
            <pc:docMk/>
            <pc:sldMk cId="0" sldId="549"/>
            <ac:spMk id="23555" creationId="{214579A8-A66D-4135-8D3C-FC7356CDD2A7}"/>
          </ac:spMkLst>
        </pc:spChg>
        <pc:spChg chg="mod">
          <ac:chgData name="Carroll, Rebecca" userId="ef77c5a4-7df3-4a75-be11-32d99ee4fe86" providerId="ADAL" clId="{193A99A4-9233-4CC6-AFB3-7EF9551F9BAB}" dt="2019-06-05T14:56:53.535" v="15" actId="1035"/>
          <ac:spMkLst>
            <pc:docMk/>
            <pc:sldMk cId="0" sldId="549"/>
            <ac:spMk id="23558" creationId="{84D5D5AE-8E1A-4EB5-B117-BC3A5997B037}"/>
          </ac:spMkLst>
        </pc:spChg>
        <pc:graphicFrameChg chg="modGraphic">
          <ac:chgData name="Carroll, Rebecca" userId="ef77c5a4-7df3-4a75-be11-32d99ee4fe86" providerId="ADAL" clId="{193A99A4-9233-4CC6-AFB3-7EF9551F9BAB}" dt="2019-06-05T14:56:50.472" v="11" actId="2165"/>
          <ac:graphicFrameMkLst>
            <pc:docMk/>
            <pc:sldMk cId="0" sldId="549"/>
            <ac:graphicFrameMk id="5" creationId="{021B7C71-CA52-4610-AAC4-A42C9DEDE593}"/>
          </ac:graphicFrameMkLst>
        </pc:graphicFrameChg>
      </pc:sldChg>
      <pc:sldChg chg="modSp">
        <pc:chgData name="Carroll, Rebecca" userId="ef77c5a4-7df3-4a75-be11-32d99ee4fe86" providerId="ADAL" clId="{193A99A4-9233-4CC6-AFB3-7EF9551F9BAB}" dt="2019-06-05T16:42:29.571" v="521" actId="20577"/>
        <pc:sldMkLst>
          <pc:docMk/>
          <pc:sldMk cId="0" sldId="553"/>
        </pc:sldMkLst>
        <pc:spChg chg="mod">
          <ac:chgData name="Carroll, Rebecca" userId="ef77c5a4-7df3-4a75-be11-32d99ee4fe86" providerId="ADAL" clId="{193A99A4-9233-4CC6-AFB3-7EF9551F9BAB}" dt="2019-06-05T16:42:29.571" v="521" actId="20577"/>
          <ac:spMkLst>
            <pc:docMk/>
            <pc:sldMk cId="0" sldId="553"/>
            <ac:spMk id="31747" creationId="{FC9D7BD2-46E1-4F01-B968-6DA8CF96428A}"/>
          </ac:spMkLst>
        </pc:spChg>
      </pc:sldChg>
      <pc:sldChg chg="modSp modNotesTx">
        <pc:chgData name="Carroll, Rebecca" userId="ef77c5a4-7df3-4a75-be11-32d99ee4fe86" providerId="ADAL" clId="{193A99A4-9233-4CC6-AFB3-7EF9551F9BAB}" dt="2019-06-05T15:02:55.048" v="311" actId="114"/>
        <pc:sldMkLst>
          <pc:docMk/>
          <pc:sldMk cId="504751108" sldId="570"/>
        </pc:sldMkLst>
        <pc:graphicFrameChg chg="modGraphic">
          <ac:chgData name="Carroll, Rebecca" userId="ef77c5a4-7df3-4a75-be11-32d99ee4fe86" providerId="ADAL" clId="{193A99A4-9233-4CC6-AFB3-7EF9551F9BAB}" dt="2019-06-05T15:02:49.511" v="310" actId="20577"/>
          <ac:graphicFrameMkLst>
            <pc:docMk/>
            <pc:sldMk cId="504751108" sldId="570"/>
            <ac:graphicFrameMk id="6" creationId="{71A577E9-3313-4E98-8912-E2B49C74686C}"/>
          </ac:graphicFrameMkLst>
        </pc:graphicFrameChg>
      </pc:sldChg>
      <pc:sldChg chg="modSp">
        <pc:chgData name="Carroll, Rebecca" userId="ef77c5a4-7df3-4a75-be11-32d99ee4fe86" providerId="ADAL" clId="{193A99A4-9233-4CC6-AFB3-7EF9551F9BAB}" dt="2019-06-05T15:01:40.497" v="237" actId="20577"/>
        <pc:sldMkLst>
          <pc:docMk/>
          <pc:sldMk cId="3867106601" sldId="575"/>
        </pc:sldMkLst>
        <pc:graphicFrameChg chg="modGraphic">
          <ac:chgData name="Carroll, Rebecca" userId="ef77c5a4-7df3-4a75-be11-32d99ee4fe86" providerId="ADAL" clId="{193A99A4-9233-4CC6-AFB3-7EF9551F9BAB}" dt="2019-06-05T15:01:40.497" v="237" actId="20577"/>
          <ac:graphicFrameMkLst>
            <pc:docMk/>
            <pc:sldMk cId="3867106601" sldId="575"/>
            <ac:graphicFrameMk id="6" creationId="{DE13DE3C-FFE7-4C2C-A7EA-9A94B1E28B8C}"/>
          </ac:graphicFrameMkLst>
        </pc:graphicFrameChg>
      </pc:sldChg>
      <pc:sldChg chg="modSp">
        <pc:chgData name="Carroll, Rebecca" userId="ef77c5a4-7df3-4a75-be11-32d99ee4fe86" providerId="ADAL" clId="{193A99A4-9233-4CC6-AFB3-7EF9551F9BAB}" dt="2019-06-05T15:06:00.805" v="494" actId="20577"/>
        <pc:sldMkLst>
          <pc:docMk/>
          <pc:sldMk cId="1594130550" sldId="594"/>
        </pc:sldMkLst>
        <pc:graphicFrameChg chg="modGraphic">
          <ac:chgData name="Carroll, Rebecca" userId="ef77c5a4-7df3-4a75-be11-32d99ee4fe86" providerId="ADAL" clId="{193A99A4-9233-4CC6-AFB3-7EF9551F9BAB}" dt="2019-06-05T15:06:00.805" v="494" actId="20577"/>
          <ac:graphicFrameMkLst>
            <pc:docMk/>
            <pc:sldMk cId="1594130550" sldId="594"/>
            <ac:graphicFrameMk id="7" creationId="{2B2BD3D9-BE9D-42FD-87DD-414DDD383DE1}"/>
          </ac:graphicFrameMkLst>
        </pc:graphicFrameChg>
      </pc:sldChg>
      <pc:sldChg chg="modSp">
        <pc:chgData name="Carroll, Rebecca" userId="ef77c5a4-7df3-4a75-be11-32d99ee4fe86" providerId="ADAL" clId="{193A99A4-9233-4CC6-AFB3-7EF9551F9BAB}" dt="2019-06-05T16:39:14.886" v="518" actId="20577"/>
        <pc:sldMkLst>
          <pc:docMk/>
          <pc:sldMk cId="0" sldId="598"/>
        </pc:sldMkLst>
        <pc:spChg chg="mod">
          <ac:chgData name="Carroll, Rebecca" userId="ef77c5a4-7df3-4a75-be11-32d99ee4fe86" providerId="ADAL" clId="{193A99A4-9233-4CC6-AFB3-7EF9551F9BAB}" dt="2019-06-05T16:39:14.886" v="518" actId="20577"/>
          <ac:spMkLst>
            <pc:docMk/>
            <pc:sldMk cId="0" sldId="598"/>
            <ac:spMk id="19459" creationId="{C446A87F-8A7E-40B4-A066-F9397380D829}"/>
          </ac:spMkLst>
        </pc:spChg>
      </pc:sldChg>
      <pc:sldChg chg="modSp">
        <pc:chgData name="Carroll, Rebecca" userId="ef77c5a4-7df3-4a75-be11-32d99ee4fe86" providerId="ADAL" clId="{193A99A4-9233-4CC6-AFB3-7EF9551F9BAB}" dt="2019-06-05T15:03:07.134" v="320" actId="20577"/>
        <pc:sldMkLst>
          <pc:docMk/>
          <pc:sldMk cId="3261867371" sldId="613"/>
        </pc:sldMkLst>
        <pc:graphicFrameChg chg="modGraphic">
          <ac:chgData name="Carroll, Rebecca" userId="ef77c5a4-7df3-4a75-be11-32d99ee4fe86" providerId="ADAL" clId="{193A99A4-9233-4CC6-AFB3-7EF9551F9BAB}" dt="2019-06-05T15:03:07.134" v="320" actId="20577"/>
          <ac:graphicFrameMkLst>
            <pc:docMk/>
            <pc:sldMk cId="3261867371" sldId="613"/>
            <ac:graphicFrameMk id="6" creationId="{5FF2A504-79CC-492A-84F8-27E9197228FB}"/>
          </ac:graphicFrameMkLst>
        </pc:graphicFrameChg>
      </pc:sldChg>
      <pc:sldChg chg="modSp modNotesTx">
        <pc:chgData name="Carroll, Rebecca" userId="ef77c5a4-7df3-4a75-be11-32d99ee4fe86" providerId="ADAL" clId="{193A99A4-9233-4CC6-AFB3-7EF9551F9BAB}" dt="2019-06-05T15:03:21.987" v="338" actId="20577"/>
        <pc:sldMkLst>
          <pc:docMk/>
          <pc:sldMk cId="3461338012" sldId="615"/>
        </pc:sldMkLst>
        <pc:graphicFrameChg chg="modGraphic">
          <ac:chgData name="Carroll, Rebecca" userId="ef77c5a4-7df3-4a75-be11-32d99ee4fe86" providerId="ADAL" clId="{193A99A4-9233-4CC6-AFB3-7EF9551F9BAB}" dt="2019-06-05T15:03:16.358" v="329" actId="20577"/>
          <ac:graphicFrameMkLst>
            <pc:docMk/>
            <pc:sldMk cId="3461338012" sldId="615"/>
            <ac:graphicFrameMk id="6" creationId="{689640B4-F990-4155-BFDA-B7B9878F73BE}"/>
          </ac:graphicFrameMkLst>
        </pc:graphicFrameChg>
      </pc:sldChg>
      <pc:sldChg chg="modSp">
        <pc:chgData name="Carroll, Rebecca" userId="ef77c5a4-7df3-4a75-be11-32d99ee4fe86" providerId="ADAL" clId="{193A99A4-9233-4CC6-AFB3-7EF9551F9BAB}" dt="2019-06-05T15:00:29.782" v="157" actId="20577"/>
        <pc:sldMkLst>
          <pc:docMk/>
          <pc:sldMk cId="1943723507" sldId="621"/>
        </pc:sldMkLst>
        <pc:graphicFrameChg chg="modGraphic">
          <ac:chgData name="Carroll, Rebecca" userId="ef77c5a4-7df3-4a75-be11-32d99ee4fe86" providerId="ADAL" clId="{193A99A4-9233-4CC6-AFB3-7EF9551F9BAB}" dt="2019-06-05T15:00:29.782" v="157" actId="20577"/>
          <ac:graphicFrameMkLst>
            <pc:docMk/>
            <pc:sldMk cId="1943723507" sldId="621"/>
            <ac:graphicFrameMk id="6" creationId="{20B7479F-A10E-47C9-B3A6-E32211F4C087}"/>
          </ac:graphicFrameMkLst>
        </pc:graphicFrameChg>
      </pc:sldChg>
      <pc:sldChg chg="modSp">
        <pc:chgData name="Carroll, Rebecca" userId="ef77c5a4-7df3-4a75-be11-32d99ee4fe86" providerId="ADAL" clId="{193A99A4-9233-4CC6-AFB3-7EF9551F9BAB}" dt="2019-06-05T15:00:24.963" v="148" actId="20577"/>
        <pc:sldMkLst>
          <pc:docMk/>
          <pc:sldMk cId="1591407486" sldId="623"/>
        </pc:sldMkLst>
        <pc:graphicFrameChg chg="modGraphic">
          <ac:chgData name="Carroll, Rebecca" userId="ef77c5a4-7df3-4a75-be11-32d99ee4fe86" providerId="ADAL" clId="{193A99A4-9233-4CC6-AFB3-7EF9551F9BAB}" dt="2019-06-05T15:00:24.963" v="148" actId="20577"/>
          <ac:graphicFrameMkLst>
            <pc:docMk/>
            <pc:sldMk cId="1591407486" sldId="623"/>
            <ac:graphicFrameMk id="6" creationId="{B5C07973-5DA6-40B9-BE33-BFE267B113FF}"/>
          </ac:graphicFrameMkLst>
        </pc:graphicFrameChg>
      </pc:sldChg>
      <pc:sldChg chg="modSp">
        <pc:chgData name="Carroll, Rebecca" userId="ef77c5a4-7df3-4a75-be11-32d99ee4fe86" providerId="ADAL" clId="{193A99A4-9233-4CC6-AFB3-7EF9551F9BAB}" dt="2019-06-05T15:00:41.177" v="166" actId="20577"/>
        <pc:sldMkLst>
          <pc:docMk/>
          <pc:sldMk cId="2107619936" sldId="624"/>
        </pc:sldMkLst>
        <pc:graphicFrameChg chg="modGraphic">
          <ac:chgData name="Carroll, Rebecca" userId="ef77c5a4-7df3-4a75-be11-32d99ee4fe86" providerId="ADAL" clId="{193A99A4-9233-4CC6-AFB3-7EF9551F9BAB}" dt="2019-06-05T15:00:41.177" v="166" actId="20577"/>
          <ac:graphicFrameMkLst>
            <pc:docMk/>
            <pc:sldMk cId="2107619936" sldId="624"/>
            <ac:graphicFrameMk id="6" creationId="{7459163B-108C-421C-ACD6-AA4392025391}"/>
          </ac:graphicFrameMkLst>
        </pc:graphicFrameChg>
      </pc:sldChg>
      <pc:sldChg chg="modSp">
        <pc:chgData name="Carroll, Rebecca" userId="ef77c5a4-7df3-4a75-be11-32d99ee4fe86" providerId="ADAL" clId="{193A99A4-9233-4CC6-AFB3-7EF9551F9BAB}" dt="2019-06-05T15:00:47.011" v="177" actId="20577"/>
        <pc:sldMkLst>
          <pc:docMk/>
          <pc:sldMk cId="21226574" sldId="625"/>
        </pc:sldMkLst>
        <pc:graphicFrameChg chg="modGraphic">
          <ac:chgData name="Carroll, Rebecca" userId="ef77c5a4-7df3-4a75-be11-32d99ee4fe86" providerId="ADAL" clId="{193A99A4-9233-4CC6-AFB3-7EF9551F9BAB}" dt="2019-06-05T15:00:47.011" v="177" actId="20577"/>
          <ac:graphicFrameMkLst>
            <pc:docMk/>
            <pc:sldMk cId="21226574" sldId="625"/>
            <ac:graphicFrameMk id="6" creationId="{C7C45642-8305-49F2-BA2B-8569A7C63DD0}"/>
          </ac:graphicFrameMkLst>
        </pc:graphicFrameChg>
      </pc:sldChg>
      <pc:sldChg chg="modSp">
        <pc:chgData name="Carroll, Rebecca" userId="ef77c5a4-7df3-4a75-be11-32d99ee4fe86" providerId="ADAL" clId="{193A99A4-9233-4CC6-AFB3-7EF9551F9BAB}" dt="2019-06-05T15:00:55.874" v="188" actId="20577"/>
        <pc:sldMkLst>
          <pc:docMk/>
          <pc:sldMk cId="1701322434" sldId="626"/>
        </pc:sldMkLst>
        <pc:graphicFrameChg chg="modGraphic">
          <ac:chgData name="Carroll, Rebecca" userId="ef77c5a4-7df3-4a75-be11-32d99ee4fe86" providerId="ADAL" clId="{193A99A4-9233-4CC6-AFB3-7EF9551F9BAB}" dt="2019-06-05T15:00:55.874" v="188" actId="20577"/>
          <ac:graphicFrameMkLst>
            <pc:docMk/>
            <pc:sldMk cId="1701322434" sldId="626"/>
            <ac:graphicFrameMk id="6" creationId="{54FDEDDB-8E3E-4E8E-B44D-20594A987290}"/>
          </ac:graphicFrameMkLst>
        </pc:graphicFrameChg>
      </pc:sldChg>
      <pc:sldChg chg="modSp">
        <pc:chgData name="Carroll, Rebecca" userId="ef77c5a4-7df3-4a75-be11-32d99ee4fe86" providerId="ADAL" clId="{193A99A4-9233-4CC6-AFB3-7EF9551F9BAB}" dt="2019-06-05T15:01:05.379" v="197" actId="20577"/>
        <pc:sldMkLst>
          <pc:docMk/>
          <pc:sldMk cId="3748260379" sldId="627"/>
        </pc:sldMkLst>
        <pc:graphicFrameChg chg="modGraphic">
          <ac:chgData name="Carroll, Rebecca" userId="ef77c5a4-7df3-4a75-be11-32d99ee4fe86" providerId="ADAL" clId="{193A99A4-9233-4CC6-AFB3-7EF9551F9BAB}" dt="2019-06-05T15:01:05.379" v="197" actId="20577"/>
          <ac:graphicFrameMkLst>
            <pc:docMk/>
            <pc:sldMk cId="3748260379" sldId="627"/>
            <ac:graphicFrameMk id="6" creationId="{C3DCF5F2-97A8-452F-907F-EA060B8E6C24}"/>
          </ac:graphicFrameMkLst>
        </pc:graphicFrameChg>
      </pc:sldChg>
      <pc:sldChg chg="modSp">
        <pc:chgData name="Carroll, Rebecca" userId="ef77c5a4-7df3-4a75-be11-32d99ee4fe86" providerId="ADAL" clId="{193A99A4-9233-4CC6-AFB3-7EF9551F9BAB}" dt="2019-06-05T15:01:14.405" v="206" actId="20577"/>
        <pc:sldMkLst>
          <pc:docMk/>
          <pc:sldMk cId="4007442455" sldId="628"/>
        </pc:sldMkLst>
        <pc:graphicFrameChg chg="modGraphic">
          <ac:chgData name="Carroll, Rebecca" userId="ef77c5a4-7df3-4a75-be11-32d99ee4fe86" providerId="ADAL" clId="{193A99A4-9233-4CC6-AFB3-7EF9551F9BAB}" dt="2019-06-05T15:01:14.405" v="206" actId="20577"/>
          <ac:graphicFrameMkLst>
            <pc:docMk/>
            <pc:sldMk cId="4007442455" sldId="628"/>
            <ac:graphicFrameMk id="6" creationId="{200C5DF1-1BEE-4646-9462-20BE4B31F851}"/>
          </ac:graphicFrameMkLst>
        </pc:graphicFrameChg>
      </pc:sldChg>
      <pc:sldChg chg="modSp">
        <pc:chgData name="Carroll, Rebecca" userId="ef77c5a4-7df3-4a75-be11-32d99ee4fe86" providerId="ADAL" clId="{193A99A4-9233-4CC6-AFB3-7EF9551F9BAB}" dt="2019-06-05T15:01:23.853" v="215" actId="20577"/>
        <pc:sldMkLst>
          <pc:docMk/>
          <pc:sldMk cId="1591469365" sldId="629"/>
        </pc:sldMkLst>
        <pc:graphicFrameChg chg="modGraphic">
          <ac:chgData name="Carroll, Rebecca" userId="ef77c5a4-7df3-4a75-be11-32d99ee4fe86" providerId="ADAL" clId="{193A99A4-9233-4CC6-AFB3-7EF9551F9BAB}" dt="2019-06-05T15:01:23.853" v="215" actId="20577"/>
          <ac:graphicFrameMkLst>
            <pc:docMk/>
            <pc:sldMk cId="1591469365" sldId="629"/>
            <ac:graphicFrameMk id="6" creationId="{1C529D40-8F25-4431-8E5A-676BDD28B9B8}"/>
          </ac:graphicFrameMkLst>
        </pc:graphicFrameChg>
      </pc:sldChg>
      <pc:sldChg chg="modSp">
        <pc:chgData name="Carroll, Rebecca" userId="ef77c5a4-7df3-4a75-be11-32d99ee4fe86" providerId="ADAL" clId="{193A99A4-9233-4CC6-AFB3-7EF9551F9BAB}" dt="2019-06-05T15:01:33.074" v="228" actId="20577"/>
        <pc:sldMkLst>
          <pc:docMk/>
          <pc:sldMk cId="3679950649" sldId="630"/>
        </pc:sldMkLst>
        <pc:graphicFrameChg chg="modGraphic">
          <ac:chgData name="Carroll, Rebecca" userId="ef77c5a4-7df3-4a75-be11-32d99ee4fe86" providerId="ADAL" clId="{193A99A4-9233-4CC6-AFB3-7EF9551F9BAB}" dt="2019-06-05T15:01:33.074" v="228" actId="20577"/>
          <ac:graphicFrameMkLst>
            <pc:docMk/>
            <pc:sldMk cId="3679950649" sldId="630"/>
            <ac:graphicFrameMk id="6" creationId="{CF14CCAF-48E1-43A7-BE02-EF54066E657E}"/>
          </ac:graphicFrameMkLst>
        </pc:graphicFrameChg>
      </pc:sldChg>
      <pc:sldChg chg="modSp">
        <pc:chgData name="Carroll, Rebecca" userId="ef77c5a4-7df3-4a75-be11-32d99ee4fe86" providerId="ADAL" clId="{193A99A4-9233-4CC6-AFB3-7EF9551F9BAB}" dt="2019-06-05T15:01:48.407" v="246" actId="20577"/>
        <pc:sldMkLst>
          <pc:docMk/>
          <pc:sldMk cId="1454647041" sldId="631"/>
        </pc:sldMkLst>
        <pc:graphicFrameChg chg="modGraphic">
          <ac:chgData name="Carroll, Rebecca" userId="ef77c5a4-7df3-4a75-be11-32d99ee4fe86" providerId="ADAL" clId="{193A99A4-9233-4CC6-AFB3-7EF9551F9BAB}" dt="2019-06-05T15:01:48.407" v="246" actId="20577"/>
          <ac:graphicFrameMkLst>
            <pc:docMk/>
            <pc:sldMk cId="1454647041" sldId="631"/>
            <ac:graphicFrameMk id="6" creationId="{C76003C7-CE3D-431D-A64F-39CB7DFE69D9}"/>
          </ac:graphicFrameMkLst>
        </pc:graphicFrameChg>
      </pc:sldChg>
      <pc:sldChg chg="modSp modNotesTx">
        <pc:chgData name="Carroll, Rebecca" userId="ef77c5a4-7df3-4a75-be11-32d99ee4fe86" providerId="ADAL" clId="{193A99A4-9233-4CC6-AFB3-7EF9551F9BAB}" dt="2019-06-05T15:04:40.803" v="455" actId="20577"/>
        <pc:sldMkLst>
          <pc:docMk/>
          <pc:sldMk cId="2218230963" sldId="634"/>
        </pc:sldMkLst>
        <pc:graphicFrameChg chg="modGraphic">
          <ac:chgData name="Carroll, Rebecca" userId="ef77c5a4-7df3-4a75-be11-32d99ee4fe86" providerId="ADAL" clId="{193A99A4-9233-4CC6-AFB3-7EF9551F9BAB}" dt="2019-06-05T15:04:40.803" v="455" actId="20577"/>
          <ac:graphicFrameMkLst>
            <pc:docMk/>
            <pc:sldMk cId="2218230963" sldId="634"/>
            <ac:graphicFrameMk id="6" creationId="{6AE76A75-1184-4135-AFF8-EF282DDCE68C}"/>
          </ac:graphicFrameMkLst>
        </pc:graphicFrameChg>
      </pc:sldChg>
      <pc:sldChg chg="modSp">
        <pc:chgData name="Carroll, Rebecca" userId="ef77c5a4-7df3-4a75-be11-32d99ee4fe86" providerId="ADAL" clId="{193A99A4-9233-4CC6-AFB3-7EF9551F9BAB}" dt="2019-06-05T15:02:30.815" v="291" actId="20577"/>
        <pc:sldMkLst>
          <pc:docMk/>
          <pc:sldMk cId="3345811280" sldId="637"/>
        </pc:sldMkLst>
        <pc:graphicFrameChg chg="modGraphic">
          <ac:chgData name="Carroll, Rebecca" userId="ef77c5a4-7df3-4a75-be11-32d99ee4fe86" providerId="ADAL" clId="{193A99A4-9233-4CC6-AFB3-7EF9551F9BAB}" dt="2019-06-05T15:02:30.815" v="291" actId="20577"/>
          <ac:graphicFrameMkLst>
            <pc:docMk/>
            <pc:sldMk cId="3345811280" sldId="637"/>
            <ac:graphicFrameMk id="6" creationId="{ACD3091E-4910-410D-9033-6FBCE685BF02}"/>
          </ac:graphicFrameMkLst>
        </pc:graphicFrameChg>
      </pc:sldChg>
      <pc:sldChg chg="modSp">
        <pc:chgData name="Carroll, Rebecca" userId="ef77c5a4-7df3-4a75-be11-32d99ee4fe86" providerId="ADAL" clId="{193A99A4-9233-4CC6-AFB3-7EF9551F9BAB}" dt="2019-06-05T15:05:10.963" v="474" actId="20577"/>
        <pc:sldMkLst>
          <pc:docMk/>
          <pc:sldMk cId="0" sldId="638"/>
        </pc:sldMkLst>
        <pc:graphicFrameChg chg="modGraphic">
          <ac:chgData name="Carroll, Rebecca" userId="ef77c5a4-7df3-4a75-be11-32d99ee4fe86" providerId="ADAL" clId="{193A99A4-9233-4CC6-AFB3-7EF9551F9BAB}" dt="2019-06-05T15:05:10.963" v="474" actId="20577"/>
          <ac:graphicFrameMkLst>
            <pc:docMk/>
            <pc:sldMk cId="0" sldId="638"/>
            <ac:graphicFrameMk id="6" creationId="{FBA9F603-BDBC-4376-B51A-2A7D4E712227}"/>
          </ac:graphicFrameMkLst>
        </pc:graphicFrameChg>
      </pc:sldChg>
      <pc:sldChg chg="modSp modNotesTx">
        <pc:chgData name="Carroll, Rebecca" userId="ef77c5a4-7df3-4a75-be11-32d99ee4fe86" providerId="ADAL" clId="{193A99A4-9233-4CC6-AFB3-7EF9551F9BAB}" dt="2019-06-05T14:59:20.618" v="136" actId="20577"/>
        <pc:sldMkLst>
          <pc:docMk/>
          <pc:sldMk cId="624672895" sldId="639"/>
        </pc:sldMkLst>
        <pc:graphicFrameChg chg="modGraphic">
          <ac:chgData name="Carroll, Rebecca" userId="ef77c5a4-7df3-4a75-be11-32d99ee4fe86" providerId="ADAL" clId="{193A99A4-9233-4CC6-AFB3-7EF9551F9BAB}" dt="2019-06-05T14:58:05.295" v="24" actId="20577"/>
          <ac:graphicFrameMkLst>
            <pc:docMk/>
            <pc:sldMk cId="624672895" sldId="639"/>
            <ac:graphicFrameMk id="6" creationId="{F6C11902-8D0E-4321-8320-BE725CB843F9}"/>
          </ac:graphicFrameMkLst>
        </pc:graphicFrameChg>
      </pc:sldChg>
      <pc:sldChg chg="modSp">
        <pc:chgData name="Carroll, Rebecca" userId="ef77c5a4-7df3-4a75-be11-32d99ee4fe86" providerId="ADAL" clId="{193A99A4-9233-4CC6-AFB3-7EF9551F9BAB}" dt="2019-06-05T14:58:12.154" v="34" actId="20577"/>
        <pc:sldMkLst>
          <pc:docMk/>
          <pc:sldMk cId="4067572231" sldId="640"/>
        </pc:sldMkLst>
        <pc:graphicFrameChg chg="modGraphic">
          <ac:chgData name="Carroll, Rebecca" userId="ef77c5a4-7df3-4a75-be11-32d99ee4fe86" providerId="ADAL" clId="{193A99A4-9233-4CC6-AFB3-7EF9551F9BAB}" dt="2019-06-05T14:58:12.154" v="34" actId="20577"/>
          <ac:graphicFrameMkLst>
            <pc:docMk/>
            <pc:sldMk cId="4067572231" sldId="640"/>
            <ac:graphicFrameMk id="9" creationId="{55A4D1C2-BBC7-45F1-8D3C-1AB06D33CB88}"/>
          </ac:graphicFrameMkLst>
        </pc:graphicFrameChg>
      </pc:sldChg>
      <pc:sldChg chg="modSp">
        <pc:chgData name="Carroll, Rebecca" userId="ef77c5a4-7df3-4a75-be11-32d99ee4fe86" providerId="ADAL" clId="{193A99A4-9233-4CC6-AFB3-7EF9551F9BAB}" dt="2019-06-05T14:58:18.951" v="46" actId="20577"/>
        <pc:sldMkLst>
          <pc:docMk/>
          <pc:sldMk cId="3592157480" sldId="641"/>
        </pc:sldMkLst>
        <pc:graphicFrameChg chg="modGraphic">
          <ac:chgData name="Carroll, Rebecca" userId="ef77c5a4-7df3-4a75-be11-32d99ee4fe86" providerId="ADAL" clId="{193A99A4-9233-4CC6-AFB3-7EF9551F9BAB}" dt="2019-06-05T14:58:18.951" v="46" actId="20577"/>
          <ac:graphicFrameMkLst>
            <pc:docMk/>
            <pc:sldMk cId="3592157480" sldId="641"/>
            <ac:graphicFrameMk id="6" creationId="{B5DDE791-8827-4E8D-BF13-D963E4C5604C}"/>
          </ac:graphicFrameMkLst>
        </pc:graphicFrameChg>
      </pc:sldChg>
      <pc:sldChg chg="modSp modNotesTx">
        <pc:chgData name="Carroll, Rebecca" userId="ef77c5a4-7df3-4a75-be11-32d99ee4fe86" providerId="ADAL" clId="{193A99A4-9233-4CC6-AFB3-7EF9551F9BAB}" dt="2019-06-05T15:02:45.070" v="301" actId="20577"/>
        <pc:sldMkLst>
          <pc:docMk/>
          <pc:sldMk cId="2070585549" sldId="642"/>
        </pc:sldMkLst>
        <pc:graphicFrameChg chg="modGraphic">
          <ac:chgData name="Carroll, Rebecca" userId="ef77c5a4-7df3-4a75-be11-32d99ee4fe86" providerId="ADAL" clId="{193A99A4-9233-4CC6-AFB3-7EF9551F9BAB}" dt="2019-06-05T15:02:38.304" v="300" actId="20577"/>
          <ac:graphicFrameMkLst>
            <pc:docMk/>
            <pc:sldMk cId="2070585549" sldId="642"/>
            <ac:graphicFrameMk id="6" creationId="{06F3A4DC-5C1A-4365-AE68-AADFBEAB0EC9}"/>
          </ac:graphicFrameMkLst>
        </pc:graphicFrameChg>
      </pc:sldChg>
      <pc:sldChg chg="modSp modNotesTx">
        <pc:chgData name="Carroll, Rebecca" userId="ef77c5a4-7df3-4a75-be11-32d99ee4fe86" providerId="ADAL" clId="{193A99A4-9233-4CC6-AFB3-7EF9551F9BAB}" dt="2019-06-05T15:02:22.682" v="282" actId="20577"/>
        <pc:sldMkLst>
          <pc:docMk/>
          <pc:sldMk cId="1085927946" sldId="643"/>
        </pc:sldMkLst>
        <pc:graphicFrameChg chg="modGraphic">
          <ac:chgData name="Carroll, Rebecca" userId="ef77c5a4-7df3-4a75-be11-32d99ee4fe86" providerId="ADAL" clId="{193A99A4-9233-4CC6-AFB3-7EF9551F9BAB}" dt="2019-06-05T15:02:05.039" v="256" actId="20577"/>
          <ac:graphicFrameMkLst>
            <pc:docMk/>
            <pc:sldMk cId="1085927946" sldId="643"/>
            <ac:graphicFrameMk id="6" creationId="{3A895D7E-96E1-4288-B9CB-E4E4E07FCE49}"/>
          </ac:graphicFrameMkLst>
        </pc:graphicFrameChg>
      </pc:sldChg>
      <pc:sldChg chg="modSp">
        <pc:chgData name="Carroll, Rebecca" userId="ef77c5a4-7df3-4a75-be11-32d99ee4fe86" providerId="ADAL" clId="{193A99A4-9233-4CC6-AFB3-7EF9551F9BAB}" dt="2019-06-05T14:58:23.943" v="55" actId="20577"/>
        <pc:sldMkLst>
          <pc:docMk/>
          <pc:sldMk cId="3512977497" sldId="646"/>
        </pc:sldMkLst>
        <pc:graphicFrameChg chg="modGraphic">
          <ac:chgData name="Carroll, Rebecca" userId="ef77c5a4-7df3-4a75-be11-32d99ee4fe86" providerId="ADAL" clId="{193A99A4-9233-4CC6-AFB3-7EF9551F9BAB}" dt="2019-06-05T14:58:23.943" v="55" actId="20577"/>
          <ac:graphicFrameMkLst>
            <pc:docMk/>
            <pc:sldMk cId="3512977497" sldId="646"/>
            <ac:graphicFrameMk id="6" creationId="{83DF74FD-8056-42C5-A294-DBF055B16D81}"/>
          </ac:graphicFrameMkLst>
        </pc:graphicFrameChg>
      </pc:sldChg>
      <pc:sldChg chg="modSp">
        <pc:chgData name="Carroll, Rebecca" userId="ef77c5a4-7df3-4a75-be11-32d99ee4fe86" providerId="ADAL" clId="{193A99A4-9233-4CC6-AFB3-7EF9551F9BAB}" dt="2019-06-05T14:58:29.009" v="64" actId="20577"/>
        <pc:sldMkLst>
          <pc:docMk/>
          <pc:sldMk cId="2500901162" sldId="647"/>
        </pc:sldMkLst>
        <pc:graphicFrameChg chg="modGraphic">
          <ac:chgData name="Carroll, Rebecca" userId="ef77c5a4-7df3-4a75-be11-32d99ee4fe86" providerId="ADAL" clId="{193A99A4-9233-4CC6-AFB3-7EF9551F9BAB}" dt="2019-06-05T14:58:29.009" v="64" actId="20577"/>
          <ac:graphicFrameMkLst>
            <pc:docMk/>
            <pc:sldMk cId="2500901162" sldId="647"/>
            <ac:graphicFrameMk id="6" creationId="{4229BA39-24B6-4EE1-96E9-3059C652A055}"/>
          </ac:graphicFrameMkLst>
        </pc:graphicFrameChg>
      </pc:sldChg>
      <pc:sldChg chg="modSp">
        <pc:chgData name="Carroll, Rebecca" userId="ef77c5a4-7df3-4a75-be11-32d99ee4fe86" providerId="ADAL" clId="{193A99A4-9233-4CC6-AFB3-7EF9551F9BAB}" dt="2019-06-05T14:58:35.082" v="73" actId="20577"/>
        <pc:sldMkLst>
          <pc:docMk/>
          <pc:sldMk cId="2366976564" sldId="648"/>
        </pc:sldMkLst>
        <pc:graphicFrameChg chg="modGraphic">
          <ac:chgData name="Carroll, Rebecca" userId="ef77c5a4-7df3-4a75-be11-32d99ee4fe86" providerId="ADAL" clId="{193A99A4-9233-4CC6-AFB3-7EF9551F9BAB}" dt="2019-06-05T14:58:35.082" v="73" actId="20577"/>
          <ac:graphicFrameMkLst>
            <pc:docMk/>
            <pc:sldMk cId="2366976564" sldId="648"/>
            <ac:graphicFrameMk id="6" creationId="{26DACD07-2659-4335-8A37-427CC536474E}"/>
          </ac:graphicFrameMkLst>
        </pc:graphicFrameChg>
      </pc:sldChg>
      <pc:sldChg chg="modSp modNotesTx">
        <pc:chgData name="Carroll, Rebecca" userId="ef77c5a4-7df3-4a75-be11-32d99ee4fe86" providerId="ADAL" clId="{193A99A4-9233-4CC6-AFB3-7EF9551F9BAB}" dt="2019-06-05T14:59:51.697" v="139" actId="20577"/>
        <pc:sldMkLst>
          <pc:docMk/>
          <pc:sldMk cId="1689252177" sldId="649"/>
        </pc:sldMkLst>
        <pc:graphicFrameChg chg="modGraphic">
          <ac:chgData name="Carroll, Rebecca" userId="ef77c5a4-7df3-4a75-be11-32d99ee4fe86" providerId="ADAL" clId="{193A99A4-9233-4CC6-AFB3-7EF9551F9BAB}" dt="2019-06-05T14:58:41.339" v="82" actId="20577"/>
          <ac:graphicFrameMkLst>
            <pc:docMk/>
            <pc:sldMk cId="1689252177" sldId="649"/>
            <ac:graphicFrameMk id="6" creationId="{E91ADBB4-7EB5-466D-89B7-4703D6756082}"/>
          </ac:graphicFrameMkLst>
        </pc:graphicFrameChg>
      </pc:sldChg>
      <pc:sldChg chg="modSp">
        <pc:chgData name="Carroll, Rebecca" userId="ef77c5a4-7df3-4a75-be11-32d99ee4fe86" providerId="ADAL" clId="{193A99A4-9233-4CC6-AFB3-7EF9551F9BAB}" dt="2019-06-05T14:58:46.761" v="91" actId="20577"/>
        <pc:sldMkLst>
          <pc:docMk/>
          <pc:sldMk cId="4206629369" sldId="650"/>
        </pc:sldMkLst>
        <pc:graphicFrameChg chg="modGraphic">
          <ac:chgData name="Carroll, Rebecca" userId="ef77c5a4-7df3-4a75-be11-32d99ee4fe86" providerId="ADAL" clId="{193A99A4-9233-4CC6-AFB3-7EF9551F9BAB}" dt="2019-06-05T14:58:46.761" v="91" actId="20577"/>
          <ac:graphicFrameMkLst>
            <pc:docMk/>
            <pc:sldMk cId="4206629369" sldId="650"/>
            <ac:graphicFrameMk id="6" creationId="{B6C3768D-A6B5-4E0A-B765-E88B12021ADE}"/>
          </ac:graphicFrameMkLst>
        </pc:graphicFrameChg>
      </pc:sldChg>
      <pc:sldChg chg="modSp">
        <pc:chgData name="Carroll, Rebecca" userId="ef77c5a4-7df3-4a75-be11-32d99ee4fe86" providerId="ADAL" clId="{193A99A4-9233-4CC6-AFB3-7EF9551F9BAB}" dt="2019-06-05T14:58:51.707" v="100" actId="20577"/>
        <pc:sldMkLst>
          <pc:docMk/>
          <pc:sldMk cId="1148362043" sldId="651"/>
        </pc:sldMkLst>
        <pc:graphicFrameChg chg="modGraphic">
          <ac:chgData name="Carroll, Rebecca" userId="ef77c5a4-7df3-4a75-be11-32d99ee4fe86" providerId="ADAL" clId="{193A99A4-9233-4CC6-AFB3-7EF9551F9BAB}" dt="2019-06-05T14:58:51.707" v="100" actId="20577"/>
          <ac:graphicFrameMkLst>
            <pc:docMk/>
            <pc:sldMk cId="1148362043" sldId="651"/>
            <ac:graphicFrameMk id="6" creationId="{31F71F40-E3F3-4CC6-A1F7-45DE1F58F84B}"/>
          </ac:graphicFrameMkLst>
        </pc:graphicFrameChg>
      </pc:sldChg>
      <pc:sldChg chg="modSp">
        <pc:chgData name="Carroll, Rebecca" userId="ef77c5a4-7df3-4a75-be11-32d99ee4fe86" providerId="ADAL" clId="{193A99A4-9233-4CC6-AFB3-7EF9551F9BAB}" dt="2019-06-05T14:58:56.947" v="109" actId="20577"/>
        <pc:sldMkLst>
          <pc:docMk/>
          <pc:sldMk cId="333632713" sldId="652"/>
        </pc:sldMkLst>
        <pc:graphicFrameChg chg="modGraphic">
          <ac:chgData name="Carroll, Rebecca" userId="ef77c5a4-7df3-4a75-be11-32d99ee4fe86" providerId="ADAL" clId="{193A99A4-9233-4CC6-AFB3-7EF9551F9BAB}" dt="2019-06-05T14:58:56.947" v="109" actId="20577"/>
          <ac:graphicFrameMkLst>
            <pc:docMk/>
            <pc:sldMk cId="333632713" sldId="652"/>
            <ac:graphicFrameMk id="6" creationId="{0AAA6D50-AA5E-4F52-A99A-03C507F11FD3}"/>
          </ac:graphicFrameMkLst>
        </pc:graphicFrameChg>
      </pc:sldChg>
      <pc:sldChg chg="modSp modNotesTx">
        <pc:chgData name="Carroll, Rebecca" userId="ef77c5a4-7df3-4a75-be11-32d99ee4fe86" providerId="ADAL" clId="{193A99A4-9233-4CC6-AFB3-7EF9551F9BAB}" dt="2019-06-05T16:45:38.676" v="559" actId="20577"/>
        <pc:sldMkLst>
          <pc:docMk/>
          <pc:sldMk cId="4143400768" sldId="653"/>
        </pc:sldMkLst>
        <pc:spChg chg="mod">
          <ac:chgData name="Carroll, Rebecca" userId="ef77c5a4-7df3-4a75-be11-32d99ee4fe86" providerId="ADAL" clId="{193A99A4-9233-4CC6-AFB3-7EF9551F9BAB}" dt="2019-06-05T16:45:35.715" v="558" actId="20577"/>
          <ac:spMkLst>
            <pc:docMk/>
            <pc:sldMk cId="4143400768" sldId="653"/>
            <ac:spMk id="3" creationId="{BBB94E6C-AA34-4534-807B-A4D3043D2463}"/>
          </ac:spMkLst>
        </pc:spChg>
        <pc:graphicFrameChg chg="modGraphic">
          <ac:chgData name="Carroll, Rebecca" userId="ef77c5a4-7df3-4a75-be11-32d99ee4fe86" providerId="ADAL" clId="{193A99A4-9233-4CC6-AFB3-7EF9551F9BAB}" dt="2019-06-05T14:59:02.817" v="118" actId="20577"/>
          <ac:graphicFrameMkLst>
            <pc:docMk/>
            <pc:sldMk cId="4143400768" sldId="653"/>
            <ac:graphicFrameMk id="6" creationId="{2D7F9E3C-ED0B-45C1-AD65-53277EDF0877}"/>
          </ac:graphicFrameMkLst>
        </pc:graphicFrameChg>
      </pc:sldChg>
      <pc:sldChg chg="modSp">
        <pc:chgData name="Carroll, Rebecca" userId="ef77c5a4-7df3-4a75-be11-32d99ee4fe86" providerId="ADAL" clId="{193A99A4-9233-4CC6-AFB3-7EF9551F9BAB}" dt="2019-06-05T14:59:10.068" v="127" actId="20577"/>
        <pc:sldMkLst>
          <pc:docMk/>
          <pc:sldMk cId="1570904995" sldId="654"/>
        </pc:sldMkLst>
        <pc:graphicFrameChg chg="modGraphic">
          <ac:chgData name="Carroll, Rebecca" userId="ef77c5a4-7df3-4a75-be11-32d99ee4fe86" providerId="ADAL" clId="{193A99A4-9233-4CC6-AFB3-7EF9551F9BAB}" dt="2019-06-05T14:59:10.068" v="127" actId="20577"/>
          <ac:graphicFrameMkLst>
            <pc:docMk/>
            <pc:sldMk cId="1570904995" sldId="654"/>
            <ac:graphicFrameMk id="6" creationId="{12949156-7926-466D-988A-AF5ADD915FCB}"/>
          </ac:graphicFrameMkLst>
        </pc:graphicFrameChg>
      </pc:sldChg>
      <pc:sldChg chg="modSp modNotesTx">
        <pc:chgData name="Carroll, Rebecca" userId="ef77c5a4-7df3-4a75-be11-32d99ee4fe86" providerId="ADAL" clId="{193A99A4-9233-4CC6-AFB3-7EF9551F9BAB}" dt="2019-06-05T15:03:32.497" v="350" actId="20577"/>
        <pc:sldMkLst>
          <pc:docMk/>
          <pc:sldMk cId="2189851540" sldId="656"/>
        </pc:sldMkLst>
        <pc:graphicFrameChg chg="modGraphic">
          <ac:chgData name="Carroll, Rebecca" userId="ef77c5a4-7df3-4a75-be11-32d99ee4fe86" providerId="ADAL" clId="{193A99A4-9233-4CC6-AFB3-7EF9551F9BAB}" dt="2019-06-05T15:03:27.472" v="347" actId="20577"/>
          <ac:graphicFrameMkLst>
            <pc:docMk/>
            <pc:sldMk cId="2189851540" sldId="656"/>
            <ac:graphicFrameMk id="6" creationId="{5270943D-4BF8-4244-94B1-8F6F53D0C950}"/>
          </ac:graphicFrameMkLst>
        </pc:graphicFrameChg>
      </pc:sldChg>
      <pc:sldChg chg="modSp">
        <pc:chgData name="Carroll, Rebecca" userId="ef77c5a4-7df3-4a75-be11-32d99ee4fe86" providerId="ADAL" clId="{193A99A4-9233-4CC6-AFB3-7EF9551F9BAB}" dt="2019-06-05T15:04:47.816" v="465" actId="20577"/>
        <pc:sldMkLst>
          <pc:docMk/>
          <pc:sldMk cId="0" sldId="662"/>
        </pc:sldMkLst>
        <pc:graphicFrameChg chg="modGraphic">
          <ac:chgData name="Carroll, Rebecca" userId="ef77c5a4-7df3-4a75-be11-32d99ee4fe86" providerId="ADAL" clId="{193A99A4-9233-4CC6-AFB3-7EF9551F9BAB}" dt="2019-06-05T15:04:47.816" v="465" actId="20577"/>
          <ac:graphicFrameMkLst>
            <pc:docMk/>
            <pc:sldMk cId="0" sldId="662"/>
            <ac:graphicFrameMk id="6" creationId="{32BE22C0-BED0-4248-B935-B0B7A4375756}"/>
          </ac:graphicFrameMkLst>
        </pc:graphicFrameChg>
      </pc:sldChg>
      <pc:sldChg chg="modSp">
        <pc:chgData name="Carroll, Rebecca" userId="ef77c5a4-7df3-4a75-be11-32d99ee4fe86" providerId="ADAL" clId="{193A99A4-9233-4CC6-AFB3-7EF9551F9BAB}" dt="2019-06-05T15:05:21.788" v="483" actId="20577"/>
        <pc:sldMkLst>
          <pc:docMk/>
          <pc:sldMk cId="3117080950" sldId="664"/>
        </pc:sldMkLst>
        <pc:graphicFrameChg chg="modGraphic">
          <ac:chgData name="Carroll, Rebecca" userId="ef77c5a4-7df3-4a75-be11-32d99ee4fe86" providerId="ADAL" clId="{193A99A4-9233-4CC6-AFB3-7EF9551F9BAB}" dt="2019-06-05T15:05:21.788" v="483" actId="20577"/>
          <ac:graphicFrameMkLst>
            <pc:docMk/>
            <pc:sldMk cId="3117080950" sldId="664"/>
            <ac:graphicFrameMk id="7" creationId="{FF326BB3-83E8-4A00-8A65-0B3EB363D353}"/>
          </ac:graphicFrameMkLst>
        </pc:graphicFrameChg>
      </pc:sldChg>
      <pc:sldChg chg="modSp">
        <pc:chgData name="Carroll, Rebecca" userId="ef77c5a4-7df3-4a75-be11-32d99ee4fe86" providerId="ADAL" clId="{193A99A4-9233-4CC6-AFB3-7EF9551F9BAB}" dt="2019-06-05T15:07:14.173" v="514" actId="20577"/>
        <pc:sldMkLst>
          <pc:docMk/>
          <pc:sldMk cId="1891861636" sldId="665"/>
        </pc:sldMkLst>
        <pc:spChg chg="mod">
          <ac:chgData name="Carroll, Rebecca" userId="ef77c5a4-7df3-4a75-be11-32d99ee4fe86" providerId="ADAL" clId="{193A99A4-9233-4CC6-AFB3-7EF9551F9BAB}" dt="2019-06-05T15:07:14.173" v="514" actId="20577"/>
          <ac:spMkLst>
            <pc:docMk/>
            <pc:sldMk cId="1891861636" sldId="665"/>
            <ac:spMk id="3" creationId="{82D7AD04-E935-4EFE-921E-ACFC98898B38}"/>
          </ac:spMkLst>
        </pc:spChg>
      </pc:sldChg>
      <pc:sldChg chg="modSp">
        <pc:chgData name="Carroll, Rebecca" userId="ef77c5a4-7df3-4a75-be11-32d99ee4fe86" providerId="ADAL" clId="{193A99A4-9233-4CC6-AFB3-7EF9551F9BAB}" dt="2019-06-05T15:06:33.314" v="503" actId="20577"/>
        <pc:sldMkLst>
          <pc:docMk/>
          <pc:sldMk cId="0" sldId="673"/>
        </pc:sldMkLst>
        <pc:graphicFrameChg chg="modGraphic">
          <ac:chgData name="Carroll, Rebecca" userId="ef77c5a4-7df3-4a75-be11-32d99ee4fe86" providerId="ADAL" clId="{193A99A4-9233-4CC6-AFB3-7EF9551F9BAB}" dt="2019-06-05T15:06:33.314" v="503" actId="20577"/>
          <ac:graphicFrameMkLst>
            <pc:docMk/>
            <pc:sldMk cId="0" sldId="673"/>
            <ac:graphicFrameMk id="7" creationId="{7B8FE64E-02FC-4079-8C27-B67BE8A1FE9B}"/>
          </ac:graphicFrameMkLst>
        </pc:graphicFrameChg>
      </pc:sldChg>
      <pc:sldChg chg="modSp">
        <pc:chgData name="Carroll, Rebecca" userId="ef77c5a4-7df3-4a75-be11-32d99ee4fe86" providerId="ADAL" clId="{193A99A4-9233-4CC6-AFB3-7EF9551F9BAB}" dt="2019-06-05T15:06:41.021" v="512" actId="20577"/>
        <pc:sldMkLst>
          <pc:docMk/>
          <pc:sldMk cId="4280126216" sldId="674"/>
        </pc:sldMkLst>
        <pc:graphicFrameChg chg="modGraphic">
          <ac:chgData name="Carroll, Rebecca" userId="ef77c5a4-7df3-4a75-be11-32d99ee4fe86" providerId="ADAL" clId="{193A99A4-9233-4CC6-AFB3-7EF9551F9BAB}" dt="2019-06-05T15:06:41.021" v="512" actId="20577"/>
          <ac:graphicFrameMkLst>
            <pc:docMk/>
            <pc:sldMk cId="4280126216" sldId="674"/>
            <ac:graphicFrameMk id="7" creationId="{7B8FE64E-02FC-4079-8C27-B67BE8A1FE9B}"/>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C88869FA-6518-4F24-984F-A7347B883EA3}"/>
              </a:ext>
            </a:extLst>
          </p:cNvPr>
          <p:cNvSpPr>
            <a:spLocks noGrp="1" noChangeArrowheads="1"/>
          </p:cNvSpPr>
          <p:nvPr>
            <p:ph type="hdr" sz="quarter"/>
          </p:nvPr>
        </p:nvSpPr>
        <p:spPr bwMode="auto">
          <a:xfrm>
            <a:off x="0" y="0"/>
            <a:ext cx="29733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4" tIns="46148" rIns="92294" bIns="46148" numCol="1" anchor="t" anchorCtr="0" compatLnSpc="1">
            <a:prstTxWarp prst="textNoShape">
              <a:avLst/>
            </a:prstTxWarp>
          </a:bodyPr>
          <a:lstStyle>
            <a:lvl1pPr defTabSz="922338" eaLnBrk="1" hangingPunct="1">
              <a:defRPr sz="1200">
                <a:latin typeface="Arial" charset="0"/>
              </a:defRPr>
            </a:lvl1pPr>
          </a:lstStyle>
          <a:p>
            <a:pPr>
              <a:defRPr/>
            </a:pPr>
            <a:endParaRPr lang="en-US" altLang="en-US"/>
          </a:p>
        </p:txBody>
      </p:sp>
      <p:sp>
        <p:nvSpPr>
          <p:cNvPr id="74755" name="Rectangle 3">
            <a:extLst>
              <a:ext uri="{FF2B5EF4-FFF2-40B4-BE49-F238E27FC236}">
                <a16:creationId xmlns:a16="http://schemas.microsoft.com/office/drawing/2014/main" id="{6449DA76-EBF6-47F6-824E-5D8B26E274DD}"/>
              </a:ext>
            </a:extLst>
          </p:cNvPr>
          <p:cNvSpPr>
            <a:spLocks noGrp="1" noChangeArrowheads="1"/>
          </p:cNvSpPr>
          <p:nvPr>
            <p:ph type="dt" sz="quarter" idx="1"/>
          </p:nvPr>
        </p:nvSpPr>
        <p:spPr bwMode="auto">
          <a:xfrm>
            <a:off x="3883025" y="0"/>
            <a:ext cx="29733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4" tIns="46148" rIns="92294" bIns="46148" numCol="1" anchor="t" anchorCtr="0" compatLnSpc="1">
            <a:prstTxWarp prst="textNoShape">
              <a:avLst/>
            </a:prstTxWarp>
          </a:bodyPr>
          <a:lstStyle>
            <a:lvl1pPr algn="r" defTabSz="922338" eaLnBrk="1" hangingPunct="1">
              <a:defRPr sz="1200">
                <a:latin typeface="Arial" charset="0"/>
              </a:defRPr>
            </a:lvl1pPr>
          </a:lstStyle>
          <a:p>
            <a:pPr>
              <a:defRPr/>
            </a:pPr>
            <a:endParaRPr lang="en-US" altLang="en-US"/>
          </a:p>
        </p:txBody>
      </p:sp>
      <p:sp>
        <p:nvSpPr>
          <p:cNvPr id="74756" name="Rectangle 4">
            <a:extLst>
              <a:ext uri="{FF2B5EF4-FFF2-40B4-BE49-F238E27FC236}">
                <a16:creationId xmlns:a16="http://schemas.microsoft.com/office/drawing/2014/main" id="{FE7FD847-10CE-49D9-95D4-ADD287FE668B}"/>
              </a:ext>
            </a:extLst>
          </p:cNvPr>
          <p:cNvSpPr>
            <a:spLocks noGrp="1" noChangeArrowheads="1"/>
          </p:cNvSpPr>
          <p:nvPr>
            <p:ph type="ftr" sz="quarter" idx="2"/>
          </p:nvPr>
        </p:nvSpPr>
        <p:spPr bwMode="auto">
          <a:xfrm>
            <a:off x="0" y="8829675"/>
            <a:ext cx="29733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4" tIns="46148" rIns="92294" bIns="46148" numCol="1" anchor="b" anchorCtr="0" compatLnSpc="1">
            <a:prstTxWarp prst="textNoShape">
              <a:avLst/>
            </a:prstTxWarp>
          </a:bodyPr>
          <a:lstStyle>
            <a:lvl1pPr defTabSz="922338" eaLnBrk="1" hangingPunct="1">
              <a:defRPr sz="1200">
                <a:latin typeface="Arial" charset="0"/>
              </a:defRPr>
            </a:lvl1pPr>
          </a:lstStyle>
          <a:p>
            <a:pPr>
              <a:defRPr/>
            </a:pPr>
            <a:r>
              <a:rPr lang="en-US" altLang="en-US"/>
              <a:t>Severe Repetitive Loss Pilot Program</a:t>
            </a:r>
          </a:p>
        </p:txBody>
      </p:sp>
      <p:sp>
        <p:nvSpPr>
          <p:cNvPr id="74757" name="Rectangle 5">
            <a:extLst>
              <a:ext uri="{FF2B5EF4-FFF2-40B4-BE49-F238E27FC236}">
                <a16:creationId xmlns:a16="http://schemas.microsoft.com/office/drawing/2014/main" id="{95522B96-8FDD-4C6B-83C1-56DDEE42255B}"/>
              </a:ext>
            </a:extLst>
          </p:cNvPr>
          <p:cNvSpPr>
            <a:spLocks noGrp="1" noChangeArrowheads="1"/>
          </p:cNvSpPr>
          <p:nvPr>
            <p:ph type="sldNum" sz="quarter" idx="3"/>
          </p:nvPr>
        </p:nvSpPr>
        <p:spPr bwMode="auto">
          <a:xfrm>
            <a:off x="3883025" y="8829675"/>
            <a:ext cx="29733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4" tIns="46148" rIns="92294" bIns="46148" numCol="1" anchor="b" anchorCtr="0" compatLnSpc="1">
            <a:prstTxWarp prst="textNoShape">
              <a:avLst/>
            </a:prstTxWarp>
          </a:bodyPr>
          <a:lstStyle>
            <a:lvl1pPr algn="r" defTabSz="922338" eaLnBrk="1" hangingPunct="1">
              <a:defRPr sz="1200"/>
            </a:lvl1pPr>
          </a:lstStyle>
          <a:p>
            <a:pPr>
              <a:defRPr/>
            </a:pPr>
            <a:fld id="{1BFB8EEA-3F4C-4AFF-A018-7514263F3DD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E7A59183-9505-401B-B68D-0861DFEDB7D4}"/>
              </a:ext>
            </a:extLst>
          </p:cNvPr>
          <p:cNvSpPr>
            <a:spLocks noGrp="1" noChangeArrowheads="1"/>
          </p:cNvSpPr>
          <p:nvPr>
            <p:ph type="hdr" sz="quarter"/>
          </p:nvPr>
        </p:nvSpPr>
        <p:spPr bwMode="auto">
          <a:xfrm>
            <a:off x="0" y="0"/>
            <a:ext cx="29733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4" tIns="46148" rIns="92294" bIns="46148" numCol="1" anchor="t" anchorCtr="0" compatLnSpc="1">
            <a:prstTxWarp prst="textNoShape">
              <a:avLst/>
            </a:prstTxWarp>
          </a:bodyPr>
          <a:lstStyle>
            <a:lvl1pPr defTabSz="922338" eaLnBrk="1" hangingPunct="1">
              <a:defRPr sz="1200">
                <a:latin typeface="Arial" charset="0"/>
              </a:defRPr>
            </a:lvl1pPr>
          </a:lstStyle>
          <a:p>
            <a:pPr>
              <a:defRPr/>
            </a:pPr>
            <a:endParaRPr lang="en-US" altLang="en-US"/>
          </a:p>
        </p:txBody>
      </p:sp>
      <p:sp>
        <p:nvSpPr>
          <p:cNvPr id="12291" name="Rectangle 3">
            <a:extLst>
              <a:ext uri="{FF2B5EF4-FFF2-40B4-BE49-F238E27FC236}">
                <a16:creationId xmlns:a16="http://schemas.microsoft.com/office/drawing/2014/main" id="{E4CE3AC9-508E-419C-AD32-15EBEFEBB845}"/>
              </a:ext>
            </a:extLst>
          </p:cNvPr>
          <p:cNvSpPr>
            <a:spLocks noGrp="1" noChangeArrowheads="1"/>
          </p:cNvSpPr>
          <p:nvPr>
            <p:ph type="dt" idx="1"/>
          </p:nvPr>
        </p:nvSpPr>
        <p:spPr bwMode="auto">
          <a:xfrm>
            <a:off x="3883025" y="0"/>
            <a:ext cx="29733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4" tIns="46148" rIns="92294" bIns="46148" numCol="1" anchor="t" anchorCtr="0" compatLnSpc="1">
            <a:prstTxWarp prst="textNoShape">
              <a:avLst/>
            </a:prstTxWarp>
          </a:bodyPr>
          <a:lstStyle>
            <a:lvl1pPr algn="r" defTabSz="922338" eaLnBrk="1" hangingPunct="1">
              <a:defRPr sz="1200">
                <a:latin typeface="Arial" charset="0"/>
              </a:defRPr>
            </a:lvl1pPr>
          </a:lstStyle>
          <a:p>
            <a:pPr>
              <a:defRPr/>
            </a:pPr>
            <a:endParaRPr lang="en-US" altLang="en-US"/>
          </a:p>
        </p:txBody>
      </p:sp>
      <p:sp>
        <p:nvSpPr>
          <p:cNvPr id="4100" name="Rectangle 4">
            <a:extLst>
              <a:ext uri="{FF2B5EF4-FFF2-40B4-BE49-F238E27FC236}">
                <a16:creationId xmlns:a16="http://schemas.microsoft.com/office/drawing/2014/main" id="{244D060D-2E5E-4B40-8E49-EC1FBA5570DE}"/>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a:extLst>
              <a:ext uri="{FF2B5EF4-FFF2-40B4-BE49-F238E27FC236}">
                <a16:creationId xmlns:a16="http://schemas.microsoft.com/office/drawing/2014/main" id="{0FEBBAB2-9390-455E-B708-00DC50EF3BDE}"/>
              </a:ext>
            </a:extLst>
          </p:cNvPr>
          <p:cNvSpPr>
            <a:spLocks noGrp="1" noChangeArrowheads="1"/>
          </p:cNvSpPr>
          <p:nvPr>
            <p:ph type="body" sz="quarter" idx="3"/>
          </p:nvPr>
        </p:nvSpPr>
        <p:spPr bwMode="auto">
          <a:xfrm>
            <a:off x="685800" y="4416425"/>
            <a:ext cx="54864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4" tIns="46148" rIns="92294" bIns="46148"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2294" name="Rectangle 6">
            <a:extLst>
              <a:ext uri="{FF2B5EF4-FFF2-40B4-BE49-F238E27FC236}">
                <a16:creationId xmlns:a16="http://schemas.microsoft.com/office/drawing/2014/main" id="{2ED9AA81-0116-4236-BB1E-150C1C9834F6}"/>
              </a:ext>
            </a:extLst>
          </p:cNvPr>
          <p:cNvSpPr>
            <a:spLocks noGrp="1" noChangeArrowheads="1"/>
          </p:cNvSpPr>
          <p:nvPr>
            <p:ph type="ftr" sz="quarter" idx="4"/>
          </p:nvPr>
        </p:nvSpPr>
        <p:spPr bwMode="auto">
          <a:xfrm>
            <a:off x="0" y="8829675"/>
            <a:ext cx="29733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4" tIns="46148" rIns="92294" bIns="46148" numCol="1" anchor="b" anchorCtr="0" compatLnSpc="1">
            <a:prstTxWarp prst="textNoShape">
              <a:avLst/>
            </a:prstTxWarp>
          </a:bodyPr>
          <a:lstStyle>
            <a:lvl1pPr defTabSz="922338" eaLnBrk="1" hangingPunct="1">
              <a:defRPr sz="1200">
                <a:latin typeface="Arial" charset="0"/>
              </a:defRPr>
            </a:lvl1pPr>
          </a:lstStyle>
          <a:p>
            <a:pPr>
              <a:defRPr/>
            </a:pPr>
            <a:r>
              <a:rPr lang="en-US" altLang="en-US"/>
              <a:t>Severe Repetitive Loss Pilot Program</a:t>
            </a:r>
          </a:p>
        </p:txBody>
      </p:sp>
      <p:sp>
        <p:nvSpPr>
          <p:cNvPr id="12295" name="Rectangle 7">
            <a:extLst>
              <a:ext uri="{FF2B5EF4-FFF2-40B4-BE49-F238E27FC236}">
                <a16:creationId xmlns:a16="http://schemas.microsoft.com/office/drawing/2014/main" id="{CD1AFF1B-54C0-48AC-829A-15BF5D762121}"/>
              </a:ext>
            </a:extLst>
          </p:cNvPr>
          <p:cNvSpPr>
            <a:spLocks noGrp="1" noChangeArrowheads="1"/>
          </p:cNvSpPr>
          <p:nvPr>
            <p:ph type="sldNum" sz="quarter" idx="5"/>
          </p:nvPr>
        </p:nvSpPr>
        <p:spPr bwMode="auto">
          <a:xfrm>
            <a:off x="3883025" y="8829675"/>
            <a:ext cx="29733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4" tIns="46148" rIns="92294" bIns="46148" numCol="1" anchor="b" anchorCtr="0" compatLnSpc="1">
            <a:prstTxWarp prst="textNoShape">
              <a:avLst/>
            </a:prstTxWarp>
          </a:bodyPr>
          <a:lstStyle>
            <a:lvl1pPr algn="r" defTabSz="922338" eaLnBrk="1" hangingPunct="1">
              <a:defRPr sz="1200"/>
            </a:lvl1pPr>
          </a:lstStyle>
          <a:p>
            <a:pPr>
              <a:defRPr/>
            </a:pPr>
            <a:fld id="{44590667-9637-4F4B-9472-36FB5544432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fema.gov/benefit-cost-analysis"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msc.fema.gov/portal"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gsa.gov/travel/plan-book/per-diem-rates/per-diem-rates-lookup"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s://www.defensetravel.dod.mil/site/perdiemCalc.cfm"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fema.gov/benefit-cost-analysis"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www.fema.gov/benefit-cost-analysis" TargetMode="External"/><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AE696AC8-78EF-4F24-AA3A-C76D12E9B8B4}"/>
              </a:ext>
            </a:extLst>
          </p:cNvPr>
          <p:cNvSpPr>
            <a:spLocks noGrp="1" noRot="1" noChangeAspect="1" noChangeArrowheads="1" noTextEdit="1"/>
          </p:cNvSpPr>
          <p:nvPr>
            <p:ph type="sldImg"/>
          </p:nvPr>
        </p:nvSpPr>
        <p:spPr>
          <a:ln/>
        </p:spPr>
      </p:sp>
      <p:sp>
        <p:nvSpPr>
          <p:cNvPr id="8195" name="Notes Placeholder 2">
            <a:extLst>
              <a:ext uri="{FF2B5EF4-FFF2-40B4-BE49-F238E27FC236}">
                <a16:creationId xmlns:a16="http://schemas.microsoft.com/office/drawing/2014/main" id="{41C9C89D-1F94-47BF-9BC7-C5356EAAC04D}"/>
              </a:ext>
            </a:extLst>
          </p:cNvPr>
          <p:cNvSpPr>
            <a:spLocks noGrp="1" noChangeArrowheads="1"/>
          </p:cNvSpPr>
          <p:nvPr>
            <p:ph type="body" idx="1"/>
          </p:nvPr>
        </p:nvSpPr>
        <p:spPr>
          <a:noFill/>
        </p:spPr>
        <p:txBody>
          <a:bodyPr/>
          <a:lstStyle/>
          <a:p>
            <a:r>
              <a:rPr lang="en-US" sz="1200" kern="1200" dirty="0">
                <a:solidFill>
                  <a:schemeClr val="tx1"/>
                </a:solidFill>
                <a:effectLst/>
                <a:latin typeface="Arial" charset="0"/>
                <a:ea typeface="+mn-ea"/>
                <a:cs typeface="+mn-cs"/>
              </a:rPr>
              <a:t>Welcome to Unit 5. This is a longer unit but we will take at least one break part of the way through. The reason this unit is longer is because (1) it discusses concepts/terminology related to flood hazard data, and (2) it walks students through three separate BCA examples.</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This unit will cover:</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Concepts and terminology related to flooding</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Project basics, data and documentation requirements, and BCA Toolkit exercises for:</a:t>
            </a:r>
          </a:p>
          <a:p>
            <a:pPr marL="628650" lvl="1" indent="-171450">
              <a:buFont typeface="Arial" panose="020B0604020202020204" pitchFamily="34" charset="0"/>
              <a:buChar char="•"/>
            </a:pPr>
            <a:r>
              <a:rPr lang="en-US" sz="1200" kern="1200" dirty="0">
                <a:solidFill>
                  <a:schemeClr val="tx1"/>
                </a:solidFill>
                <a:effectLst/>
                <a:latin typeface="Arial" charset="0"/>
                <a:ea typeface="+mn-ea"/>
                <a:cs typeface="+mn-cs"/>
              </a:rPr>
              <a:t>Acquisitions and elevations/mitigation reconstruction</a:t>
            </a:r>
          </a:p>
          <a:p>
            <a:pPr marL="628650" lvl="1" indent="-171450">
              <a:buFont typeface="Arial" panose="020B0604020202020204" pitchFamily="34" charset="0"/>
              <a:buChar char="•"/>
            </a:pPr>
            <a:r>
              <a:rPr lang="en-US" sz="1200" kern="1200" dirty="0">
                <a:solidFill>
                  <a:schemeClr val="tx1"/>
                </a:solidFill>
                <a:effectLst/>
                <a:latin typeface="Arial" charset="0"/>
                <a:ea typeface="+mn-ea"/>
                <a:cs typeface="+mn-cs"/>
              </a:rPr>
              <a:t>Flood control projects</a:t>
            </a:r>
          </a:p>
        </p:txBody>
      </p:sp>
      <p:sp>
        <p:nvSpPr>
          <p:cNvPr id="8196" name="Slide Number Placeholder 3">
            <a:extLst>
              <a:ext uri="{FF2B5EF4-FFF2-40B4-BE49-F238E27FC236}">
                <a16:creationId xmlns:a16="http://schemas.microsoft.com/office/drawing/2014/main" id="{F5C68348-D242-4FFF-95EC-0006304076E8}"/>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2F541CED-0B66-49B2-ADCA-4AB5A8BF8E54}" type="slidenum">
              <a:rPr lang="en-US" altLang="en-US" smtClean="0"/>
              <a:pPr/>
              <a:t>2</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A57BDF49-8EDC-440D-9D3A-63CD4A457F1D}"/>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89696A48-4106-4B0C-8159-B097EBB317B9}"/>
              </a:ext>
            </a:extLst>
          </p:cNvPr>
          <p:cNvSpPr>
            <a:spLocks noGrp="1" noChangeArrowheads="1"/>
          </p:cNvSpPr>
          <p:nvPr>
            <p:ph type="body" idx="1"/>
          </p:nvPr>
        </p:nvSpPr>
        <p:spPr>
          <a:noFill/>
        </p:spPr>
        <p:txBody>
          <a:bodyPr/>
          <a:lstStyle/>
          <a:p>
            <a:r>
              <a:rPr lang="en-US" sz="1200" kern="1200" dirty="0">
                <a:solidFill>
                  <a:schemeClr val="tx1"/>
                </a:solidFill>
                <a:effectLst/>
                <a:latin typeface="Arial" charset="0"/>
                <a:ea typeface="+mn-ea"/>
                <a:cs typeface="+mn-cs"/>
              </a:rPr>
              <a:t>Riverine flooding occurs when excessive rainfall causes a river, creek, or stream to exceed its capacity. It can also be caused by heavy snow melt and ice jams.</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Coastal flooding is caused by storm surge from extreme weather events, such as tropical storms/hurricanes.</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It is possible for an area to have both riverine and coastal flooding.</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Many areas also experience what is known as overland or interior flooding, which is caused by excessive rainfall overwhelming the drainage system, but that this type of flooding is not included in a FIRM. If you are doing a BCA for a project that addresses this type of flooding, you will either need an H&amp;H study or past/expected damage data.</a:t>
            </a:r>
            <a:endParaRPr lang="en-US" altLang="en-US" dirty="0">
              <a:latin typeface="Arial" panose="020B0604020202020204" pitchFamily="34" charset="0"/>
            </a:endParaRPr>
          </a:p>
        </p:txBody>
      </p:sp>
      <p:sp>
        <p:nvSpPr>
          <p:cNvPr id="30724" name="Slide Number Placeholder 3">
            <a:extLst>
              <a:ext uri="{FF2B5EF4-FFF2-40B4-BE49-F238E27FC236}">
                <a16:creationId xmlns:a16="http://schemas.microsoft.com/office/drawing/2014/main" id="{7B8DD604-5464-4844-B8F7-6C102B6B93F6}"/>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E27D3EAD-67F3-4ECE-B249-13E7455BBF81}" type="slidenum">
              <a:rPr lang="en-US" altLang="en-US" smtClean="0"/>
              <a:pPr/>
              <a:t>12</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74BAA775-5F02-4219-AA7D-085B165CA7CE}"/>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76F97628-1DC9-490F-8FE0-E391EC6C3760}"/>
              </a:ext>
            </a:extLst>
          </p:cNvPr>
          <p:cNvSpPr>
            <a:spLocks noGrp="1" noChangeArrowheads="1"/>
          </p:cNvSpPr>
          <p:nvPr>
            <p:ph type="body" idx="1"/>
          </p:nvPr>
        </p:nvSpPr>
        <p:spPr>
          <a:noFill/>
        </p:spPr>
        <p:txBody>
          <a:bodyPr/>
          <a:lstStyle/>
          <a:p>
            <a:r>
              <a:rPr lang="en-US" altLang="en-US" dirty="0">
                <a:latin typeface="Arial" panose="020B0604020202020204" pitchFamily="34" charset="0"/>
              </a:rPr>
              <a:t>You can use the FIS to find all of this information, as well as flood profiles (WSEL for a specific flood event).</a:t>
            </a:r>
          </a:p>
        </p:txBody>
      </p:sp>
      <p:sp>
        <p:nvSpPr>
          <p:cNvPr id="32772" name="Slide Number Placeholder 3">
            <a:extLst>
              <a:ext uri="{FF2B5EF4-FFF2-40B4-BE49-F238E27FC236}">
                <a16:creationId xmlns:a16="http://schemas.microsoft.com/office/drawing/2014/main" id="{B575FBAC-AE92-48AA-A3E9-A3E3376DF419}"/>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DE9A2C8C-7337-4D6E-885A-AEC58375ADAB}" type="slidenum">
              <a:rPr lang="en-US" altLang="en-US" smtClean="0"/>
              <a:pPr/>
              <a:t>13</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B0D18367-BDA4-46DB-92FD-E5F70FE0FFC5}"/>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BFB11533-E030-4FAF-AA94-011935F36FD1}"/>
              </a:ext>
            </a:extLst>
          </p:cNvPr>
          <p:cNvSpPr>
            <a:spLocks noGrp="1" noChangeArrowheads="1"/>
          </p:cNvSpPr>
          <p:nvPr>
            <p:ph type="body" idx="1"/>
          </p:nvPr>
        </p:nvSpPr>
        <p:spPr>
          <a:noFill/>
        </p:spPr>
        <p:txBody>
          <a:bodyPr/>
          <a:lstStyle/>
          <a:p>
            <a:r>
              <a:rPr lang="en-US" altLang="en-US" dirty="0">
                <a:latin typeface="Arial" panose="020B0604020202020204" pitchFamily="34" charset="0"/>
              </a:rPr>
              <a:t>The primary reason for having two different coastal flood zones is that the risk of structural damage is higher within Zone VE, due to the significant wave energy that can occur in these areas. As a result, flood insurance rates are higher and building codes are stricter for structures in Zone VE.</a:t>
            </a:r>
          </a:p>
          <a:p>
            <a:endParaRPr lang="en-US" altLang="en-US" dirty="0">
              <a:latin typeface="Arial" panose="020B0604020202020204" pitchFamily="34" charset="0"/>
            </a:endParaRPr>
          </a:p>
          <a:p>
            <a:r>
              <a:rPr lang="en-US" altLang="en-US" dirty="0">
                <a:latin typeface="Arial" panose="020B0604020202020204" pitchFamily="34" charset="0"/>
              </a:rPr>
              <a:t>However, over the past decade, post-storm damage surveys have confirmed that even wave heights as low as 1.5 feet can cause significant structural damage to buildings that were not built to withstand forces such as the wave hazards in VE zones. On its recently updated FIRMs, FEMA notifies communities of the potential for significant wave damage by using both the regulatory Zone VE designation (coastal flooding, plus waves of 3 feet or higher) and an informational line depicting the extent of 1.5-foot wave heights. This line is called the </a:t>
            </a:r>
            <a:r>
              <a:rPr lang="en-US" altLang="en-US" dirty="0" err="1">
                <a:latin typeface="Arial" panose="020B0604020202020204" pitchFamily="34" charset="0"/>
              </a:rPr>
              <a:t>LiMWA</a:t>
            </a:r>
            <a:r>
              <a:rPr lang="en-US" altLang="en-US" dirty="0">
                <a:latin typeface="Arial" panose="020B0604020202020204" pitchFamily="34" charset="0"/>
              </a:rPr>
              <a:t>. </a:t>
            </a:r>
          </a:p>
          <a:p>
            <a:endParaRPr lang="en-US" altLang="en-US" dirty="0">
              <a:latin typeface="Arial" panose="020B0604020202020204" pitchFamily="34" charset="0"/>
            </a:endParaRPr>
          </a:p>
          <a:p>
            <a:endParaRPr lang="en-US" altLang="en-US" dirty="0">
              <a:latin typeface="Arial" panose="020B0604020202020204" pitchFamily="34" charset="0"/>
            </a:endParaRPr>
          </a:p>
          <a:p>
            <a:endParaRPr lang="en-US" altLang="en-US" dirty="0">
              <a:latin typeface="Arial" panose="020B0604020202020204" pitchFamily="34" charset="0"/>
            </a:endParaRPr>
          </a:p>
          <a:p>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35844" name="Slide Number Placeholder 3">
            <a:extLst>
              <a:ext uri="{FF2B5EF4-FFF2-40B4-BE49-F238E27FC236}">
                <a16:creationId xmlns:a16="http://schemas.microsoft.com/office/drawing/2014/main" id="{F6FC6681-6CA5-4D8C-8955-5D25D28EB3F8}"/>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2300FE0A-BFEB-43DE-B52D-7EFF56CA51DD}" type="slidenum">
              <a:rPr lang="en-US" altLang="en-US" smtClean="0"/>
              <a:pPr/>
              <a:t>15</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07AF4DA-DD3F-4A97-9368-C760B7F76D6F}"/>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2D0090AA-24BC-42B1-B670-2D7B11F4EDE2}"/>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
        <p:nvSpPr>
          <p:cNvPr id="38916" name="Slide Number Placeholder 3">
            <a:extLst>
              <a:ext uri="{FF2B5EF4-FFF2-40B4-BE49-F238E27FC236}">
                <a16:creationId xmlns:a16="http://schemas.microsoft.com/office/drawing/2014/main" id="{1577BF04-1CB8-4A32-A809-25AC23069984}"/>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1A4AB8A8-6EDD-4F20-9646-3CB8B9D6FC4A}" type="slidenum">
              <a:rPr lang="en-US" altLang="en-US" smtClean="0"/>
              <a:pPr/>
              <a:t>17</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The </a:t>
            </a:r>
            <a:r>
              <a:rPr lang="en-US" sz="1200" b="1" kern="1200" dirty="0">
                <a:solidFill>
                  <a:schemeClr val="tx1"/>
                </a:solidFill>
                <a:effectLst/>
                <a:latin typeface="Arial" charset="0"/>
                <a:ea typeface="+mn-ea"/>
                <a:cs typeface="+mn-cs"/>
              </a:rPr>
              <a:t>BRV</a:t>
            </a:r>
            <a:r>
              <a:rPr lang="en-US" sz="1200" kern="1200" dirty="0">
                <a:solidFill>
                  <a:schemeClr val="tx1"/>
                </a:solidFill>
                <a:effectLst/>
                <a:latin typeface="Arial" charset="0"/>
                <a:ea typeface="+mn-ea"/>
                <a:cs typeface="+mn-cs"/>
              </a:rPr>
              <a:t> is the cost per square foot to replace the building with a functionally equivalent building, based on the current cost of labor and materials. </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The BRV is </a:t>
            </a:r>
            <a:r>
              <a:rPr lang="en-US" sz="1200" b="1" kern="1200" dirty="0">
                <a:solidFill>
                  <a:schemeClr val="tx1"/>
                </a:solidFill>
                <a:effectLst/>
                <a:latin typeface="Arial" charset="0"/>
                <a:ea typeface="+mn-ea"/>
                <a:cs typeface="+mn-cs"/>
              </a:rPr>
              <a:t>not</a:t>
            </a:r>
            <a:r>
              <a:rPr lang="en-US" sz="1200" kern="1200" dirty="0">
                <a:solidFill>
                  <a:schemeClr val="tx1"/>
                </a:solidFill>
                <a:effectLst/>
                <a:latin typeface="Arial" charset="0"/>
                <a:ea typeface="+mn-ea"/>
                <a:cs typeface="+mn-cs"/>
              </a:rPr>
              <a:t> the same as the current market value of the building.</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The BCA Toolkit uses a default value of $100/square foot. If your location has a higher BRV, you may use it as long as you provide documentation with your project application.</a:t>
            </a:r>
          </a:p>
          <a:p>
            <a:endParaRPr lang="en-US" dirty="0"/>
          </a:p>
        </p:txBody>
      </p:sp>
      <p:sp>
        <p:nvSpPr>
          <p:cNvPr id="4" name="Slide Number Placeholder 3"/>
          <p:cNvSpPr>
            <a:spLocks noGrp="1"/>
          </p:cNvSpPr>
          <p:nvPr>
            <p:ph type="sldNum" sz="quarter" idx="5"/>
          </p:nvPr>
        </p:nvSpPr>
        <p:spPr/>
        <p:txBody>
          <a:bodyPr/>
          <a:lstStyle/>
          <a:p>
            <a:pPr>
              <a:defRPr/>
            </a:pPr>
            <a:fld id="{44590667-9637-4F4B-9472-36FB55444328}" type="slidenum">
              <a:rPr lang="en-US" altLang="en-US" smtClean="0"/>
              <a:pPr>
                <a:defRPr/>
              </a:pPr>
              <a:t>21</a:t>
            </a:fld>
            <a:endParaRPr lang="en-US" altLang="en-US"/>
          </a:p>
        </p:txBody>
      </p:sp>
    </p:spTree>
    <p:extLst>
      <p:ext uri="{BB962C8B-B14F-4D97-AF65-F5344CB8AC3E}">
        <p14:creationId xmlns:p14="http://schemas.microsoft.com/office/powerpoint/2010/main" val="3204766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76DD3A22-38A2-420E-A8DD-BEB901C2F790}"/>
              </a:ext>
            </a:extLst>
          </p:cNvPr>
          <p:cNvSpPr>
            <a:spLocks noGrp="1" noRot="1" noChangeAspect="1" noChangeArrowheads="1" noTextEdit="1"/>
          </p:cNvSpPr>
          <p:nvPr>
            <p:ph type="sldImg"/>
          </p:nvPr>
        </p:nvSpPr>
        <p:spPr>
          <a:ln/>
        </p:spPr>
      </p:sp>
      <p:sp>
        <p:nvSpPr>
          <p:cNvPr id="45059" name="Notes Placeholder 2">
            <a:extLst>
              <a:ext uri="{FF2B5EF4-FFF2-40B4-BE49-F238E27FC236}">
                <a16:creationId xmlns:a16="http://schemas.microsoft.com/office/drawing/2014/main" id="{A2593320-EBB5-4DF6-9E7F-F32CA9F90C2F}"/>
              </a:ext>
            </a:extLst>
          </p:cNvPr>
          <p:cNvSpPr>
            <a:spLocks noGrp="1" noChangeArrowheads="1"/>
          </p:cNvSpPr>
          <p:nvPr>
            <p:ph type="body" idx="1"/>
          </p:nvPr>
        </p:nvSpPr>
        <p:spPr>
          <a:noFill/>
        </p:spPr>
        <p:txBody>
          <a:bodyPr/>
          <a:lstStyle/>
          <a:p>
            <a:r>
              <a:rPr lang="en-US" sz="1200" kern="1200" dirty="0">
                <a:solidFill>
                  <a:schemeClr val="tx1"/>
                </a:solidFill>
                <a:effectLst/>
                <a:latin typeface="Arial" charset="0"/>
                <a:ea typeface="+mn-ea"/>
                <a:cs typeface="+mn-cs"/>
              </a:rPr>
              <a:t>The BCA Toolkit has default DDTs for the type of building selected by the user.</a:t>
            </a:r>
            <a:endParaRPr lang="en-US" altLang="en-US" dirty="0">
              <a:latin typeface="Arial" panose="020B0604020202020204" pitchFamily="34" charset="0"/>
            </a:endParaRPr>
          </a:p>
        </p:txBody>
      </p:sp>
      <p:sp>
        <p:nvSpPr>
          <p:cNvPr id="45060" name="Slide Number Placeholder 3">
            <a:extLst>
              <a:ext uri="{FF2B5EF4-FFF2-40B4-BE49-F238E27FC236}">
                <a16:creationId xmlns:a16="http://schemas.microsoft.com/office/drawing/2014/main" id="{2BCAD6EB-DEE2-440F-A881-86AFCF1B752F}"/>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097DB565-8B1C-4864-ABF4-3B9CA1523FBC}" type="slidenum">
              <a:rPr lang="en-US" altLang="en-US" smtClean="0"/>
              <a:pPr/>
              <a:t>22</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E3B59617-DE90-445F-8561-06161D188BC3}"/>
              </a:ext>
            </a:extLst>
          </p:cNvPr>
          <p:cNvSpPr>
            <a:spLocks noGrp="1" noRot="1" noChangeAspect="1" noChangeArrowheads="1" noTextEdit="1"/>
          </p:cNvSpPr>
          <p:nvPr>
            <p:ph type="sldImg"/>
          </p:nvPr>
        </p:nvSpPr>
        <p:spPr>
          <a:ln/>
        </p:spPr>
      </p:sp>
      <p:sp>
        <p:nvSpPr>
          <p:cNvPr id="47107" name="Notes Placeholder 2">
            <a:extLst>
              <a:ext uri="{FF2B5EF4-FFF2-40B4-BE49-F238E27FC236}">
                <a16:creationId xmlns:a16="http://schemas.microsoft.com/office/drawing/2014/main" id="{2C908F04-A649-499B-B8D9-9FC8CAF3A5D1}"/>
              </a:ext>
            </a:extLst>
          </p:cNvPr>
          <p:cNvSpPr>
            <a:spLocks noGrp="1" noChangeArrowheads="1"/>
          </p:cNvSpPr>
          <p:nvPr>
            <p:ph type="body" idx="1"/>
          </p:nvPr>
        </p:nvSpPr>
        <p:spPr>
          <a:noFill/>
        </p:spPr>
        <p:txBody>
          <a:bodyPr/>
          <a:lstStyle/>
          <a:p>
            <a:r>
              <a:rPr lang="en-US" sz="1200" kern="1200" dirty="0">
                <a:solidFill>
                  <a:schemeClr val="tx1"/>
                </a:solidFill>
                <a:effectLst/>
                <a:latin typeface="Arial" charset="0"/>
                <a:ea typeface="+mn-ea"/>
                <a:cs typeface="+mn-cs"/>
              </a:rPr>
              <a:t>The BCA Toolkit has commonly-used DDFs built into the software. For most riverine flooding projects, the USACE Generic DDF is the correct choice. If you are doing a project in a coastal zone, however, make sure to use the coastal DDF for that structure type. Coastal DDFs include wave action damage, which we discussed previously.</a:t>
            </a:r>
          </a:p>
        </p:txBody>
      </p:sp>
      <p:sp>
        <p:nvSpPr>
          <p:cNvPr id="47108" name="Slide Number Placeholder 3">
            <a:extLst>
              <a:ext uri="{FF2B5EF4-FFF2-40B4-BE49-F238E27FC236}">
                <a16:creationId xmlns:a16="http://schemas.microsoft.com/office/drawing/2014/main" id="{74C16E39-A28D-4D02-ACFD-7C72D24E4FDA}"/>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3861D07F-DD6D-490F-A8FC-746915F1B0FC}" type="slidenum">
              <a:rPr lang="en-US" altLang="en-US" smtClean="0"/>
              <a:pPr/>
              <a:t>23</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24A359D9-2C1C-45DF-9A18-0814122E2404}"/>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9FC9F9F8-39AC-473A-80D2-80F14C5B3532}"/>
              </a:ext>
            </a:extLst>
          </p:cNvPr>
          <p:cNvSpPr>
            <a:spLocks noGrp="1" noChangeArrowheads="1"/>
          </p:cNvSpPr>
          <p:nvPr>
            <p:ph type="body" idx="1"/>
          </p:nvPr>
        </p:nvSpPr>
        <p:spPr>
          <a:noFill/>
        </p:spPr>
        <p:txBody>
          <a:bodyPr/>
          <a:lstStyle/>
          <a:p>
            <a:r>
              <a:rPr lang="en-US" altLang="en-US" dirty="0">
                <a:latin typeface="Arial" panose="020B0604020202020204" pitchFamily="34" charset="0"/>
              </a:rPr>
              <a:t>We will talk about acquisitions and elevations together because they require most of the same information to run the BCA.</a:t>
            </a:r>
          </a:p>
        </p:txBody>
      </p:sp>
      <p:sp>
        <p:nvSpPr>
          <p:cNvPr id="22532" name="Slide Number Placeholder 3">
            <a:extLst>
              <a:ext uri="{FF2B5EF4-FFF2-40B4-BE49-F238E27FC236}">
                <a16:creationId xmlns:a16="http://schemas.microsoft.com/office/drawing/2014/main" id="{A00FC09D-8476-416F-8B2A-1C612BF489F7}"/>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7C92CEC3-D98D-4DA2-955E-D8CE696D5161}" type="slidenum">
              <a:rPr lang="en-US" altLang="en-US" smtClean="0"/>
              <a:pPr/>
              <a:t>24</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If the mitigation reconstruction project also protects against another hazard (i.e. wind or seismic), those benefits should also be calculated by analyzing the structure twice – once for each hazard.</a:t>
            </a:r>
          </a:p>
        </p:txBody>
      </p:sp>
      <p:sp>
        <p:nvSpPr>
          <p:cNvPr id="4" name="Slide Number Placeholder 3"/>
          <p:cNvSpPr>
            <a:spLocks noGrp="1"/>
          </p:cNvSpPr>
          <p:nvPr>
            <p:ph type="sldNum" sz="quarter" idx="5"/>
          </p:nvPr>
        </p:nvSpPr>
        <p:spPr/>
        <p:txBody>
          <a:bodyPr/>
          <a:lstStyle/>
          <a:p>
            <a:pPr>
              <a:defRPr/>
            </a:pPr>
            <a:fld id="{44590667-9637-4F4B-9472-36FB55444328}" type="slidenum">
              <a:rPr lang="en-US" altLang="en-US" smtClean="0"/>
              <a:pPr>
                <a:defRPr/>
              </a:pPr>
              <a:t>27</a:t>
            </a:fld>
            <a:endParaRPr lang="en-US" altLang="en-US"/>
          </a:p>
        </p:txBody>
      </p:sp>
    </p:spTree>
    <p:extLst>
      <p:ext uri="{BB962C8B-B14F-4D97-AF65-F5344CB8AC3E}">
        <p14:creationId xmlns:p14="http://schemas.microsoft.com/office/powerpoint/2010/main" val="19283545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66AFFE30-A668-4084-AB4A-4D663FA6341D}"/>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id="{1A131CDE-86DB-47D1-85D7-61C26F1AF53A}"/>
              </a:ext>
            </a:extLst>
          </p:cNvPr>
          <p:cNvSpPr>
            <a:spLocks noGrp="1" noChangeArrowheads="1"/>
          </p:cNvSpPr>
          <p:nvPr>
            <p:ph type="body" idx="1"/>
          </p:nvPr>
        </p:nvSpPr>
        <p:spPr>
          <a:noFill/>
        </p:spPr>
        <p:txBody>
          <a:bodyPr/>
          <a:lstStyle/>
          <a:p>
            <a:r>
              <a:rPr lang="en-US" sz="1200" kern="1200" dirty="0">
                <a:solidFill>
                  <a:schemeClr val="tx1"/>
                </a:solidFill>
                <a:effectLst/>
                <a:latin typeface="Arial" charset="0"/>
                <a:ea typeface="+mn-ea"/>
                <a:cs typeface="+mn-cs"/>
              </a:rPr>
              <a:t>Note that the $276,000 and $175,000 values are </a:t>
            </a:r>
            <a:r>
              <a:rPr lang="en-US" sz="1200" b="1" u="sng" kern="1200" dirty="0">
                <a:solidFill>
                  <a:schemeClr val="tx1"/>
                </a:solidFill>
                <a:effectLst/>
                <a:latin typeface="Arial" charset="0"/>
                <a:ea typeface="+mn-ea"/>
                <a:cs typeface="+mn-cs"/>
              </a:rPr>
              <a:t>not</a:t>
            </a:r>
            <a:r>
              <a:rPr lang="en-US" sz="1200" kern="1200" dirty="0">
                <a:solidFill>
                  <a:schemeClr val="tx1"/>
                </a:solidFill>
                <a:effectLst/>
                <a:latin typeface="Arial" charset="0"/>
                <a:ea typeface="+mn-ea"/>
                <a:cs typeface="+mn-cs"/>
              </a:rPr>
              <a:t> intended to be project cost estimates. It is advisable to leave some buffer room in your average structure cost in case a property drops out or there are cost overruns.</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If any part of the structure is in the SFHA, or the LFE is lower than the BFE, you may use the pre-calculated benefit.</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If your project consists of structures both inside and outside the SFHA, you can either:</a:t>
            </a:r>
          </a:p>
          <a:p>
            <a:pPr marL="228600" lvl="0" indent="-228600">
              <a:buFont typeface="+mj-lt"/>
              <a:buAutoNum type="arabicPeriod"/>
            </a:pPr>
            <a:r>
              <a:rPr lang="en-US" sz="1200" kern="1200" dirty="0">
                <a:solidFill>
                  <a:schemeClr val="tx1"/>
                </a:solidFill>
                <a:effectLst/>
                <a:latin typeface="Arial" charset="0"/>
                <a:ea typeface="+mn-ea"/>
                <a:cs typeface="+mn-cs"/>
              </a:rPr>
              <a:t>Use pre-calculated benefits on the structures inside the SFHA, and perform a BCA on the structures outside. </a:t>
            </a:r>
            <a:r>
              <a:rPr lang="en-US" sz="1200" i="1" kern="1200" dirty="0">
                <a:solidFill>
                  <a:schemeClr val="tx1"/>
                </a:solidFill>
                <a:effectLst/>
                <a:latin typeface="Arial" charset="0"/>
                <a:ea typeface="+mn-ea"/>
                <a:cs typeface="+mn-cs"/>
              </a:rPr>
              <a:t>Note: You cannot transfer the “excess” benefits from the pre-calculated structures to the others.</a:t>
            </a:r>
            <a:endParaRPr lang="en-US" sz="1200" kern="1200" dirty="0">
              <a:solidFill>
                <a:schemeClr val="tx1"/>
              </a:solidFill>
              <a:effectLst/>
              <a:latin typeface="Arial" charset="0"/>
              <a:ea typeface="+mn-ea"/>
              <a:cs typeface="+mn-cs"/>
            </a:endParaRPr>
          </a:p>
          <a:p>
            <a:pPr marL="228600" lvl="0" indent="-228600">
              <a:buFont typeface="+mj-lt"/>
              <a:buAutoNum type="arabicPeriod"/>
            </a:pPr>
            <a:r>
              <a:rPr lang="en-US" sz="1200" kern="1200" dirty="0">
                <a:solidFill>
                  <a:schemeClr val="tx1"/>
                </a:solidFill>
                <a:effectLst/>
                <a:latin typeface="Arial" charset="0"/>
                <a:ea typeface="+mn-ea"/>
                <a:cs typeface="+mn-cs"/>
              </a:rPr>
              <a:t>Perform a BCA with all structures. </a:t>
            </a:r>
          </a:p>
        </p:txBody>
      </p:sp>
      <p:sp>
        <p:nvSpPr>
          <p:cNvPr id="13316" name="Slide Number Placeholder 3">
            <a:extLst>
              <a:ext uri="{FF2B5EF4-FFF2-40B4-BE49-F238E27FC236}">
                <a16:creationId xmlns:a16="http://schemas.microsoft.com/office/drawing/2014/main" id="{C2A42012-FEF7-45E1-B2FF-FFF22C7D94D2}"/>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3B7B6339-A8AD-4997-B77D-067380EAF4A4}" type="slidenum">
              <a:rPr lang="en-US" altLang="en-US" smtClean="0"/>
              <a:pPr/>
              <a:t>28</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Unit 5 has several objectives. At the end of this unit, students should be able to:</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Explain BCA data and documentation requirements for acquisitions, elevations, and flood control projects</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Complete a riverine flood acquisition BCA using modeled damages</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Complete a coastal elevation BCA using modeled damages</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Complete a flood control BCA using historic damages</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Estimate damages to residential structures using Depth Damage Functions (DDFs)</a:t>
            </a:r>
          </a:p>
          <a:p>
            <a:endParaRPr lang="en-US" dirty="0"/>
          </a:p>
        </p:txBody>
      </p:sp>
      <p:sp>
        <p:nvSpPr>
          <p:cNvPr id="4" name="Slide Number Placeholder 3"/>
          <p:cNvSpPr>
            <a:spLocks noGrp="1"/>
          </p:cNvSpPr>
          <p:nvPr>
            <p:ph type="sldNum" sz="quarter" idx="5"/>
          </p:nvPr>
        </p:nvSpPr>
        <p:spPr/>
        <p:txBody>
          <a:bodyPr/>
          <a:lstStyle/>
          <a:p>
            <a:pPr>
              <a:defRPr/>
            </a:pPr>
            <a:fld id="{44590667-9637-4F4B-9472-36FB55444328}" type="slidenum">
              <a:rPr lang="en-US" altLang="en-US" smtClean="0"/>
              <a:pPr>
                <a:defRPr/>
              </a:pPr>
              <a:t>3</a:t>
            </a:fld>
            <a:endParaRPr lang="en-US" altLang="en-US"/>
          </a:p>
        </p:txBody>
      </p:sp>
    </p:spTree>
    <p:extLst>
      <p:ext uri="{BB962C8B-B14F-4D97-AF65-F5344CB8AC3E}">
        <p14:creationId xmlns:p14="http://schemas.microsoft.com/office/powerpoint/2010/main" val="25322622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E1807809-88E2-4D6C-9FA0-CB6110801039}"/>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7A3A86CA-CEC9-4E2C-91B0-E0E3A97D51F1}"/>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
        <p:nvSpPr>
          <p:cNvPr id="15364" name="Slide Number Placeholder 3">
            <a:extLst>
              <a:ext uri="{FF2B5EF4-FFF2-40B4-BE49-F238E27FC236}">
                <a16:creationId xmlns:a16="http://schemas.microsoft.com/office/drawing/2014/main" id="{8A79CE21-C7F5-4335-A8A9-A88FF4DEA623}"/>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A2170E44-B750-44FB-84DD-8EB1D1DC9793}" type="slidenum">
              <a:rPr lang="en-US" altLang="en-US" smtClean="0"/>
              <a:pPr/>
              <a:t>29</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24A359D9-2C1C-45DF-9A18-0814122E2404}"/>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9FC9F9F8-39AC-473A-80D2-80F14C5B3532}"/>
              </a:ext>
            </a:extLst>
          </p:cNvPr>
          <p:cNvSpPr>
            <a:spLocks noGrp="1" noChangeArrowheads="1"/>
          </p:cNvSpPr>
          <p:nvPr>
            <p:ph type="body" idx="1"/>
          </p:nvPr>
        </p:nvSpPr>
        <p:spPr>
          <a:noFill/>
        </p:spPr>
        <p:txBody>
          <a:bodyPr/>
          <a:lstStyle/>
          <a:p>
            <a:r>
              <a:rPr lang="en-US" sz="1200" kern="1200" dirty="0">
                <a:solidFill>
                  <a:schemeClr val="tx1"/>
                </a:solidFill>
                <a:effectLst/>
                <a:latin typeface="Arial" charset="0"/>
                <a:ea typeface="+mn-ea"/>
                <a:cs typeface="+mn-cs"/>
              </a:rPr>
              <a:t>First we’ll go through a residential riverine acquisition BCA example in the BCA Toolkit, explaining each data point as it’s input. Your student manual provides details on where you can obtain the data point and appropriate documentation for it.</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We’ll then do the same for a residential coastal elevation project. Most of the data points are the same between the two project types.</a:t>
            </a:r>
          </a:p>
        </p:txBody>
      </p:sp>
      <p:sp>
        <p:nvSpPr>
          <p:cNvPr id="22532" name="Slide Number Placeholder 3">
            <a:extLst>
              <a:ext uri="{FF2B5EF4-FFF2-40B4-BE49-F238E27FC236}">
                <a16:creationId xmlns:a16="http://schemas.microsoft.com/office/drawing/2014/main" id="{A00FC09D-8476-416F-8B2A-1C612BF489F7}"/>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7C92CEC3-D98D-4DA2-955E-D8CE696D5161}" type="slidenum">
              <a:rPr lang="en-US" altLang="en-US" smtClean="0"/>
              <a:pPr/>
              <a:t>30</a:t>
            </a:fld>
            <a:endParaRPr lang="en-US" altLang="en-US"/>
          </a:p>
        </p:txBody>
      </p:sp>
    </p:spTree>
    <p:extLst>
      <p:ext uri="{BB962C8B-B14F-4D97-AF65-F5344CB8AC3E}">
        <p14:creationId xmlns:p14="http://schemas.microsoft.com/office/powerpoint/2010/main" val="40050141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CD698540-92D9-4BD7-A8C1-E43B15C64796}"/>
              </a:ext>
            </a:extLst>
          </p:cNvPr>
          <p:cNvSpPr>
            <a:spLocks noGrp="1" noRot="1" noChangeAspect="1" noChangeArrowheads="1" noTextEdit="1"/>
          </p:cNvSpPr>
          <p:nvPr>
            <p:ph type="sldImg"/>
          </p:nvPr>
        </p:nvSpPr>
        <p:spPr>
          <a:ln/>
        </p:spPr>
      </p:sp>
      <p:sp>
        <p:nvSpPr>
          <p:cNvPr id="115715" name="Notes Placeholder 2">
            <a:extLst>
              <a:ext uri="{FF2B5EF4-FFF2-40B4-BE49-F238E27FC236}">
                <a16:creationId xmlns:a16="http://schemas.microsoft.com/office/drawing/2014/main" id="{33619769-4AFB-4D66-AF9A-40C448D69D95}"/>
              </a:ext>
            </a:extLst>
          </p:cNvPr>
          <p:cNvSpPr>
            <a:spLocks noGrp="1" noChangeArrowheads="1"/>
          </p:cNvSpPr>
          <p:nvPr>
            <p:ph type="body" idx="1"/>
          </p:nvPr>
        </p:nvSpPr>
        <p:spPr>
          <a:noFill/>
        </p:spPr>
        <p:txBody>
          <a:bodyPr/>
          <a:lstStyle/>
          <a:p>
            <a:r>
              <a:rPr lang="en-US" sz="1200" i="1" kern="1200" dirty="0">
                <a:solidFill>
                  <a:schemeClr val="tx1"/>
                </a:solidFill>
                <a:effectLst/>
                <a:latin typeface="Arial" charset="0"/>
                <a:ea typeface="+mn-ea"/>
                <a:cs typeface="+mn-cs"/>
              </a:rPr>
              <a:t>The instructor should open the BCA Toolkit on their computer and instruct the students to do the same. Use the following slides to describe each data point as it is input. You may use one of the provided case studies (or another example from a Region or state) to guide the students through data entry on the Project Configuration and then the Project Information screens.</a:t>
            </a:r>
          </a:p>
          <a:p>
            <a:endParaRPr lang="en-US" sz="1200" i="1" kern="1200" dirty="0">
              <a:solidFill>
                <a:schemeClr val="tx1"/>
              </a:solidFill>
              <a:effectLst/>
              <a:latin typeface="Arial" charset="0"/>
              <a:ea typeface="+mn-ea"/>
              <a:cs typeface="+mn-cs"/>
            </a:endParaRPr>
          </a:p>
          <a:p>
            <a:r>
              <a:rPr lang="en-US" sz="1200" i="1" kern="1200" dirty="0">
                <a:solidFill>
                  <a:schemeClr val="tx1"/>
                </a:solidFill>
                <a:effectLst/>
                <a:latin typeface="Arial" charset="0"/>
                <a:ea typeface="+mn-ea"/>
                <a:cs typeface="+mn-cs"/>
              </a:rPr>
              <a:t>You may also show students the Data Documentation Templates for this project type, which may be found at </a:t>
            </a:r>
            <a:r>
              <a:rPr lang="en-US" sz="1200" i="1" u="sng" kern="1200" dirty="0">
                <a:solidFill>
                  <a:schemeClr val="tx1"/>
                </a:solidFill>
                <a:effectLst/>
                <a:latin typeface="Arial" charset="0"/>
                <a:ea typeface="+mn-ea"/>
                <a:cs typeface="+mn-cs"/>
                <a:hlinkClick r:id="rId3"/>
              </a:rPr>
              <a:t>https://www.fema.gov/benefit-cost-analysis</a:t>
            </a:r>
            <a:r>
              <a:rPr lang="en-US" sz="1200" i="1" kern="1200" dirty="0">
                <a:solidFill>
                  <a:schemeClr val="tx1"/>
                </a:solidFill>
                <a:effectLst/>
                <a:latin typeface="Arial" charset="0"/>
                <a:ea typeface="+mn-ea"/>
                <a:cs typeface="+mn-cs"/>
              </a:rPr>
              <a:t>. </a:t>
            </a:r>
            <a:endParaRPr lang="en-US" sz="1200" kern="1200" dirty="0">
              <a:solidFill>
                <a:schemeClr val="tx1"/>
              </a:solidFill>
              <a:effectLst/>
              <a:latin typeface="Arial" charset="0"/>
              <a:ea typeface="+mn-ea"/>
              <a:cs typeface="+mn-cs"/>
            </a:endParaRPr>
          </a:p>
        </p:txBody>
      </p:sp>
      <p:sp>
        <p:nvSpPr>
          <p:cNvPr id="115716" name="Slide Number Placeholder 3">
            <a:extLst>
              <a:ext uri="{FF2B5EF4-FFF2-40B4-BE49-F238E27FC236}">
                <a16:creationId xmlns:a16="http://schemas.microsoft.com/office/drawing/2014/main" id="{22F81FFA-4326-4666-B1E2-745FD0059E49}"/>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BE92C0AF-D4F1-4237-9090-101C251CFDC7}" type="slidenum">
              <a:rPr lang="en-US" altLang="en-US" smtClean="0"/>
              <a:pPr/>
              <a:t>31</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5DB90D54-1B2D-4709-A374-24FA9E1EC335}"/>
              </a:ext>
            </a:extLst>
          </p:cNvPr>
          <p:cNvSpPr>
            <a:spLocks noGrp="1" noRot="1" noChangeAspect="1" noChangeArrowheads="1" noTextEdit="1"/>
          </p:cNvSpPr>
          <p:nvPr>
            <p:ph type="sldImg"/>
          </p:nvPr>
        </p:nvSpPr>
        <p:spPr>
          <a:ln/>
        </p:spPr>
      </p:sp>
      <p:sp>
        <p:nvSpPr>
          <p:cNvPr id="59395" name="Notes Placeholder 2">
            <a:extLst>
              <a:ext uri="{FF2B5EF4-FFF2-40B4-BE49-F238E27FC236}">
                <a16:creationId xmlns:a16="http://schemas.microsoft.com/office/drawing/2014/main" id="{9E8D3FE1-22C3-44AB-91F4-8D23B2A4CB5F}"/>
              </a:ext>
            </a:extLst>
          </p:cNvPr>
          <p:cNvSpPr>
            <a:spLocks noGrp="1" noChangeArrowheads="1"/>
          </p:cNvSpPr>
          <p:nvPr>
            <p:ph type="body" idx="1"/>
          </p:nvPr>
        </p:nvSpPr>
        <p:spPr>
          <a:noFill/>
        </p:spPr>
        <p:txBody>
          <a:bodyPr/>
          <a:lstStyle/>
          <a:p>
            <a:pPr>
              <a:spcBef>
                <a:spcPts val="500"/>
              </a:spcBef>
              <a:defRPr/>
            </a:pPr>
            <a:r>
              <a:rPr lang="en-US" b="1" dirty="0"/>
              <a:t>What it is:</a:t>
            </a:r>
          </a:p>
          <a:p>
            <a:pPr marL="171450" indent="-171450">
              <a:spcBef>
                <a:spcPts val="500"/>
              </a:spcBef>
              <a:buFont typeface="Arial" panose="020B0604020202020204" pitchFamily="34" charset="0"/>
              <a:buChar char="•"/>
              <a:defRPr/>
            </a:pPr>
            <a:r>
              <a:rPr lang="en-US" dirty="0"/>
              <a:t>The LFE is the elevation (in feet) of the lowest floor of the structure.</a:t>
            </a:r>
          </a:p>
          <a:p>
            <a:pPr>
              <a:spcBef>
                <a:spcPts val="500"/>
              </a:spcBef>
              <a:defRPr/>
            </a:pPr>
            <a:endParaRPr lang="en-US" b="1" dirty="0"/>
          </a:p>
          <a:p>
            <a:pPr>
              <a:spcBef>
                <a:spcPts val="500"/>
              </a:spcBef>
              <a:defRPr/>
            </a:pPr>
            <a:r>
              <a:rPr lang="en-US" b="1" dirty="0"/>
              <a:t>Why it’s important:</a:t>
            </a:r>
          </a:p>
          <a:p>
            <a:pPr marL="171450" indent="-171450">
              <a:spcBef>
                <a:spcPts val="500"/>
              </a:spcBef>
              <a:buFont typeface="Arial" panose="020B0604020202020204" pitchFamily="34" charset="0"/>
              <a:buChar char="•"/>
              <a:defRPr/>
            </a:pPr>
            <a:r>
              <a:rPr lang="en-US" dirty="0"/>
              <a:t>The LFE is a key factor in estimating losses before and after mitigation.  </a:t>
            </a:r>
          </a:p>
          <a:p>
            <a:pPr marL="171450" indent="-171450">
              <a:spcBef>
                <a:spcPts val="500"/>
              </a:spcBef>
              <a:buFont typeface="Arial" panose="020B0604020202020204" pitchFamily="34" charset="0"/>
              <a:buChar char="•"/>
              <a:defRPr/>
            </a:pPr>
            <a:r>
              <a:rPr lang="en-US" dirty="0"/>
              <a:t>If the LFE is lower than the BFE, the project is almost always cost-effective.</a:t>
            </a:r>
          </a:p>
          <a:p>
            <a:pPr marL="171450" indent="-171450">
              <a:spcBef>
                <a:spcPts val="500"/>
              </a:spcBef>
              <a:buFont typeface="Arial" panose="020B0604020202020204" pitchFamily="34" charset="0"/>
              <a:buChar char="•"/>
              <a:defRPr/>
            </a:pPr>
            <a:r>
              <a:rPr lang="en-US" dirty="0"/>
              <a:t>The BCR calculation is highly sensitive to this input, meaning that even small changes can have a significant impact on the BCR.</a:t>
            </a:r>
          </a:p>
          <a:p>
            <a:endParaRPr lang="en-US" altLang="en-US" b="1" dirty="0">
              <a:latin typeface="Arial" panose="020B0604020202020204" pitchFamily="34" charset="0"/>
            </a:endParaRPr>
          </a:p>
          <a:p>
            <a:r>
              <a:rPr lang="en-US" altLang="en-US" b="1" dirty="0">
                <a:latin typeface="Arial" panose="020B0604020202020204" pitchFamily="34" charset="0"/>
              </a:rPr>
              <a:t>Sources:</a:t>
            </a:r>
          </a:p>
          <a:p>
            <a:pPr marL="171450" indent="-171450">
              <a:buFont typeface="Arial" panose="020B0604020202020204" pitchFamily="34" charset="0"/>
              <a:buChar char="•"/>
            </a:pPr>
            <a:r>
              <a:rPr lang="en-US" dirty="0"/>
              <a:t>FEMA elevation certificates</a:t>
            </a:r>
          </a:p>
          <a:p>
            <a:pPr marL="171450" indent="-171450">
              <a:buFont typeface="Arial" panose="020B0604020202020204" pitchFamily="34" charset="0"/>
              <a:buChar char="•"/>
            </a:pPr>
            <a:r>
              <a:rPr lang="en-US" dirty="0"/>
              <a:t>Signed, sealed, and dated structure elevation surveys</a:t>
            </a:r>
          </a:p>
          <a:p>
            <a:pPr marL="171450" indent="-171450">
              <a:buFont typeface="Arial" panose="020B0604020202020204" pitchFamily="34" charset="0"/>
              <a:buChar char="•"/>
            </a:pPr>
            <a:r>
              <a:rPr lang="en-US" dirty="0"/>
              <a:t>Building permits</a:t>
            </a:r>
          </a:p>
          <a:p>
            <a:endParaRPr lang="en-US" altLang="en-US"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Recommended BCA documentation with application:</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Elevation certificate signed by a qualified professional</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Signed, sealed, and dated structure elevation survey</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Copy of building permit</a:t>
            </a:r>
          </a:p>
        </p:txBody>
      </p:sp>
      <p:sp>
        <p:nvSpPr>
          <p:cNvPr id="59396" name="Slide Number Placeholder 3">
            <a:extLst>
              <a:ext uri="{FF2B5EF4-FFF2-40B4-BE49-F238E27FC236}">
                <a16:creationId xmlns:a16="http://schemas.microsoft.com/office/drawing/2014/main" id="{ABAC1029-A426-493B-BA6D-771DADA8AE27}"/>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1BE063CC-3763-4B61-9ECB-28F38A65A1A7}" type="slidenum">
              <a:rPr lang="en-US" altLang="en-US" smtClean="0"/>
              <a:pPr/>
              <a:t>32</a:t>
            </a:fld>
            <a:endParaRPr lang="en-US" altLang="en-US"/>
          </a:p>
        </p:txBody>
      </p:sp>
    </p:spTree>
    <p:extLst>
      <p:ext uri="{BB962C8B-B14F-4D97-AF65-F5344CB8AC3E}">
        <p14:creationId xmlns:p14="http://schemas.microsoft.com/office/powerpoint/2010/main" val="26660160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00"/>
              </a:spcBef>
              <a:defRPr/>
            </a:pPr>
            <a:r>
              <a:rPr lang="en-US" b="1" dirty="0"/>
              <a:t>What it is:</a:t>
            </a:r>
          </a:p>
          <a:p>
            <a:pPr marL="171450" indent="-171450">
              <a:spcBef>
                <a:spcPts val="500"/>
              </a:spcBef>
              <a:buFont typeface="Arial" panose="020B0604020202020204" pitchFamily="34" charset="0"/>
              <a:buChar char="•"/>
              <a:defRPr/>
            </a:pPr>
            <a:r>
              <a:rPr lang="en-US" dirty="0"/>
              <a:t>The streambed elevation is the elevation (in feet) of the channel bottom of a river or stream at the location of the structure being mitigated.</a:t>
            </a:r>
          </a:p>
          <a:p>
            <a:pPr>
              <a:spcBef>
                <a:spcPts val="500"/>
              </a:spcBef>
              <a:defRPr/>
            </a:pPr>
            <a:endParaRPr lang="en-US" b="1" dirty="0"/>
          </a:p>
          <a:p>
            <a:pPr>
              <a:spcBef>
                <a:spcPts val="500"/>
              </a:spcBef>
              <a:defRPr/>
            </a:pPr>
            <a:r>
              <a:rPr lang="en-US" b="1" dirty="0"/>
              <a:t>Why it’s important:</a:t>
            </a:r>
          </a:p>
          <a:p>
            <a:pPr marL="171450" indent="-171450">
              <a:spcBef>
                <a:spcPts val="500"/>
              </a:spcBef>
              <a:buFont typeface="Arial" panose="020B0604020202020204" pitchFamily="34" charset="0"/>
              <a:buChar char="•"/>
              <a:defRPr/>
            </a:pPr>
            <a:r>
              <a:rPr lang="en-US" dirty="0"/>
              <a:t>The streambed elevation is used to calculate the depth of flow in the stream.</a:t>
            </a:r>
          </a:p>
          <a:p>
            <a:endParaRPr lang="en-US" altLang="en-US" b="1" dirty="0">
              <a:latin typeface="Arial" panose="020B0604020202020204" pitchFamily="34" charset="0"/>
            </a:endParaRPr>
          </a:p>
          <a:p>
            <a:r>
              <a:rPr lang="en-US" altLang="en-US" b="1" dirty="0">
                <a:latin typeface="Arial" panose="020B0604020202020204" pitchFamily="34" charset="0"/>
              </a:rPr>
              <a:t>Sources:</a:t>
            </a:r>
          </a:p>
          <a:p>
            <a:pPr marL="171450" indent="-171450">
              <a:buFont typeface="Arial" panose="020B0604020202020204" pitchFamily="34" charset="0"/>
              <a:buChar char="•"/>
            </a:pPr>
            <a:r>
              <a:rPr lang="en-US" dirty="0"/>
              <a:t>Flood Insurance Rate Map (FIRM), available from the </a:t>
            </a:r>
            <a:r>
              <a:rPr lang="en-US" sz="1200" u="sng" kern="1200" dirty="0">
                <a:solidFill>
                  <a:schemeClr val="tx1"/>
                </a:solidFill>
                <a:effectLst/>
                <a:latin typeface="Arial" charset="0"/>
                <a:ea typeface="+mn-ea"/>
                <a:cs typeface="+mn-cs"/>
                <a:hlinkClick r:id="rId3">
                  <a:extLst>
                    <a:ext uri="{A12FA001-AC4F-418D-AE19-62706E023703}">
                      <ahyp:hlinkClr xmlns:ahyp="http://schemas.microsoft.com/office/drawing/2018/hyperlinkcolor" val="tx"/>
                    </a:ext>
                  </a:extLst>
                </a:hlinkClick>
              </a:rPr>
              <a:t>FEMA Flood Map Service Center</a:t>
            </a:r>
            <a:r>
              <a:rPr lang="en-US" sz="1200" u="none" kern="1200" dirty="0">
                <a:solidFill>
                  <a:schemeClr val="tx1"/>
                </a:solidFill>
                <a:effectLst/>
                <a:latin typeface="Arial" charset="0"/>
                <a:ea typeface="+mn-ea"/>
                <a:cs typeface="+mn-cs"/>
              </a:rPr>
              <a:t> (Note: Not all locations have FIRMs.)</a:t>
            </a:r>
            <a:endParaRPr lang="en-US" u="none" dirty="0"/>
          </a:p>
          <a:p>
            <a:pPr marL="171450" indent="-171450">
              <a:buFont typeface="Arial" panose="020B0604020202020204" pitchFamily="34" charset="0"/>
              <a:buChar char="•"/>
            </a:pPr>
            <a:r>
              <a:rPr lang="en-US" dirty="0"/>
              <a:t>Hydrologic and Hydraulic (H&amp;H) study</a:t>
            </a:r>
          </a:p>
          <a:p>
            <a:endParaRPr lang="en-US" altLang="en-US"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Recommended BCA documentation with application:</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Copy of FIRM panel or relevant page(s) from H&amp;H study</a:t>
            </a:r>
          </a:p>
          <a:p>
            <a:endParaRPr lang="en-US" dirty="0"/>
          </a:p>
        </p:txBody>
      </p:sp>
      <p:sp>
        <p:nvSpPr>
          <p:cNvPr id="4" name="Slide Number Placeholder 3"/>
          <p:cNvSpPr>
            <a:spLocks noGrp="1"/>
          </p:cNvSpPr>
          <p:nvPr>
            <p:ph type="sldNum" sz="quarter" idx="5"/>
          </p:nvPr>
        </p:nvSpPr>
        <p:spPr/>
        <p:txBody>
          <a:bodyPr/>
          <a:lstStyle/>
          <a:p>
            <a:pPr>
              <a:defRPr/>
            </a:pPr>
            <a:fld id="{44590667-9637-4F4B-9472-36FB55444328}" type="slidenum">
              <a:rPr lang="en-US" altLang="en-US" smtClean="0"/>
              <a:pPr>
                <a:defRPr/>
              </a:pPr>
              <a:t>33</a:t>
            </a:fld>
            <a:endParaRPr lang="en-US" altLang="en-US"/>
          </a:p>
        </p:txBody>
      </p:sp>
    </p:spTree>
    <p:extLst>
      <p:ext uri="{BB962C8B-B14F-4D97-AF65-F5344CB8AC3E}">
        <p14:creationId xmlns:p14="http://schemas.microsoft.com/office/powerpoint/2010/main" val="17104881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7E403253-57D1-4CA2-B896-D991A9BE6EFE}"/>
              </a:ext>
            </a:extLst>
          </p:cNvPr>
          <p:cNvSpPr>
            <a:spLocks noGrp="1" noRot="1" noChangeAspect="1" noChangeArrowheads="1" noTextEdit="1"/>
          </p:cNvSpPr>
          <p:nvPr>
            <p:ph type="sldImg"/>
          </p:nvPr>
        </p:nvSpPr>
        <p:spPr>
          <a:ln/>
        </p:spPr>
      </p:sp>
      <p:sp>
        <p:nvSpPr>
          <p:cNvPr id="64515" name="Notes Placeholder 2">
            <a:extLst>
              <a:ext uri="{FF2B5EF4-FFF2-40B4-BE49-F238E27FC236}">
                <a16:creationId xmlns:a16="http://schemas.microsoft.com/office/drawing/2014/main" id="{DE06DE59-405B-4BBA-95AB-8FB5695D0E20}"/>
              </a:ext>
            </a:extLst>
          </p:cNvPr>
          <p:cNvSpPr>
            <a:spLocks noGrp="1" noChangeArrowheads="1"/>
          </p:cNvSpPr>
          <p:nvPr>
            <p:ph type="body" idx="1"/>
          </p:nvPr>
        </p:nvSpPr>
        <p:spPr>
          <a:noFill/>
        </p:spPr>
        <p:txBody>
          <a:bodyPr/>
          <a:lstStyle/>
          <a:p>
            <a:pPr>
              <a:spcBef>
                <a:spcPts val="500"/>
              </a:spcBef>
              <a:defRPr/>
            </a:pPr>
            <a:r>
              <a:rPr lang="en-US" b="1" dirty="0"/>
              <a:t>What it is:</a:t>
            </a:r>
          </a:p>
          <a:p>
            <a:pPr marL="171450" indent="-171450">
              <a:spcBef>
                <a:spcPts val="500"/>
              </a:spcBef>
              <a:buFont typeface="Arial" panose="020B0604020202020204" pitchFamily="34" charset="0"/>
              <a:buChar char="•"/>
              <a:defRPr/>
            </a:pPr>
            <a:r>
              <a:rPr lang="en-US" dirty="0"/>
              <a:t>The 10-, 50-, 100-, and 500-year flood elevations are the expected water levels (in feet) of the 10%, 2%, 1%, and 0.2% annual chance flood events.</a:t>
            </a:r>
          </a:p>
          <a:p>
            <a:pPr marL="171450" indent="-171450">
              <a:spcBef>
                <a:spcPts val="500"/>
              </a:spcBef>
              <a:buFont typeface="Arial" panose="020B0604020202020204" pitchFamily="34" charset="0"/>
              <a:buChar char="•"/>
              <a:defRPr/>
            </a:pPr>
            <a:r>
              <a:rPr lang="en-US" dirty="0"/>
              <a:t>The discharge (required for riverine only) is the volume (in cubic feet per second) of flow at the different recurrence interval flood events.</a:t>
            </a:r>
            <a:endParaRPr lang="en-US" altLang="en-US" b="1" dirty="0">
              <a:latin typeface="Arial" panose="020B0604020202020204" pitchFamily="34" charset="0"/>
            </a:endParaRPr>
          </a:p>
          <a:p>
            <a:endParaRPr lang="en-US" altLang="en-US" b="1" dirty="0">
              <a:latin typeface="Arial" panose="020B0604020202020204" pitchFamily="34" charset="0"/>
            </a:endParaRPr>
          </a:p>
          <a:p>
            <a:r>
              <a:rPr lang="en-US" altLang="en-US" b="1" dirty="0">
                <a:latin typeface="Arial" panose="020B0604020202020204" pitchFamily="34" charset="0"/>
              </a:rPr>
              <a:t>Sources:</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Flood Insurance Study (FIS)</a:t>
            </a:r>
          </a:p>
          <a:p>
            <a:pPr marL="171450" indent="-171450">
              <a:buFont typeface="Arial" panose="020B0604020202020204" pitchFamily="34" charset="0"/>
              <a:buChar char="•"/>
            </a:pPr>
            <a:r>
              <a:rPr lang="en-US" sz="1200" kern="1200" dirty="0">
                <a:solidFill>
                  <a:schemeClr val="tx1"/>
                </a:solidFill>
                <a:effectLst/>
                <a:latin typeface="Arial" charset="0"/>
                <a:ea typeface="+mn-ea"/>
                <a:cs typeface="+mn-cs"/>
              </a:rPr>
              <a:t>Hydrologic and Hydraulic (H&amp;H) study</a:t>
            </a:r>
            <a:endParaRPr lang="en-US" altLang="en-US"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Recommended BCA documentation with application:</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Copy of relevant page(s) from FIS or H&amp;H study</a:t>
            </a:r>
            <a:endParaRPr lang="en-US" altLang="en-US" dirty="0">
              <a:latin typeface="Arial" panose="020B0604020202020204" pitchFamily="34" charset="0"/>
            </a:endParaRPr>
          </a:p>
        </p:txBody>
      </p:sp>
      <p:sp>
        <p:nvSpPr>
          <p:cNvPr id="64516" name="Slide Number Placeholder 3">
            <a:extLst>
              <a:ext uri="{FF2B5EF4-FFF2-40B4-BE49-F238E27FC236}">
                <a16:creationId xmlns:a16="http://schemas.microsoft.com/office/drawing/2014/main" id="{2A7EFE7A-343A-49F2-99AF-F4AF911235CE}"/>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3565CE0F-B051-454F-B9E9-5C63E660955A}" type="slidenum">
              <a:rPr lang="en-US" altLang="en-US" smtClean="0"/>
              <a:pPr/>
              <a:t>34</a:t>
            </a:fld>
            <a:endParaRPr lang="en-US" altLang="en-US"/>
          </a:p>
        </p:txBody>
      </p:sp>
    </p:spTree>
    <p:extLst>
      <p:ext uri="{BB962C8B-B14F-4D97-AF65-F5344CB8AC3E}">
        <p14:creationId xmlns:p14="http://schemas.microsoft.com/office/powerpoint/2010/main" val="31706996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63F36163-60B4-40A7-A538-41E53972D778}"/>
              </a:ext>
            </a:extLst>
          </p:cNvPr>
          <p:cNvSpPr>
            <a:spLocks noGrp="1" noRot="1" noChangeAspect="1" noChangeArrowheads="1" noTextEdit="1"/>
          </p:cNvSpPr>
          <p:nvPr>
            <p:ph type="sldImg"/>
          </p:nvPr>
        </p:nvSpPr>
        <p:spPr>
          <a:ln/>
        </p:spPr>
      </p:sp>
      <p:sp>
        <p:nvSpPr>
          <p:cNvPr id="68611" name="Notes Placeholder 2">
            <a:extLst>
              <a:ext uri="{FF2B5EF4-FFF2-40B4-BE49-F238E27FC236}">
                <a16:creationId xmlns:a16="http://schemas.microsoft.com/office/drawing/2014/main" id="{C5BB77E8-6A69-414B-8608-60641FA47BB7}"/>
              </a:ext>
            </a:extLst>
          </p:cNvPr>
          <p:cNvSpPr>
            <a:spLocks noGrp="1" noChangeArrowheads="1"/>
          </p:cNvSpPr>
          <p:nvPr>
            <p:ph type="body" idx="1"/>
          </p:nvPr>
        </p:nvSpPr>
        <p:spPr>
          <a:noFill/>
        </p:spPr>
        <p:txBody>
          <a:bodyPr/>
          <a:lstStyle/>
          <a:p>
            <a:pPr>
              <a:spcBef>
                <a:spcPts val="500"/>
              </a:spcBef>
              <a:defRPr/>
            </a:pPr>
            <a:r>
              <a:rPr lang="en-US" b="1" dirty="0"/>
              <a:t>What it is:</a:t>
            </a:r>
          </a:p>
          <a:p>
            <a:pPr marL="171450" indent="-171450">
              <a:spcBef>
                <a:spcPts val="500"/>
              </a:spcBef>
              <a:buFont typeface="Arial" panose="020B0604020202020204" pitchFamily="34" charset="0"/>
              <a:buChar char="•"/>
              <a:defRPr/>
            </a:pPr>
            <a:r>
              <a:rPr lang="en-US" dirty="0"/>
              <a:t>The type of building.</a:t>
            </a:r>
          </a:p>
          <a:p>
            <a:pPr marL="171450" indent="-171450">
              <a:spcBef>
                <a:spcPts val="500"/>
              </a:spcBef>
              <a:buFont typeface="Arial" panose="020B0604020202020204" pitchFamily="34" charset="0"/>
              <a:buChar char="•"/>
              <a:defRPr/>
            </a:pPr>
            <a:r>
              <a:rPr lang="en-US" dirty="0"/>
              <a:t>Residential options include one story, two or more stories, split level, or manufactured home.</a:t>
            </a:r>
          </a:p>
          <a:p>
            <a:pPr marL="171450" indent="-171450">
              <a:spcBef>
                <a:spcPts val="500"/>
              </a:spcBef>
              <a:buFont typeface="Arial" panose="020B0604020202020204" pitchFamily="34" charset="0"/>
              <a:buChar char="•"/>
              <a:defRPr/>
            </a:pPr>
            <a:r>
              <a:rPr lang="en-US" dirty="0"/>
              <a:t>For non-residential buildings, there are 22 options.</a:t>
            </a:r>
          </a:p>
          <a:p>
            <a:pPr>
              <a:spcBef>
                <a:spcPts val="500"/>
              </a:spcBef>
              <a:defRPr/>
            </a:pPr>
            <a:endParaRPr lang="en-US" b="1" dirty="0"/>
          </a:p>
          <a:p>
            <a:pPr>
              <a:spcBef>
                <a:spcPts val="500"/>
              </a:spcBef>
              <a:defRPr/>
            </a:pPr>
            <a:r>
              <a:rPr lang="en-US" b="1" dirty="0"/>
              <a:t>Why it’s important:</a:t>
            </a:r>
          </a:p>
          <a:p>
            <a:pPr marL="171450" indent="-171450">
              <a:spcBef>
                <a:spcPts val="500"/>
              </a:spcBef>
              <a:buFont typeface="Arial" panose="020B0604020202020204" pitchFamily="34" charset="0"/>
              <a:buChar char="•"/>
              <a:defRPr/>
            </a:pPr>
            <a:r>
              <a:rPr lang="en-US" dirty="0"/>
              <a:t>These inputs determine the correct DDF for the property.</a:t>
            </a:r>
            <a:endParaRPr lang="en-US" altLang="en-US" b="1" dirty="0">
              <a:latin typeface="Arial" panose="020B0604020202020204" pitchFamily="34" charset="0"/>
            </a:endParaRPr>
          </a:p>
          <a:p>
            <a:endParaRPr lang="en-US" altLang="en-US" b="1" dirty="0">
              <a:latin typeface="Arial" panose="020B0604020202020204" pitchFamily="34" charset="0"/>
            </a:endParaRPr>
          </a:p>
          <a:p>
            <a:r>
              <a:rPr lang="en-US" altLang="en-US" b="1" dirty="0">
                <a:latin typeface="Arial" panose="020B0604020202020204" pitchFamily="34" charset="0"/>
              </a:rPr>
              <a:t>Sources:</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Building permit</a:t>
            </a:r>
          </a:p>
          <a:p>
            <a:pPr marL="171450" lvl="0" indent="-171450">
              <a:buFont typeface="Arial" panose="020B0604020202020204" pitchFamily="34" charset="0"/>
              <a:buChar char="•"/>
            </a:pPr>
            <a:r>
              <a:rPr lang="en-US" altLang="en-US" sz="1200" kern="1200" dirty="0">
                <a:solidFill>
                  <a:schemeClr val="tx1"/>
                </a:solidFill>
                <a:effectLst/>
                <a:latin typeface="Arial" charset="0"/>
                <a:ea typeface="+mn-ea"/>
                <a:cs typeface="+mn-cs"/>
              </a:rPr>
              <a:t>Tax records </a:t>
            </a:r>
          </a:p>
          <a:p>
            <a:pPr marL="171450" lvl="0" indent="-171450">
              <a:buFont typeface="Arial" panose="020B0604020202020204" pitchFamily="34" charset="0"/>
              <a:buChar char="•"/>
            </a:pPr>
            <a:r>
              <a:rPr lang="en-US" altLang="en-US" sz="1200" kern="1200" dirty="0">
                <a:solidFill>
                  <a:schemeClr val="tx1"/>
                </a:solidFill>
                <a:effectLst/>
                <a:latin typeface="Arial" charset="0"/>
                <a:ea typeface="+mn-ea"/>
                <a:cs typeface="+mn-cs"/>
              </a:rPr>
              <a:t>Photo(s) of structure</a:t>
            </a:r>
          </a:p>
          <a:p>
            <a:pPr marL="171450" lvl="0" indent="-171450">
              <a:buFont typeface="Arial" panose="020B0604020202020204" pitchFamily="34" charset="0"/>
              <a:buChar char="•"/>
            </a:pPr>
            <a:r>
              <a:rPr lang="en-US" altLang="en-US" sz="1200" kern="1200" dirty="0">
                <a:solidFill>
                  <a:schemeClr val="tx1"/>
                </a:solidFill>
                <a:effectLst/>
                <a:latin typeface="Arial" charset="0"/>
                <a:ea typeface="+mn-ea"/>
                <a:cs typeface="+mn-cs"/>
              </a:rPr>
              <a:t>Project engineer</a:t>
            </a:r>
            <a:endParaRPr lang="en-US" altLang="en-US"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Recommended BCA documentation with application:</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Copy of building permit or tax records</a:t>
            </a:r>
          </a:p>
          <a:p>
            <a:pPr marL="171450" lvl="0" indent="-171450">
              <a:buFont typeface="Arial" panose="020B0604020202020204" pitchFamily="34" charset="0"/>
              <a:buChar char="•"/>
            </a:pPr>
            <a:r>
              <a:rPr lang="en-US" altLang="en-US" sz="1200" kern="1200" dirty="0">
                <a:solidFill>
                  <a:schemeClr val="tx1"/>
                </a:solidFill>
                <a:effectLst/>
                <a:latin typeface="Arial" charset="0"/>
                <a:ea typeface="+mn-ea"/>
                <a:cs typeface="+mn-cs"/>
              </a:rPr>
              <a:t>Photo(s) of structure</a:t>
            </a:r>
          </a:p>
          <a:p>
            <a:pPr marL="171450" lvl="0" indent="-171450">
              <a:buFont typeface="Arial" panose="020B0604020202020204" pitchFamily="34" charset="0"/>
              <a:buChar char="•"/>
            </a:pPr>
            <a:r>
              <a:rPr lang="en-US" altLang="en-US" sz="1200" kern="1200" dirty="0">
                <a:solidFill>
                  <a:schemeClr val="tx1"/>
                </a:solidFill>
                <a:effectLst/>
                <a:latin typeface="Arial" charset="0"/>
                <a:ea typeface="+mn-ea"/>
                <a:cs typeface="+mn-cs"/>
              </a:rPr>
              <a:t>Note from project manager or engineer</a:t>
            </a:r>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68612" name="Slide Number Placeholder 3">
            <a:extLst>
              <a:ext uri="{FF2B5EF4-FFF2-40B4-BE49-F238E27FC236}">
                <a16:creationId xmlns:a16="http://schemas.microsoft.com/office/drawing/2014/main" id="{ECCC75EB-6AFA-4FD4-BB91-125A2DC82CE5}"/>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6A6ADD26-C35A-4E53-B279-C7FE0E017EFC}" type="slidenum">
              <a:rPr lang="en-US" altLang="en-US" smtClean="0"/>
              <a:pPr/>
              <a:t>35</a:t>
            </a:fld>
            <a:endParaRPr lang="en-US" altLang="en-US"/>
          </a:p>
        </p:txBody>
      </p:sp>
    </p:spTree>
    <p:extLst>
      <p:ext uri="{BB962C8B-B14F-4D97-AF65-F5344CB8AC3E}">
        <p14:creationId xmlns:p14="http://schemas.microsoft.com/office/powerpoint/2010/main" val="35490575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7C531144-DA23-4397-B303-7D3E2F6F10B0}"/>
              </a:ext>
            </a:extLst>
          </p:cNvPr>
          <p:cNvSpPr>
            <a:spLocks noGrp="1" noRot="1" noChangeAspect="1" noChangeArrowheads="1" noTextEdit="1"/>
          </p:cNvSpPr>
          <p:nvPr>
            <p:ph type="sldImg"/>
          </p:nvPr>
        </p:nvSpPr>
        <p:spPr>
          <a:ln/>
        </p:spPr>
      </p:sp>
      <p:sp>
        <p:nvSpPr>
          <p:cNvPr id="72707" name="Notes Placeholder 2">
            <a:extLst>
              <a:ext uri="{FF2B5EF4-FFF2-40B4-BE49-F238E27FC236}">
                <a16:creationId xmlns:a16="http://schemas.microsoft.com/office/drawing/2014/main" id="{7E8A33D7-200E-4C80-87AE-5E25F78552FD}"/>
              </a:ext>
            </a:extLst>
          </p:cNvPr>
          <p:cNvSpPr>
            <a:spLocks noGrp="1" noChangeArrowheads="1"/>
          </p:cNvSpPr>
          <p:nvPr>
            <p:ph type="body" idx="1"/>
          </p:nvPr>
        </p:nvSpPr>
        <p:spPr>
          <a:noFill/>
        </p:spPr>
        <p:txBody>
          <a:bodyPr/>
          <a:lstStyle/>
          <a:p>
            <a:pPr>
              <a:spcBef>
                <a:spcPts val="500"/>
              </a:spcBef>
              <a:defRPr/>
            </a:pPr>
            <a:r>
              <a:rPr lang="en-US" b="1" dirty="0"/>
              <a:t>Why it’s important:</a:t>
            </a:r>
          </a:p>
          <a:p>
            <a:pPr marL="171450" indent="-171450">
              <a:spcBef>
                <a:spcPts val="500"/>
              </a:spcBef>
              <a:buFont typeface="Arial" panose="020B0604020202020204" pitchFamily="34" charset="0"/>
              <a:buChar char="•"/>
              <a:defRPr/>
            </a:pPr>
            <a:r>
              <a:rPr lang="en-US" dirty="0"/>
              <a:t>This input helps determine the correct DDF for the property.</a:t>
            </a:r>
            <a:endParaRPr lang="en-US" altLang="en-US" b="1" dirty="0">
              <a:latin typeface="Arial" panose="020B0604020202020204" pitchFamily="34" charset="0"/>
            </a:endParaRPr>
          </a:p>
          <a:p>
            <a:endParaRPr lang="en-US" altLang="en-US" b="1" dirty="0">
              <a:latin typeface="Arial" panose="020B0604020202020204" pitchFamily="34" charset="0"/>
            </a:endParaRPr>
          </a:p>
          <a:p>
            <a:r>
              <a:rPr lang="en-US" altLang="en-US" b="1" dirty="0">
                <a:latin typeface="Arial" panose="020B0604020202020204" pitchFamily="34" charset="0"/>
              </a:rPr>
              <a:t>Sources:</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Building permit</a:t>
            </a:r>
          </a:p>
          <a:p>
            <a:pPr marL="171450" lvl="0" indent="-171450">
              <a:buFont typeface="Arial" panose="020B0604020202020204" pitchFamily="34" charset="0"/>
              <a:buChar char="•"/>
            </a:pPr>
            <a:r>
              <a:rPr lang="en-US" altLang="en-US" sz="1200" kern="1200" dirty="0">
                <a:solidFill>
                  <a:schemeClr val="tx1"/>
                </a:solidFill>
                <a:effectLst/>
                <a:latin typeface="Arial" charset="0"/>
                <a:ea typeface="+mn-ea"/>
                <a:cs typeface="+mn-cs"/>
              </a:rPr>
              <a:t>Tax records </a:t>
            </a:r>
          </a:p>
          <a:p>
            <a:pPr marL="171450" lvl="0" indent="-171450">
              <a:buFont typeface="Arial" panose="020B0604020202020204" pitchFamily="34" charset="0"/>
              <a:buChar char="•"/>
            </a:pPr>
            <a:r>
              <a:rPr lang="en-US" altLang="en-US" sz="1200" kern="1200" dirty="0">
                <a:solidFill>
                  <a:schemeClr val="tx1"/>
                </a:solidFill>
                <a:effectLst/>
                <a:latin typeface="Arial" charset="0"/>
                <a:ea typeface="+mn-ea"/>
                <a:cs typeface="+mn-cs"/>
              </a:rPr>
              <a:t>Photo(s) of structure</a:t>
            </a:r>
          </a:p>
          <a:p>
            <a:pPr marL="171450" lvl="0" indent="-171450">
              <a:buFont typeface="Arial" panose="020B0604020202020204" pitchFamily="34" charset="0"/>
              <a:buChar char="•"/>
            </a:pPr>
            <a:r>
              <a:rPr lang="en-US" altLang="en-US" sz="1200" kern="1200" dirty="0">
                <a:solidFill>
                  <a:schemeClr val="tx1"/>
                </a:solidFill>
                <a:effectLst/>
                <a:latin typeface="Arial" charset="0"/>
                <a:ea typeface="+mn-ea"/>
                <a:cs typeface="+mn-cs"/>
              </a:rPr>
              <a:t>Project manager or engineer</a:t>
            </a:r>
          </a:p>
          <a:p>
            <a:pPr marL="171450" lvl="0" indent="-171450">
              <a:buFont typeface="Arial" panose="020B0604020202020204" pitchFamily="34" charset="0"/>
              <a:buChar char="•"/>
            </a:pPr>
            <a:r>
              <a:rPr lang="en-US" altLang="en-US" sz="1200" kern="1200" dirty="0">
                <a:solidFill>
                  <a:schemeClr val="tx1"/>
                </a:solidFill>
                <a:effectLst/>
                <a:latin typeface="Arial" charset="0"/>
                <a:ea typeface="+mn-ea"/>
                <a:cs typeface="+mn-cs"/>
              </a:rPr>
              <a:t>Property owner</a:t>
            </a:r>
            <a:endParaRPr lang="en-US" altLang="en-US"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Recommended BCA documentation with application:</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Copy of building permit or tax records</a:t>
            </a:r>
          </a:p>
          <a:p>
            <a:pPr marL="171450" lvl="0" indent="-171450">
              <a:buFont typeface="Arial" panose="020B0604020202020204" pitchFamily="34" charset="0"/>
              <a:buChar char="•"/>
            </a:pPr>
            <a:r>
              <a:rPr lang="en-US" altLang="en-US" sz="1200" kern="1200" dirty="0">
                <a:solidFill>
                  <a:schemeClr val="tx1"/>
                </a:solidFill>
                <a:effectLst/>
                <a:latin typeface="Arial" charset="0"/>
                <a:ea typeface="+mn-ea"/>
                <a:cs typeface="+mn-cs"/>
              </a:rPr>
              <a:t>Photo(s) of structure</a:t>
            </a:r>
          </a:p>
          <a:p>
            <a:pPr marL="171450" lvl="0" indent="-171450">
              <a:buFont typeface="Arial" panose="020B0604020202020204" pitchFamily="34" charset="0"/>
              <a:buChar char="•"/>
            </a:pPr>
            <a:r>
              <a:rPr lang="en-US" altLang="en-US" sz="1200" kern="1200" dirty="0">
                <a:solidFill>
                  <a:schemeClr val="tx1"/>
                </a:solidFill>
                <a:effectLst/>
                <a:latin typeface="Arial" charset="0"/>
                <a:ea typeface="+mn-ea"/>
                <a:cs typeface="+mn-cs"/>
              </a:rPr>
              <a:t>Note from project manager or engineer</a:t>
            </a:r>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72708" name="Slide Number Placeholder 3">
            <a:extLst>
              <a:ext uri="{FF2B5EF4-FFF2-40B4-BE49-F238E27FC236}">
                <a16:creationId xmlns:a16="http://schemas.microsoft.com/office/drawing/2014/main" id="{CE073B8F-31F4-4DCB-9275-32CB1FAB6D49}"/>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B3DE2283-BFED-460E-A290-B9F10C7E2107}" type="slidenum">
              <a:rPr lang="en-US" altLang="en-US" smtClean="0"/>
              <a:pPr/>
              <a:t>36</a:t>
            </a:fld>
            <a:endParaRPr lang="en-US" altLang="en-US"/>
          </a:p>
        </p:txBody>
      </p:sp>
    </p:spTree>
    <p:extLst>
      <p:ext uri="{BB962C8B-B14F-4D97-AF65-F5344CB8AC3E}">
        <p14:creationId xmlns:p14="http://schemas.microsoft.com/office/powerpoint/2010/main" val="11229708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445AF680-89D2-4BF3-897A-25E8BA002B32}"/>
              </a:ext>
            </a:extLst>
          </p:cNvPr>
          <p:cNvSpPr>
            <a:spLocks noGrp="1" noRot="1" noChangeAspect="1" noChangeArrowheads="1" noTextEdit="1"/>
          </p:cNvSpPr>
          <p:nvPr>
            <p:ph type="sldImg"/>
          </p:nvPr>
        </p:nvSpPr>
        <p:spPr>
          <a:ln/>
        </p:spPr>
      </p:sp>
      <p:sp>
        <p:nvSpPr>
          <p:cNvPr id="74755" name="Notes Placeholder 2">
            <a:extLst>
              <a:ext uri="{FF2B5EF4-FFF2-40B4-BE49-F238E27FC236}">
                <a16:creationId xmlns:a16="http://schemas.microsoft.com/office/drawing/2014/main" id="{266FC509-33AE-4FC2-8129-D7433B89972B}"/>
              </a:ext>
            </a:extLst>
          </p:cNvPr>
          <p:cNvSpPr>
            <a:spLocks noGrp="1" noChangeArrowheads="1"/>
          </p:cNvSpPr>
          <p:nvPr>
            <p:ph type="body" idx="1"/>
          </p:nvPr>
        </p:nvSpPr>
        <p:spPr>
          <a:noFill/>
        </p:spPr>
        <p:txBody>
          <a:bodyPr/>
          <a:lstStyle/>
          <a:p>
            <a:pPr>
              <a:spcBef>
                <a:spcPts val="500"/>
              </a:spcBef>
              <a:defRPr/>
            </a:pPr>
            <a:r>
              <a:rPr lang="en-US" b="1" dirty="0"/>
              <a:t>Why it’s important:</a:t>
            </a:r>
          </a:p>
          <a:p>
            <a:pPr marL="171450" indent="-171450">
              <a:spcBef>
                <a:spcPts val="500"/>
              </a:spcBef>
              <a:buFont typeface="Arial" panose="020B0604020202020204" pitchFamily="34" charset="0"/>
              <a:buChar char="•"/>
              <a:defRPr/>
            </a:pPr>
            <a:r>
              <a:rPr lang="en-US" dirty="0"/>
              <a:t>If the property is insured by the NFIP and is acquired, the avoided administration fee is considered a benefit.</a:t>
            </a:r>
            <a:endParaRPr lang="en-US" altLang="en-US" b="1" dirty="0">
              <a:latin typeface="Arial" panose="020B0604020202020204" pitchFamily="34" charset="0"/>
            </a:endParaRPr>
          </a:p>
          <a:p>
            <a:endParaRPr lang="en-US" altLang="en-US" b="1" dirty="0">
              <a:latin typeface="Arial" panose="020B0604020202020204" pitchFamily="34" charset="0"/>
            </a:endParaRPr>
          </a:p>
          <a:p>
            <a:r>
              <a:rPr lang="en-US" altLang="en-US" b="1" dirty="0">
                <a:latin typeface="Arial" panose="020B0604020202020204" pitchFamily="34" charset="0"/>
              </a:rPr>
              <a:t>Sources:</a:t>
            </a:r>
          </a:p>
          <a:p>
            <a:pPr marL="171450" lvl="0" indent="-171450">
              <a:buFont typeface="Arial" panose="020B0604020202020204" pitchFamily="34" charset="0"/>
              <a:buChar char="•"/>
            </a:pPr>
            <a:r>
              <a:rPr lang="en-US" altLang="en-US" sz="1200" kern="1200" dirty="0">
                <a:solidFill>
                  <a:schemeClr val="tx1"/>
                </a:solidFill>
                <a:effectLst/>
                <a:latin typeface="Arial" charset="0"/>
                <a:ea typeface="+mn-ea"/>
                <a:cs typeface="+mn-cs"/>
              </a:rPr>
              <a:t>Property owner</a:t>
            </a:r>
          </a:p>
          <a:p>
            <a:pPr marL="171450" lvl="0" indent="-171450">
              <a:buFont typeface="Arial" panose="020B0604020202020204" pitchFamily="34" charset="0"/>
              <a:buChar char="•"/>
            </a:pPr>
            <a:r>
              <a:rPr lang="en-US" altLang="en-US" sz="1200" kern="1200" dirty="0">
                <a:solidFill>
                  <a:schemeClr val="tx1"/>
                </a:solidFill>
                <a:effectLst/>
                <a:latin typeface="Arial" charset="0"/>
                <a:ea typeface="+mn-ea"/>
                <a:cs typeface="+mn-cs"/>
              </a:rPr>
              <a:t>State Hazard Mitigation Officer (SHMO) or State NFIP Coordinator</a:t>
            </a:r>
            <a:endParaRPr lang="en-US" altLang="en-US"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Recommended BCA documentation with application:</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Copy of current policy or Policy-In-Force number</a:t>
            </a:r>
            <a:endParaRPr lang="en-US" altLang="en-US" dirty="0">
              <a:latin typeface="Arial" panose="020B0604020202020204" pitchFamily="34" charset="0"/>
            </a:endParaRPr>
          </a:p>
        </p:txBody>
      </p:sp>
      <p:sp>
        <p:nvSpPr>
          <p:cNvPr id="74756" name="Slide Number Placeholder 3">
            <a:extLst>
              <a:ext uri="{FF2B5EF4-FFF2-40B4-BE49-F238E27FC236}">
                <a16:creationId xmlns:a16="http://schemas.microsoft.com/office/drawing/2014/main" id="{BBF672F8-BA5F-4D0E-87F1-695E03E6C84F}"/>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D475FFA1-CE87-4366-91E4-32C6F1614ED4}" type="slidenum">
              <a:rPr lang="en-US" altLang="en-US" smtClean="0"/>
              <a:pPr/>
              <a:t>37</a:t>
            </a:fld>
            <a:endParaRPr lang="en-US" altLang="en-US"/>
          </a:p>
        </p:txBody>
      </p:sp>
    </p:spTree>
    <p:extLst>
      <p:ext uri="{BB962C8B-B14F-4D97-AF65-F5344CB8AC3E}">
        <p14:creationId xmlns:p14="http://schemas.microsoft.com/office/powerpoint/2010/main" val="7456711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9C4AF9DD-B9FD-4BDE-89DA-86575620C450}"/>
              </a:ext>
            </a:extLst>
          </p:cNvPr>
          <p:cNvSpPr>
            <a:spLocks noGrp="1" noRot="1" noChangeAspect="1" noChangeArrowheads="1" noTextEdit="1"/>
          </p:cNvSpPr>
          <p:nvPr>
            <p:ph type="sldImg"/>
          </p:nvPr>
        </p:nvSpPr>
        <p:spPr>
          <a:ln/>
        </p:spPr>
      </p:sp>
      <p:sp>
        <p:nvSpPr>
          <p:cNvPr id="82947" name="Notes Placeholder 2">
            <a:extLst>
              <a:ext uri="{FF2B5EF4-FFF2-40B4-BE49-F238E27FC236}">
                <a16:creationId xmlns:a16="http://schemas.microsoft.com/office/drawing/2014/main" id="{C0FE3B05-9683-4D7D-843E-67AF3D10E226}"/>
              </a:ext>
            </a:extLst>
          </p:cNvPr>
          <p:cNvSpPr>
            <a:spLocks noGrp="1" noChangeArrowheads="1"/>
          </p:cNvSpPr>
          <p:nvPr>
            <p:ph type="body" idx="1"/>
          </p:nvPr>
        </p:nvSpPr>
        <p:spPr>
          <a:noFill/>
        </p:spPr>
        <p:txBody>
          <a:bodyPr/>
          <a:lstStyle/>
          <a:p>
            <a:pPr>
              <a:spcBef>
                <a:spcPts val="500"/>
              </a:spcBef>
              <a:defRPr/>
            </a:pPr>
            <a:r>
              <a:rPr lang="en-US" b="1" dirty="0"/>
              <a:t>What it is:</a:t>
            </a:r>
          </a:p>
          <a:p>
            <a:pPr marL="171450" indent="-171450">
              <a:spcBef>
                <a:spcPts val="500"/>
              </a:spcBef>
              <a:buFont typeface="Arial" panose="020B0604020202020204" pitchFamily="34" charset="0"/>
              <a:buChar char="•"/>
              <a:defRPr/>
            </a:pPr>
            <a:r>
              <a:rPr lang="en-US" altLang="en-US" dirty="0"/>
              <a:t>A Depth Damage Function (DDF) is the mathematical relationship between the depth of flooding and damage to a building</a:t>
            </a:r>
            <a:r>
              <a:rPr lang="en-US" dirty="0"/>
              <a:t>. </a:t>
            </a:r>
          </a:p>
          <a:p>
            <a:pPr marL="171450" indent="-171450">
              <a:spcBef>
                <a:spcPts val="500"/>
              </a:spcBef>
              <a:buFont typeface="Arial" panose="020B0604020202020204" pitchFamily="34" charset="0"/>
              <a:buChar char="•"/>
              <a:defRPr/>
            </a:pPr>
            <a:r>
              <a:rPr lang="en-US" dirty="0"/>
              <a:t>For riverine flooding projects, the USACE Generic DDF is the default option in the BCA Toolkit because it is the most commonly used and is applicable regardless of geographic location.</a:t>
            </a:r>
          </a:p>
          <a:p>
            <a:pPr marL="171450" indent="-171450">
              <a:spcBef>
                <a:spcPts val="500"/>
              </a:spcBef>
              <a:buFont typeface="Arial" panose="020B0604020202020204" pitchFamily="34" charset="0"/>
              <a:buChar char="•"/>
              <a:defRPr/>
            </a:pPr>
            <a:r>
              <a:rPr lang="en-US" dirty="0"/>
              <a:t>Depending on your project location and structure characteristics, you may see other DDF options in the Toolkit. If choosing an alternate DDF (or using a custom DDF) you should explain why.</a:t>
            </a: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Recommended BCA documentation with application (if choosing an alternate or custom DDF):</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mn-cs"/>
              </a:rPr>
              <a:t>Note from project manager, engineer, or BCA analyst (can put in comment field in BCA Toolkit)</a:t>
            </a:r>
            <a:endParaRPr lang="en-US" sz="1200" kern="1200" dirty="0">
              <a:solidFill>
                <a:schemeClr val="tx1"/>
              </a:solidFill>
              <a:effectLst/>
              <a:latin typeface="Arial" charset="0"/>
              <a:ea typeface="+mn-ea"/>
              <a:cs typeface="+mn-cs"/>
            </a:endParaRPr>
          </a:p>
          <a:p>
            <a:endParaRPr lang="en-US" altLang="en-US" dirty="0">
              <a:latin typeface="Arial" panose="020B0604020202020204" pitchFamily="34" charset="0"/>
            </a:endParaRPr>
          </a:p>
        </p:txBody>
      </p:sp>
      <p:sp>
        <p:nvSpPr>
          <p:cNvPr id="82948" name="Slide Number Placeholder 3">
            <a:extLst>
              <a:ext uri="{FF2B5EF4-FFF2-40B4-BE49-F238E27FC236}">
                <a16:creationId xmlns:a16="http://schemas.microsoft.com/office/drawing/2014/main" id="{9545638D-4D28-4F0B-B1F0-243EB35B4F52}"/>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D6B23349-ADF2-4321-852E-6C7CEE389DDC}" type="slidenum">
              <a:rPr lang="en-US" altLang="en-US" smtClean="0"/>
              <a:pPr/>
              <a:t>38</a:t>
            </a:fld>
            <a:endParaRPr lang="en-US" altLang="en-US"/>
          </a:p>
        </p:txBody>
      </p:sp>
    </p:spTree>
    <p:extLst>
      <p:ext uri="{BB962C8B-B14F-4D97-AF65-F5344CB8AC3E}">
        <p14:creationId xmlns:p14="http://schemas.microsoft.com/office/powerpoint/2010/main" val="1416731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First we’ll discuss some concepts and terminology related to flooding.</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Floods are the most common, most predictable, and most costly of all natural disasters in the United States.</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90% of all presidential disaster declarations involve flooding.</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Congress established the NFIP in 1968 to regulate affordable flood insurance for communities in flood-prone areas.</a:t>
            </a:r>
          </a:p>
          <a:p>
            <a:endParaRPr lang="en-US" dirty="0"/>
          </a:p>
        </p:txBody>
      </p:sp>
      <p:sp>
        <p:nvSpPr>
          <p:cNvPr id="4" name="Slide Number Placeholder 3"/>
          <p:cNvSpPr>
            <a:spLocks noGrp="1"/>
          </p:cNvSpPr>
          <p:nvPr>
            <p:ph type="sldNum" sz="quarter" idx="5"/>
          </p:nvPr>
        </p:nvSpPr>
        <p:spPr/>
        <p:txBody>
          <a:bodyPr/>
          <a:lstStyle/>
          <a:p>
            <a:pPr>
              <a:defRPr/>
            </a:pPr>
            <a:fld id="{44590667-9637-4F4B-9472-36FB55444328}" type="slidenum">
              <a:rPr lang="en-US" altLang="en-US" smtClean="0"/>
              <a:pPr>
                <a:defRPr/>
              </a:pPr>
              <a:t>4</a:t>
            </a:fld>
            <a:endParaRPr lang="en-US" altLang="en-US"/>
          </a:p>
        </p:txBody>
      </p:sp>
    </p:spTree>
    <p:extLst>
      <p:ext uri="{BB962C8B-B14F-4D97-AF65-F5344CB8AC3E}">
        <p14:creationId xmlns:p14="http://schemas.microsoft.com/office/powerpoint/2010/main" val="15072355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72281ED8-2DB0-44DE-80FF-E4200CB9AC5B}"/>
              </a:ext>
            </a:extLst>
          </p:cNvPr>
          <p:cNvSpPr>
            <a:spLocks noGrp="1" noRot="1" noChangeAspect="1" noChangeArrowheads="1" noTextEdit="1"/>
          </p:cNvSpPr>
          <p:nvPr>
            <p:ph type="sldImg"/>
          </p:nvPr>
        </p:nvSpPr>
        <p:spPr>
          <a:ln/>
        </p:spPr>
      </p:sp>
      <p:sp>
        <p:nvSpPr>
          <p:cNvPr id="76803" name="Notes Placeholder 2">
            <a:extLst>
              <a:ext uri="{FF2B5EF4-FFF2-40B4-BE49-F238E27FC236}">
                <a16:creationId xmlns:a16="http://schemas.microsoft.com/office/drawing/2014/main" id="{8713A3F8-8DF6-4F36-BEB6-337B470E1F6A}"/>
              </a:ext>
            </a:extLst>
          </p:cNvPr>
          <p:cNvSpPr>
            <a:spLocks noGrp="1" noChangeArrowheads="1"/>
          </p:cNvSpPr>
          <p:nvPr>
            <p:ph type="body" idx="1"/>
          </p:nvPr>
        </p:nvSpPr>
        <p:spPr>
          <a:noFill/>
        </p:spPr>
        <p:txBody>
          <a:bodyPr/>
          <a:lstStyle/>
          <a:p>
            <a:pPr>
              <a:spcBef>
                <a:spcPts val="500"/>
              </a:spcBef>
              <a:defRPr/>
            </a:pPr>
            <a:r>
              <a:rPr lang="en-US" b="1" dirty="0"/>
              <a:t>Why it’s important:</a:t>
            </a:r>
          </a:p>
          <a:p>
            <a:pPr marL="171450" indent="-171450">
              <a:spcBef>
                <a:spcPts val="500"/>
              </a:spcBef>
              <a:buFont typeface="Arial" panose="020B0604020202020204" pitchFamily="34" charset="0"/>
              <a:buChar char="•"/>
              <a:defRPr/>
            </a:pPr>
            <a:r>
              <a:rPr lang="en-US" dirty="0"/>
              <a:t>The BCA Toolkit uses the building size (in square feet) and Building Replacement Value (BRV) to determine the amount of losses.</a:t>
            </a:r>
            <a:endParaRPr lang="en-US" altLang="en-US" b="1" dirty="0">
              <a:latin typeface="Arial" panose="020B0604020202020204" pitchFamily="34" charset="0"/>
            </a:endParaRPr>
          </a:p>
          <a:p>
            <a:endParaRPr lang="en-US" altLang="en-US" b="1" dirty="0">
              <a:latin typeface="Arial" panose="020B0604020202020204" pitchFamily="34" charset="0"/>
            </a:endParaRPr>
          </a:p>
          <a:p>
            <a:r>
              <a:rPr lang="en-US" altLang="en-US" b="1" dirty="0">
                <a:latin typeface="Arial" panose="020B0604020202020204" pitchFamily="34" charset="0"/>
              </a:rPr>
              <a:t>Sources:</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Project SOW</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Tax records</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Assessor</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Appraiser</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Surveyor</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Title documents</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Property owner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Recommended BCA documentation with application:</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Copy of tax records or title documents</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Official, signed document from assessor, appraiser, or surveyor</a:t>
            </a:r>
            <a:endParaRPr lang="en-US" sz="1200" kern="1200" dirty="0">
              <a:solidFill>
                <a:schemeClr val="tx1"/>
              </a:solidFill>
              <a:effectLst/>
              <a:latin typeface="Arial" panose="020B0604020202020204" pitchFamily="34" charset="0"/>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mn-cs"/>
              </a:rPr>
              <a:t>Note from project manager or engineer</a:t>
            </a:r>
            <a:endParaRPr lang="en-US" sz="1200" kern="1200" dirty="0">
              <a:solidFill>
                <a:schemeClr val="tx1"/>
              </a:solidFill>
              <a:effectLst/>
              <a:latin typeface="Arial" charset="0"/>
              <a:ea typeface="+mn-ea"/>
              <a:cs typeface="+mn-cs"/>
            </a:endParaRPr>
          </a:p>
        </p:txBody>
      </p:sp>
      <p:sp>
        <p:nvSpPr>
          <p:cNvPr id="76804" name="Slide Number Placeholder 3">
            <a:extLst>
              <a:ext uri="{FF2B5EF4-FFF2-40B4-BE49-F238E27FC236}">
                <a16:creationId xmlns:a16="http://schemas.microsoft.com/office/drawing/2014/main" id="{E435EFCD-0229-45B1-A22F-16AFBFEDF661}"/>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E19C1F73-1D4F-4E1C-8289-CEE3372DD078}" type="slidenum">
              <a:rPr lang="en-US" altLang="en-US" smtClean="0"/>
              <a:pPr/>
              <a:t>39</a:t>
            </a:fld>
            <a:endParaRPr lang="en-US" altLang="en-US"/>
          </a:p>
        </p:txBody>
      </p:sp>
    </p:spTree>
    <p:extLst>
      <p:ext uri="{BB962C8B-B14F-4D97-AF65-F5344CB8AC3E}">
        <p14:creationId xmlns:p14="http://schemas.microsoft.com/office/powerpoint/2010/main" val="32893836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AB28B7C1-3841-48B7-B4AF-BB022FD4D91D}"/>
              </a:ext>
            </a:extLst>
          </p:cNvPr>
          <p:cNvSpPr>
            <a:spLocks noGrp="1" noRot="1" noChangeAspect="1" noChangeArrowheads="1" noTextEdit="1"/>
          </p:cNvSpPr>
          <p:nvPr>
            <p:ph type="sldImg"/>
          </p:nvPr>
        </p:nvSpPr>
        <p:spPr>
          <a:ln/>
        </p:spPr>
      </p:sp>
      <p:sp>
        <p:nvSpPr>
          <p:cNvPr id="84995" name="Notes Placeholder 2">
            <a:extLst>
              <a:ext uri="{FF2B5EF4-FFF2-40B4-BE49-F238E27FC236}">
                <a16:creationId xmlns:a16="http://schemas.microsoft.com/office/drawing/2014/main" id="{08B7C421-A450-4C1E-8757-1CFAB184132F}"/>
              </a:ext>
            </a:extLst>
          </p:cNvPr>
          <p:cNvSpPr>
            <a:spLocks noGrp="1" noChangeArrowheads="1"/>
          </p:cNvSpPr>
          <p:nvPr>
            <p:ph type="body" idx="1"/>
          </p:nvPr>
        </p:nvSpPr>
        <p:spPr>
          <a:noFill/>
        </p:spPr>
        <p:txBody>
          <a:bodyPr/>
          <a:lstStyle/>
          <a:p>
            <a:r>
              <a:rPr lang="en-US" altLang="en-US" dirty="0">
                <a:latin typeface="Arial" panose="020B0604020202020204" pitchFamily="34" charset="0"/>
              </a:rPr>
              <a:t>For instructors: note that the BRV is NOT the same as the market value of the structure.</a:t>
            </a:r>
          </a:p>
          <a:p>
            <a:pPr>
              <a:spcBef>
                <a:spcPts val="500"/>
              </a:spcBef>
              <a:defRPr/>
            </a:pPr>
            <a:endParaRPr lang="en-US" b="1" dirty="0"/>
          </a:p>
          <a:p>
            <a:pPr>
              <a:spcBef>
                <a:spcPts val="500"/>
              </a:spcBef>
              <a:defRPr/>
            </a:pPr>
            <a:r>
              <a:rPr lang="en-US" b="1" dirty="0"/>
              <a:t>What it is:</a:t>
            </a:r>
          </a:p>
          <a:p>
            <a:pPr marL="171450" indent="-171450">
              <a:spcBef>
                <a:spcPts val="500"/>
              </a:spcBef>
              <a:buFont typeface="Arial" panose="020B0604020202020204" pitchFamily="34" charset="0"/>
              <a:buChar char="•"/>
              <a:defRPr/>
            </a:pPr>
            <a:r>
              <a:rPr lang="en-US" dirty="0"/>
              <a:t>The cost per square foot to replace the building with a functionally equivalent building, based on the current cost of labor and materials.</a:t>
            </a:r>
          </a:p>
          <a:p>
            <a:pPr marL="171450" indent="-171450">
              <a:spcBef>
                <a:spcPts val="500"/>
              </a:spcBef>
              <a:buFont typeface="Arial" panose="020B0604020202020204" pitchFamily="34" charset="0"/>
              <a:buChar char="•"/>
              <a:defRPr/>
            </a:pPr>
            <a:r>
              <a:rPr lang="en-US" dirty="0"/>
              <a:t>The default value for BRV is $100/square foot.</a:t>
            </a:r>
          </a:p>
          <a:p>
            <a:pPr>
              <a:spcBef>
                <a:spcPts val="500"/>
              </a:spcBef>
              <a:defRPr/>
            </a:pPr>
            <a:endParaRPr lang="en-US" b="1" dirty="0"/>
          </a:p>
          <a:p>
            <a:pPr>
              <a:spcBef>
                <a:spcPts val="500"/>
              </a:spcBef>
              <a:defRPr/>
            </a:pPr>
            <a:r>
              <a:rPr lang="en-US" b="1" dirty="0"/>
              <a:t>Why it’s important:</a:t>
            </a:r>
          </a:p>
          <a:p>
            <a:pPr marL="171450" indent="-171450">
              <a:spcBef>
                <a:spcPts val="500"/>
              </a:spcBef>
              <a:buFont typeface="Arial" panose="020B0604020202020204" pitchFamily="34" charset="0"/>
              <a:buChar char="•"/>
              <a:defRPr/>
            </a:pPr>
            <a:r>
              <a:rPr lang="en-US" dirty="0"/>
              <a:t>The BCA Toolkit uses the building size and Building Replacement Value (BRV) to determine the amount of losses.</a:t>
            </a:r>
          </a:p>
          <a:p>
            <a:endParaRPr lang="en-US" altLang="en-US" b="0" dirty="0">
              <a:latin typeface="Arial" panose="020B0604020202020204" pitchFamily="34" charset="0"/>
            </a:endParaRPr>
          </a:p>
          <a:p>
            <a:r>
              <a:rPr lang="en-US" altLang="en-US" b="1" dirty="0">
                <a:latin typeface="Arial" panose="020B0604020202020204" pitchFamily="34" charset="0"/>
              </a:rPr>
              <a:t>Sources for non-default values:</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Industry-standard cost estimating guide such as Marshall &amp; Swift or </a:t>
            </a:r>
            <a:r>
              <a:rPr lang="en-US" sz="1200" kern="1200" dirty="0" err="1">
                <a:solidFill>
                  <a:schemeClr val="tx1"/>
                </a:solidFill>
                <a:effectLst/>
                <a:latin typeface="Arial" charset="0"/>
                <a:ea typeface="+mn-ea"/>
                <a:cs typeface="+mn-cs"/>
              </a:rPr>
              <a:t>RSMeans</a:t>
            </a:r>
            <a:endParaRPr lang="en-US" sz="1200" kern="1200" dirty="0">
              <a:solidFill>
                <a:schemeClr val="tx1"/>
              </a:solidFill>
              <a:effectLst/>
              <a:latin typeface="Arial" charset="0"/>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Construction/contracting firm or local building inspector</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Tax records (must be from assessor’s office)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Recommended BCA documentation with application:</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mn-cs"/>
              </a:rPr>
              <a:t>Copy of relevant page(s) from cost estimating guide</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mn-cs"/>
              </a:rPr>
              <a:t>Signed letter from qualified professional (local building inspector, building/construction company)</a:t>
            </a:r>
            <a:endParaRPr lang="en-US" sz="1200" kern="1200" dirty="0">
              <a:solidFill>
                <a:schemeClr val="tx1"/>
              </a:solidFill>
              <a:effectLst/>
              <a:latin typeface="Arial" charset="0"/>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mn-cs"/>
              </a:rPr>
              <a:t>Copy of tax records from assessor’s office</a:t>
            </a:r>
            <a:endParaRPr lang="en-US" sz="1200" kern="1200" dirty="0">
              <a:solidFill>
                <a:schemeClr val="tx1"/>
              </a:solidFill>
              <a:effectLst/>
              <a:latin typeface="Arial" charset="0"/>
              <a:ea typeface="+mn-ea"/>
              <a:cs typeface="+mn-cs"/>
            </a:endParaRPr>
          </a:p>
        </p:txBody>
      </p:sp>
      <p:sp>
        <p:nvSpPr>
          <p:cNvPr id="84996" name="Slide Number Placeholder 3">
            <a:extLst>
              <a:ext uri="{FF2B5EF4-FFF2-40B4-BE49-F238E27FC236}">
                <a16:creationId xmlns:a16="http://schemas.microsoft.com/office/drawing/2014/main" id="{4F6A48B6-F539-4055-81CC-F575FE7F2A79}"/>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ECA48234-C3E8-458D-8DC5-F69B930D94FD}" type="slidenum">
              <a:rPr lang="en-US" altLang="en-US" smtClean="0"/>
              <a:pPr/>
              <a:t>40</a:t>
            </a:fld>
            <a:endParaRPr lang="en-US" altLang="en-US"/>
          </a:p>
        </p:txBody>
      </p:sp>
    </p:spTree>
    <p:extLst>
      <p:ext uri="{BB962C8B-B14F-4D97-AF65-F5344CB8AC3E}">
        <p14:creationId xmlns:p14="http://schemas.microsoft.com/office/powerpoint/2010/main" val="25040143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5917A596-526D-43C8-BBE9-0B9891F5B01C}"/>
              </a:ext>
            </a:extLst>
          </p:cNvPr>
          <p:cNvSpPr>
            <a:spLocks noGrp="1" noRot="1" noChangeAspect="1" noChangeArrowheads="1" noTextEdit="1"/>
          </p:cNvSpPr>
          <p:nvPr>
            <p:ph type="sldImg"/>
          </p:nvPr>
        </p:nvSpPr>
        <p:spPr>
          <a:ln/>
        </p:spPr>
      </p:sp>
      <p:sp>
        <p:nvSpPr>
          <p:cNvPr id="87043" name="Notes Placeholder 2">
            <a:extLst>
              <a:ext uri="{FF2B5EF4-FFF2-40B4-BE49-F238E27FC236}">
                <a16:creationId xmlns:a16="http://schemas.microsoft.com/office/drawing/2014/main" id="{254F4E86-D52C-4573-A91D-B08083FDE408}"/>
              </a:ext>
            </a:extLst>
          </p:cNvPr>
          <p:cNvSpPr>
            <a:spLocks noGrp="1" noChangeArrowheads="1"/>
          </p:cNvSpPr>
          <p:nvPr>
            <p:ph type="body" idx="1"/>
          </p:nvPr>
        </p:nvSpPr>
        <p:spPr>
          <a:noFill/>
        </p:spPr>
        <p:txBody>
          <a:bodyPr/>
          <a:lstStyle/>
          <a:p>
            <a:pPr>
              <a:spcBef>
                <a:spcPts val="500"/>
              </a:spcBef>
              <a:defRPr/>
            </a:pPr>
            <a:r>
              <a:rPr lang="en-US" b="1" dirty="0"/>
              <a:t>What it is:</a:t>
            </a:r>
          </a:p>
          <a:p>
            <a:pPr marL="171450" indent="-171450">
              <a:spcBef>
                <a:spcPts val="500"/>
              </a:spcBef>
              <a:buFont typeface="Arial" panose="020B0604020202020204" pitchFamily="34" charset="0"/>
              <a:buChar char="•"/>
              <a:defRPr/>
            </a:pPr>
            <a:r>
              <a:rPr lang="en-US" dirty="0"/>
              <a:t>The demolition damage threshold is the % of building damage at which demolition and replacement (rather than repair) would be expected to occur as the economically efficient choice.</a:t>
            </a:r>
          </a:p>
          <a:p>
            <a:pPr marL="171450" indent="-171450">
              <a:spcBef>
                <a:spcPts val="500"/>
              </a:spcBef>
              <a:buFont typeface="Arial" panose="020B0604020202020204" pitchFamily="34" charset="0"/>
              <a:buChar char="•"/>
              <a:defRPr/>
            </a:pPr>
            <a:r>
              <a:rPr lang="en-US" dirty="0"/>
              <a:t>The default DDT will populate based on the building type selected.</a:t>
            </a:r>
          </a:p>
          <a:p>
            <a:pPr marL="171450" marR="0" lvl="0" indent="-171450" algn="l" defTabSz="914400" rtl="0" eaLnBrk="0" fontAlgn="base" latinLnBrk="0" hangingPunct="0">
              <a:lnSpc>
                <a:spcPct val="100000"/>
              </a:lnSpc>
              <a:spcBef>
                <a:spcPts val="500"/>
              </a:spcBef>
              <a:spcAft>
                <a:spcPct val="0"/>
              </a:spcAft>
              <a:buClrTx/>
              <a:buSzTx/>
              <a:buFont typeface="Arial" panose="020B0604020202020204" pitchFamily="34" charset="0"/>
              <a:buChar char="•"/>
              <a:tabLst/>
              <a:defRPr/>
            </a:pPr>
            <a:r>
              <a:rPr lang="en-US" altLang="en-US" dirty="0">
                <a:latin typeface="Arial" panose="020B0604020202020204" pitchFamily="34" charset="0"/>
              </a:rPr>
              <a:t>For outdated or marginal buildings, much lower demolition thresholds are sometimes appropriate. For relatively modern buildings or critical buildings, the threshold will generally be higher. For some particularly important historical buildings, the demolition threshold may approach 100 percent.</a:t>
            </a:r>
          </a:p>
          <a:p>
            <a:pPr>
              <a:spcBef>
                <a:spcPts val="500"/>
              </a:spcBef>
              <a:defRPr/>
            </a:pPr>
            <a:endParaRPr lang="en-US" b="1" dirty="0"/>
          </a:p>
          <a:p>
            <a:pPr>
              <a:spcBef>
                <a:spcPts val="500"/>
              </a:spcBef>
              <a:defRPr/>
            </a:pPr>
            <a:r>
              <a:rPr lang="en-US" b="1" dirty="0"/>
              <a:t>Why it’s important:</a:t>
            </a:r>
          </a:p>
          <a:p>
            <a:pPr marL="171450" indent="-171450">
              <a:spcBef>
                <a:spcPts val="500"/>
              </a:spcBef>
              <a:buFont typeface="Arial" panose="020B0604020202020204" pitchFamily="34" charset="0"/>
              <a:buChar char="•"/>
              <a:defRPr/>
            </a:pPr>
            <a:r>
              <a:rPr lang="en-US" dirty="0"/>
              <a:t>The demolition threshold is used when calculating the dollar value of expected damages to the building.</a:t>
            </a:r>
          </a:p>
          <a:p>
            <a:endParaRPr lang="en-US" altLang="en-US" dirty="0">
              <a:latin typeface="Arial" panose="020B0604020202020204" pitchFamily="34" charset="0"/>
            </a:endParaRPr>
          </a:p>
          <a:p>
            <a:r>
              <a:rPr lang="en-US" altLang="en-US" b="1" dirty="0">
                <a:latin typeface="Arial" panose="020B0604020202020204" pitchFamily="34" charset="0"/>
              </a:rPr>
              <a:t>Sources for non-default values:</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Real estate appraiser</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Local building inspector</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Building or construction company</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Economist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Recommended BCA documentation with application:</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mn-cs"/>
              </a:rPr>
              <a:t>Signed letter from qualified professional (real estate appraiser, local building inspector, building/construction company, economist, etc.)</a:t>
            </a:r>
            <a:endParaRPr lang="en-US" sz="1200" kern="1200" dirty="0">
              <a:solidFill>
                <a:schemeClr val="tx1"/>
              </a:solidFill>
              <a:effectLst/>
              <a:latin typeface="Arial" charset="0"/>
              <a:ea typeface="+mn-ea"/>
              <a:cs typeface="+mn-cs"/>
            </a:endParaRPr>
          </a:p>
          <a:p>
            <a:endParaRPr lang="en-US" altLang="en-US" dirty="0">
              <a:latin typeface="Arial" panose="020B0604020202020204" pitchFamily="34" charset="0"/>
            </a:endParaRPr>
          </a:p>
        </p:txBody>
      </p:sp>
      <p:sp>
        <p:nvSpPr>
          <p:cNvPr id="87044" name="Slide Number Placeholder 3">
            <a:extLst>
              <a:ext uri="{FF2B5EF4-FFF2-40B4-BE49-F238E27FC236}">
                <a16:creationId xmlns:a16="http://schemas.microsoft.com/office/drawing/2014/main" id="{27BC19C0-77EB-40E1-881F-0A7415452750}"/>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88769A79-3A03-493D-8956-D78756A682E9}" type="slidenum">
              <a:rPr lang="en-US" altLang="en-US" smtClean="0"/>
              <a:pPr/>
              <a:t>41</a:t>
            </a:fld>
            <a:endParaRPr lang="en-US" altLang="en-US"/>
          </a:p>
        </p:txBody>
      </p:sp>
    </p:spTree>
    <p:extLst>
      <p:ext uri="{BB962C8B-B14F-4D97-AF65-F5344CB8AC3E}">
        <p14:creationId xmlns:p14="http://schemas.microsoft.com/office/powerpoint/2010/main" val="7979236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E2919B5B-13C7-4951-8786-4FB14D27988E}"/>
              </a:ext>
            </a:extLst>
          </p:cNvPr>
          <p:cNvSpPr>
            <a:spLocks noGrp="1" noRot="1" noChangeAspect="1" noChangeArrowheads="1" noTextEdit="1"/>
          </p:cNvSpPr>
          <p:nvPr>
            <p:ph type="sldImg"/>
          </p:nvPr>
        </p:nvSpPr>
        <p:spPr>
          <a:ln/>
        </p:spPr>
      </p:sp>
      <p:sp>
        <p:nvSpPr>
          <p:cNvPr id="89091" name="Notes Placeholder 2">
            <a:extLst>
              <a:ext uri="{FF2B5EF4-FFF2-40B4-BE49-F238E27FC236}">
                <a16:creationId xmlns:a16="http://schemas.microsoft.com/office/drawing/2014/main" id="{C0940234-94D1-4693-B46B-A70A108507CE}"/>
              </a:ext>
            </a:extLst>
          </p:cNvPr>
          <p:cNvSpPr>
            <a:spLocks noGrp="1" noChangeArrowheads="1"/>
          </p:cNvSpPr>
          <p:nvPr>
            <p:ph type="body" idx="1"/>
          </p:nvPr>
        </p:nvSpPr>
        <p:spPr>
          <a:noFill/>
        </p:spPr>
        <p:txBody>
          <a:bodyPr/>
          <a:lstStyle/>
          <a:p>
            <a:pPr>
              <a:spcBef>
                <a:spcPts val="500"/>
              </a:spcBef>
              <a:defRPr/>
            </a:pPr>
            <a:r>
              <a:rPr lang="en-US" b="1" dirty="0"/>
              <a:t>What it is:</a:t>
            </a:r>
          </a:p>
          <a:p>
            <a:pPr marL="171450" indent="-171450">
              <a:spcBef>
                <a:spcPts val="500"/>
              </a:spcBef>
              <a:buFont typeface="Arial" panose="020B0604020202020204" pitchFamily="34" charset="0"/>
              <a:buChar char="•"/>
              <a:defRPr/>
            </a:pPr>
            <a:r>
              <a:rPr lang="en-US" dirty="0"/>
              <a:t>The value of contents inside the building.</a:t>
            </a:r>
          </a:p>
          <a:p>
            <a:pPr marL="171450" indent="-171450">
              <a:spcBef>
                <a:spcPts val="500"/>
              </a:spcBef>
              <a:buFont typeface="Arial" panose="020B0604020202020204" pitchFamily="34" charset="0"/>
              <a:buChar char="•"/>
              <a:defRPr/>
            </a:pPr>
            <a:r>
              <a:rPr lang="en-US" dirty="0"/>
              <a:t>The default contents value is based on the building type.</a:t>
            </a:r>
          </a:p>
          <a:p>
            <a:pPr>
              <a:spcBef>
                <a:spcPts val="500"/>
              </a:spcBef>
              <a:defRPr/>
            </a:pPr>
            <a:endParaRPr lang="en-US" b="1" dirty="0"/>
          </a:p>
          <a:p>
            <a:pPr>
              <a:spcBef>
                <a:spcPts val="500"/>
              </a:spcBef>
              <a:defRPr/>
            </a:pPr>
            <a:r>
              <a:rPr lang="en-US" b="1" dirty="0"/>
              <a:t>Why it’s important:</a:t>
            </a:r>
          </a:p>
          <a:p>
            <a:pPr marL="171450" indent="-171450">
              <a:spcBef>
                <a:spcPts val="500"/>
              </a:spcBef>
              <a:buFont typeface="Arial" panose="020B0604020202020204" pitchFamily="34" charset="0"/>
              <a:buChar char="•"/>
              <a:defRPr/>
            </a:pPr>
            <a:r>
              <a:rPr lang="en-US" dirty="0"/>
              <a:t>The BCA Toolkit uses the contents value to determine the amount of losses.</a:t>
            </a:r>
            <a:endParaRPr lang="en-US" altLang="en-US" b="1" dirty="0">
              <a:latin typeface="Arial" panose="020B0604020202020204" pitchFamily="34" charset="0"/>
            </a:endParaRPr>
          </a:p>
          <a:p>
            <a:endParaRPr lang="en-US" altLang="en-US" b="1" dirty="0">
              <a:latin typeface="Arial" panose="020B0604020202020204" pitchFamily="34" charset="0"/>
            </a:endParaRPr>
          </a:p>
          <a:p>
            <a:r>
              <a:rPr lang="en-US" altLang="en-US" b="1" dirty="0">
                <a:latin typeface="Arial" panose="020B0604020202020204" pitchFamily="34" charset="0"/>
              </a:rPr>
              <a:t>Sources for non-default values:</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Insurance records</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Appraisals</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Purchase receipts from property owner</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Estimates based on current market prices for similar building contents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Recommended BCA documentation with application:</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mn-cs"/>
              </a:rPr>
              <a:t>Copy of insurance records, appraisals, or purchase receipts</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mn-cs"/>
              </a:rPr>
              <a:t>Signed letter from qualified professional estimating market prices for similar building contents</a:t>
            </a:r>
          </a:p>
          <a:p>
            <a:endParaRPr lang="en-US" altLang="en-US" dirty="0">
              <a:latin typeface="Arial" panose="020B0604020202020204" pitchFamily="34" charset="0"/>
            </a:endParaRPr>
          </a:p>
        </p:txBody>
      </p:sp>
      <p:sp>
        <p:nvSpPr>
          <p:cNvPr id="89092" name="Slide Number Placeholder 3">
            <a:extLst>
              <a:ext uri="{FF2B5EF4-FFF2-40B4-BE49-F238E27FC236}">
                <a16:creationId xmlns:a16="http://schemas.microsoft.com/office/drawing/2014/main" id="{D2D16E93-2C65-48C2-B725-C5035E708A3D}"/>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90267D42-75C0-42B0-B9C4-705C8145C9EA}" type="slidenum">
              <a:rPr lang="en-US" altLang="en-US" smtClean="0"/>
              <a:pPr/>
              <a:t>42</a:t>
            </a:fld>
            <a:endParaRPr lang="en-US" altLang="en-US"/>
          </a:p>
        </p:txBody>
      </p:sp>
    </p:spTree>
    <p:extLst>
      <p:ext uri="{BB962C8B-B14F-4D97-AF65-F5344CB8AC3E}">
        <p14:creationId xmlns:p14="http://schemas.microsoft.com/office/powerpoint/2010/main" val="42198689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D7FD5CB0-1DC9-4520-B1BD-2EBAA8923F07}"/>
              </a:ext>
            </a:extLst>
          </p:cNvPr>
          <p:cNvSpPr>
            <a:spLocks noGrp="1" noRot="1" noChangeAspect="1" noChangeArrowheads="1" noTextEdit="1"/>
          </p:cNvSpPr>
          <p:nvPr>
            <p:ph type="sldImg"/>
          </p:nvPr>
        </p:nvSpPr>
        <p:spPr>
          <a:ln/>
        </p:spPr>
      </p:sp>
      <p:sp>
        <p:nvSpPr>
          <p:cNvPr id="91139" name="Notes Placeholder 2">
            <a:extLst>
              <a:ext uri="{FF2B5EF4-FFF2-40B4-BE49-F238E27FC236}">
                <a16:creationId xmlns:a16="http://schemas.microsoft.com/office/drawing/2014/main" id="{16B38A5E-3A40-4388-A0EA-31F29ADEC8DB}"/>
              </a:ext>
            </a:extLst>
          </p:cNvPr>
          <p:cNvSpPr>
            <a:spLocks noGrp="1" noChangeArrowheads="1"/>
          </p:cNvSpPr>
          <p:nvPr>
            <p:ph type="body" idx="1"/>
          </p:nvPr>
        </p:nvSpPr>
        <p:spPr>
          <a:noFill/>
        </p:spPr>
        <p:txBody>
          <a:bodyPr/>
          <a:lstStyle/>
          <a:p>
            <a:pPr>
              <a:spcBef>
                <a:spcPts val="500"/>
              </a:spcBef>
              <a:defRPr/>
            </a:pPr>
            <a:r>
              <a:rPr lang="en-US" b="1" dirty="0"/>
              <a:t>Why it’s important:</a:t>
            </a:r>
          </a:p>
          <a:p>
            <a:pPr marL="171450" indent="-171450">
              <a:spcBef>
                <a:spcPts val="500"/>
              </a:spcBef>
              <a:buFont typeface="Arial" panose="020B0604020202020204" pitchFamily="34" charset="0"/>
              <a:buChar char="•"/>
              <a:defRPr/>
            </a:pPr>
            <a:r>
              <a:rPr lang="en-US" dirty="0"/>
              <a:t>If utilities are already elevated, the after-mitigation will be slightly less than if they are not.</a:t>
            </a:r>
          </a:p>
          <a:p>
            <a:pPr marL="171450" indent="-171450">
              <a:spcBef>
                <a:spcPts val="500"/>
              </a:spcBef>
              <a:buFont typeface="Arial" panose="020B0604020202020204" pitchFamily="34" charset="0"/>
              <a:buChar char="•"/>
              <a:defRPr/>
            </a:pPr>
            <a:r>
              <a:rPr lang="en-US" dirty="0"/>
              <a:t>The default value for this input is No.</a:t>
            </a:r>
            <a:endParaRPr lang="en-US" altLang="en-US" b="1" dirty="0">
              <a:latin typeface="Arial" panose="020B0604020202020204" pitchFamily="34" charset="0"/>
            </a:endParaRPr>
          </a:p>
          <a:p>
            <a:endParaRPr lang="en-US" altLang="en-US" b="1" dirty="0">
              <a:latin typeface="Arial" panose="020B0604020202020204" pitchFamily="34" charset="0"/>
            </a:endParaRPr>
          </a:p>
          <a:p>
            <a:r>
              <a:rPr lang="en-US" altLang="en-US" b="1" dirty="0">
                <a:latin typeface="Arial" panose="020B0604020202020204" pitchFamily="34" charset="0"/>
              </a:rPr>
              <a:t>Sources for non-default values:</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Property owner</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Photo(s) of structure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Recommended BCA documentation with application:</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mn-cs"/>
              </a:rPr>
              <a:t>Photo(s) of structure</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mn-cs"/>
              </a:rPr>
              <a:t>Note from project manager or engineer</a:t>
            </a:r>
          </a:p>
          <a:p>
            <a:endParaRPr lang="en-US" altLang="en-US" dirty="0">
              <a:latin typeface="Arial" panose="020B0604020202020204" pitchFamily="34" charset="0"/>
            </a:endParaRPr>
          </a:p>
        </p:txBody>
      </p:sp>
      <p:sp>
        <p:nvSpPr>
          <p:cNvPr id="91140" name="Slide Number Placeholder 3">
            <a:extLst>
              <a:ext uri="{FF2B5EF4-FFF2-40B4-BE49-F238E27FC236}">
                <a16:creationId xmlns:a16="http://schemas.microsoft.com/office/drawing/2014/main" id="{FBBE0D89-4266-4FD3-B20E-99152D662F0B}"/>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FC12AC0F-6E4B-4042-A695-352F040C9BE9}" type="slidenum">
              <a:rPr lang="en-US" altLang="en-US" smtClean="0"/>
              <a:pPr/>
              <a:t>43</a:t>
            </a:fld>
            <a:endParaRPr lang="en-US" altLang="en-US"/>
          </a:p>
        </p:txBody>
      </p:sp>
    </p:spTree>
    <p:extLst>
      <p:ext uri="{BB962C8B-B14F-4D97-AF65-F5344CB8AC3E}">
        <p14:creationId xmlns:p14="http://schemas.microsoft.com/office/powerpoint/2010/main" val="15955658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CE8175E9-C050-4EE6-8531-4FE8E4CE9DBC}"/>
              </a:ext>
            </a:extLst>
          </p:cNvPr>
          <p:cNvSpPr>
            <a:spLocks noGrp="1" noRot="1" noChangeAspect="1" noChangeArrowheads="1" noTextEdit="1"/>
          </p:cNvSpPr>
          <p:nvPr>
            <p:ph type="sldImg"/>
          </p:nvPr>
        </p:nvSpPr>
        <p:spPr>
          <a:ln/>
        </p:spPr>
      </p:sp>
      <p:sp>
        <p:nvSpPr>
          <p:cNvPr id="93187" name="Notes Placeholder 2">
            <a:extLst>
              <a:ext uri="{FF2B5EF4-FFF2-40B4-BE49-F238E27FC236}">
                <a16:creationId xmlns:a16="http://schemas.microsoft.com/office/drawing/2014/main" id="{F42E4C28-951F-4C12-BC30-CC0DF1B4D497}"/>
              </a:ext>
            </a:extLst>
          </p:cNvPr>
          <p:cNvSpPr>
            <a:spLocks noGrp="1" noChangeArrowheads="1"/>
          </p:cNvSpPr>
          <p:nvPr>
            <p:ph type="body" idx="1"/>
          </p:nvPr>
        </p:nvSpPr>
        <p:spPr>
          <a:noFill/>
        </p:spPr>
        <p:txBody>
          <a:bodyPr/>
          <a:lstStyle/>
          <a:p>
            <a:pPr>
              <a:spcBef>
                <a:spcPts val="500"/>
              </a:spcBef>
              <a:defRPr/>
            </a:pPr>
            <a:r>
              <a:rPr lang="en-US" b="1" dirty="0"/>
              <a:t>What it is:</a:t>
            </a:r>
          </a:p>
          <a:p>
            <a:pPr marL="171450" indent="-171450">
              <a:spcBef>
                <a:spcPts val="500"/>
              </a:spcBef>
              <a:buFont typeface="Arial" panose="020B0604020202020204" pitchFamily="34" charset="0"/>
              <a:buChar char="•"/>
              <a:defRPr/>
            </a:pPr>
            <a:r>
              <a:rPr lang="en-US" dirty="0"/>
              <a:t>The per diem rate (in $/day) is the daily cost for lodging per person.</a:t>
            </a:r>
          </a:p>
          <a:p>
            <a:pPr marL="171450" indent="-171450">
              <a:spcBef>
                <a:spcPts val="500"/>
              </a:spcBef>
              <a:buFont typeface="Arial" panose="020B0604020202020204" pitchFamily="34" charset="0"/>
              <a:buChar char="•"/>
              <a:defRPr/>
            </a:pPr>
            <a:r>
              <a:rPr lang="en-US" dirty="0"/>
              <a:t>The default value is $94/day, which is the General Services Administration (GSA) standard rate for the continental U.S. (CONUS)</a:t>
            </a:r>
          </a:p>
          <a:p>
            <a:pPr>
              <a:spcBef>
                <a:spcPts val="500"/>
              </a:spcBef>
              <a:defRPr/>
            </a:pPr>
            <a:endParaRPr lang="en-US" b="1" dirty="0"/>
          </a:p>
          <a:p>
            <a:pPr>
              <a:spcBef>
                <a:spcPts val="500"/>
              </a:spcBef>
              <a:defRPr/>
            </a:pPr>
            <a:r>
              <a:rPr lang="en-US" b="1" dirty="0"/>
              <a:t>Why it’s important:</a:t>
            </a:r>
          </a:p>
          <a:p>
            <a:pPr marL="171450" indent="-171450">
              <a:spcBef>
                <a:spcPts val="500"/>
              </a:spcBef>
              <a:buFont typeface="Arial" panose="020B0604020202020204" pitchFamily="34" charset="0"/>
              <a:buChar char="•"/>
              <a:defRPr/>
            </a:pPr>
            <a:r>
              <a:rPr lang="en-US" dirty="0"/>
              <a:t>The BCA Toolkit uses the per diem rate to calculate the displacement costs.</a:t>
            </a:r>
            <a:endParaRPr lang="en-US" altLang="en-US" b="1" dirty="0">
              <a:latin typeface="Arial" panose="020B0604020202020204" pitchFamily="34" charset="0"/>
            </a:endParaRPr>
          </a:p>
          <a:p>
            <a:endParaRPr lang="en-US" altLang="en-US" b="1" dirty="0">
              <a:latin typeface="Arial" panose="020B0604020202020204" pitchFamily="34" charset="0"/>
            </a:endParaRPr>
          </a:p>
          <a:p>
            <a:r>
              <a:rPr lang="en-US" altLang="en-US" b="1" dirty="0">
                <a:latin typeface="Arial" panose="020B0604020202020204" pitchFamily="34" charset="0"/>
              </a:rPr>
              <a:t>Sources for non-default values:</a:t>
            </a:r>
          </a:p>
          <a:p>
            <a:pPr marL="171450" lvl="0" indent="-171450">
              <a:buFont typeface="Arial" panose="020B0604020202020204" pitchFamily="34" charset="0"/>
              <a:buChar char="•"/>
            </a:pPr>
            <a:r>
              <a:rPr lang="en-US" sz="1200" u="sng" kern="1200" dirty="0">
                <a:solidFill>
                  <a:schemeClr val="tx1"/>
                </a:solidFill>
                <a:effectLst/>
                <a:latin typeface="Arial" charset="0"/>
                <a:ea typeface="+mn-ea"/>
                <a:cs typeface="+mn-cs"/>
                <a:hlinkClick r:id="rId3">
                  <a:extLst>
                    <a:ext uri="{A12FA001-AC4F-418D-AE19-62706E023703}">
                      <ahyp:hlinkClr xmlns:ahyp="http://schemas.microsoft.com/office/drawing/2018/hyperlinkcolor" val="tx"/>
                    </a:ext>
                  </a:extLst>
                </a:hlinkClick>
              </a:rPr>
              <a:t>GSA website</a:t>
            </a:r>
            <a:endParaRPr lang="en-US" sz="1200" kern="1200" dirty="0">
              <a:solidFill>
                <a:schemeClr val="tx1"/>
              </a:solidFill>
              <a:effectLst/>
              <a:latin typeface="Arial" charset="0"/>
              <a:ea typeface="+mn-ea"/>
              <a:cs typeface="+mn-cs"/>
            </a:endParaRPr>
          </a:p>
          <a:p>
            <a:pPr marL="171450" indent="-171450">
              <a:buFont typeface="Arial" panose="020B0604020202020204" pitchFamily="34" charset="0"/>
              <a:buChar char="•"/>
            </a:pPr>
            <a:r>
              <a:rPr lang="en-US" sz="1200" u="sng" kern="1200" dirty="0">
                <a:solidFill>
                  <a:schemeClr val="tx1"/>
                </a:solidFill>
                <a:effectLst/>
                <a:latin typeface="Arial" charset="0"/>
                <a:ea typeface="+mn-ea"/>
                <a:cs typeface="+mn-cs"/>
                <a:hlinkClick r:id="rId4">
                  <a:extLst>
                    <a:ext uri="{A12FA001-AC4F-418D-AE19-62706E023703}">
                      <ahyp:hlinkClr xmlns:ahyp="http://schemas.microsoft.com/office/drawing/2018/hyperlinkcolor" val="tx"/>
                    </a:ext>
                  </a:extLst>
                </a:hlinkClick>
              </a:rPr>
              <a:t>DoD website</a:t>
            </a:r>
            <a:endParaRPr lang="en-US" sz="1200" u="sng" kern="1200" dirty="0">
              <a:solidFill>
                <a:schemeClr val="tx1"/>
              </a:solidFill>
              <a:effectLst/>
              <a:latin typeface="Arial" charset="0"/>
              <a:ea typeface="+mn-ea"/>
              <a:cs typeface="+mn-cs"/>
            </a:endParaRPr>
          </a:p>
          <a:p>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Recommended BCA documentation with application:</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mn-cs"/>
              </a:rPr>
              <a:t>Screenshot or copy of GSA or DoD website showing higher per diem rate for project location </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mn-cs"/>
              </a:rPr>
              <a:t>If more than one hotel room is needed per family, an explanation of why one standard hotel room cannot accommodate a displaced family.</a:t>
            </a:r>
          </a:p>
          <a:p>
            <a:endParaRPr lang="en-US" altLang="en-US" dirty="0">
              <a:latin typeface="Arial" panose="020B0604020202020204" pitchFamily="34" charset="0"/>
            </a:endParaRPr>
          </a:p>
        </p:txBody>
      </p:sp>
      <p:sp>
        <p:nvSpPr>
          <p:cNvPr id="93188" name="Slide Number Placeholder 3">
            <a:extLst>
              <a:ext uri="{FF2B5EF4-FFF2-40B4-BE49-F238E27FC236}">
                <a16:creationId xmlns:a16="http://schemas.microsoft.com/office/drawing/2014/main" id="{6A71B988-A07A-4454-86D8-222C477AD43A}"/>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C6607E68-3173-4AEC-BF04-44DB51FAD806}" type="slidenum">
              <a:rPr lang="en-US" altLang="en-US" smtClean="0"/>
              <a:pPr/>
              <a:t>44</a:t>
            </a:fld>
            <a:endParaRPr lang="en-US" altLang="en-US"/>
          </a:p>
        </p:txBody>
      </p:sp>
    </p:spTree>
    <p:extLst>
      <p:ext uri="{BB962C8B-B14F-4D97-AF65-F5344CB8AC3E}">
        <p14:creationId xmlns:p14="http://schemas.microsoft.com/office/powerpoint/2010/main" val="1493847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3D91E508-0ABC-40C5-B3ED-3DB10055EF62}"/>
              </a:ext>
            </a:extLst>
          </p:cNvPr>
          <p:cNvSpPr>
            <a:spLocks noGrp="1" noRot="1" noChangeAspect="1" noChangeArrowheads="1" noTextEdit="1"/>
          </p:cNvSpPr>
          <p:nvPr>
            <p:ph type="sldImg"/>
          </p:nvPr>
        </p:nvSpPr>
        <p:spPr>
          <a:ln/>
        </p:spPr>
      </p:sp>
      <p:sp>
        <p:nvSpPr>
          <p:cNvPr id="78851" name="Notes Placeholder 2">
            <a:extLst>
              <a:ext uri="{FF2B5EF4-FFF2-40B4-BE49-F238E27FC236}">
                <a16:creationId xmlns:a16="http://schemas.microsoft.com/office/drawing/2014/main" id="{3D86AA03-A32F-4E46-82AB-8AF5117BD8A4}"/>
              </a:ext>
            </a:extLst>
          </p:cNvPr>
          <p:cNvSpPr>
            <a:spLocks noGrp="1" noChangeArrowheads="1"/>
          </p:cNvSpPr>
          <p:nvPr>
            <p:ph type="body" idx="1"/>
          </p:nvPr>
        </p:nvSpPr>
        <p:spPr>
          <a:noFill/>
        </p:spPr>
        <p:txBody>
          <a:bodyPr/>
          <a:lstStyle/>
          <a:p>
            <a:pPr>
              <a:spcBef>
                <a:spcPts val="500"/>
              </a:spcBef>
              <a:defRPr/>
            </a:pPr>
            <a:r>
              <a:rPr lang="en-US" b="1" dirty="0"/>
              <a:t>Why it’s important:</a:t>
            </a:r>
          </a:p>
          <a:p>
            <a:pPr marL="171450" indent="-171450">
              <a:spcBef>
                <a:spcPts val="500"/>
              </a:spcBef>
              <a:buFont typeface="Arial" panose="020B0604020202020204" pitchFamily="34" charset="0"/>
              <a:buChar char="•"/>
              <a:defRPr/>
            </a:pPr>
            <a:r>
              <a:rPr lang="en-US" dirty="0"/>
              <a:t>The number of residents is used to calculate displacement costs and the mental stress &amp; anxiety portion of the social benefits.</a:t>
            </a:r>
          </a:p>
          <a:p>
            <a:endParaRPr lang="en-US" altLang="en-US" b="1" dirty="0">
              <a:latin typeface="Arial" panose="020B0604020202020204" pitchFamily="34" charset="0"/>
            </a:endParaRPr>
          </a:p>
          <a:p>
            <a:r>
              <a:rPr lang="en-US" altLang="en-US" b="1" dirty="0">
                <a:latin typeface="Arial" panose="020B0604020202020204" pitchFamily="34" charset="0"/>
              </a:rPr>
              <a:t>Sources:</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Project SOW</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Property owner</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Census data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Recommended BCA documentation with application:</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mn-cs"/>
              </a:rPr>
              <a:t>Note from project manager or engineer or BCA analyst</a:t>
            </a:r>
            <a:endParaRPr lang="en-US" sz="1200" kern="1200" dirty="0">
              <a:solidFill>
                <a:schemeClr val="tx1"/>
              </a:solidFill>
              <a:effectLst/>
              <a:latin typeface="Arial" charset="0"/>
              <a:ea typeface="+mn-ea"/>
              <a:cs typeface="+mn-cs"/>
            </a:endParaRPr>
          </a:p>
          <a:p>
            <a:endParaRPr lang="en-US" altLang="en-US" dirty="0">
              <a:latin typeface="Arial" panose="020B0604020202020204" pitchFamily="34" charset="0"/>
            </a:endParaRPr>
          </a:p>
        </p:txBody>
      </p:sp>
      <p:sp>
        <p:nvSpPr>
          <p:cNvPr id="78852" name="Slide Number Placeholder 3">
            <a:extLst>
              <a:ext uri="{FF2B5EF4-FFF2-40B4-BE49-F238E27FC236}">
                <a16:creationId xmlns:a16="http://schemas.microsoft.com/office/drawing/2014/main" id="{9D37C068-34F4-4366-B86A-033D26BD5D46}"/>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4DE10655-D85F-4D16-9863-ECAA49715592}" type="slidenum">
              <a:rPr lang="en-US" altLang="en-US" smtClean="0"/>
              <a:pPr/>
              <a:t>45</a:t>
            </a:fld>
            <a:endParaRPr lang="en-US" altLang="en-US"/>
          </a:p>
        </p:txBody>
      </p:sp>
    </p:spTree>
    <p:extLst>
      <p:ext uri="{BB962C8B-B14F-4D97-AF65-F5344CB8AC3E}">
        <p14:creationId xmlns:p14="http://schemas.microsoft.com/office/powerpoint/2010/main" val="30290201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270877E3-873B-48C0-960E-9F715A4ED58B}"/>
              </a:ext>
            </a:extLst>
          </p:cNvPr>
          <p:cNvSpPr>
            <a:spLocks noGrp="1" noRot="1" noChangeAspect="1" noChangeArrowheads="1" noTextEdit="1"/>
          </p:cNvSpPr>
          <p:nvPr>
            <p:ph type="sldImg"/>
          </p:nvPr>
        </p:nvSpPr>
        <p:spPr>
          <a:ln/>
        </p:spPr>
      </p:sp>
      <p:sp>
        <p:nvSpPr>
          <p:cNvPr id="99331" name="Notes Placeholder 2">
            <a:extLst>
              <a:ext uri="{FF2B5EF4-FFF2-40B4-BE49-F238E27FC236}">
                <a16:creationId xmlns:a16="http://schemas.microsoft.com/office/drawing/2014/main" id="{1D8E40FB-68BC-43F9-A2F9-D81A908FF72D}"/>
              </a:ext>
            </a:extLst>
          </p:cNvPr>
          <p:cNvSpPr>
            <a:spLocks noGrp="1" noChangeArrowheads="1"/>
          </p:cNvSpPr>
          <p:nvPr>
            <p:ph type="body" idx="1"/>
          </p:nvPr>
        </p:nvSpPr>
        <p:spPr>
          <a:noFill/>
        </p:spPr>
        <p:txBody>
          <a:bodyPr/>
          <a:lstStyle/>
          <a:p>
            <a:r>
              <a:rPr lang="en-US" altLang="en-US" dirty="0">
                <a:latin typeface="Arial" panose="020B0604020202020204" pitchFamily="34" charset="0"/>
              </a:rPr>
              <a:t>Note that counting both displacement costs for the renter and the full loss of rental income is double counting benefits. Users should choose which option provides more benefits.</a:t>
            </a:r>
          </a:p>
          <a:p>
            <a:endParaRPr lang="en-US" altLang="en-US" dirty="0">
              <a:latin typeface="Arial" panose="020B0604020202020204" pitchFamily="34" charset="0"/>
            </a:endParaRPr>
          </a:p>
          <a:p>
            <a:pPr>
              <a:spcBef>
                <a:spcPts val="500"/>
              </a:spcBef>
              <a:defRPr/>
            </a:pPr>
            <a:r>
              <a:rPr lang="en-US" b="1" dirty="0"/>
              <a:t>What it is:</a:t>
            </a:r>
          </a:p>
          <a:p>
            <a:pPr marL="171450" indent="-171450">
              <a:spcBef>
                <a:spcPts val="500"/>
              </a:spcBef>
              <a:buFont typeface="Arial" panose="020B0604020202020204" pitchFamily="34" charset="0"/>
              <a:buChar char="•"/>
              <a:defRPr/>
            </a:pPr>
            <a:r>
              <a:rPr lang="en-US" dirty="0"/>
              <a:t>The monthly rent of a tenant-occupied building.</a:t>
            </a:r>
          </a:p>
          <a:p>
            <a:pPr>
              <a:spcBef>
                <a:spcPts val="500"/>
              </a:spcBef>
              <a:defRPr/>
            </a:pPr>
            <a:endParaRPr lang="en-US" b="1" dirty="0"/>
          </a:p>
          <a:p>
            <a:pPr>
              <a:spcBef>
                <a:spcPts val="500"/>
              </a:spcBef>
              <a:defRPr/>
            </a:pPr>
            <a:r>
              <a:rPr lang="en-US" b="1" dirty="0"/>
              <a:t>Why it’s important:</a:t>
            </a:r>
          </a:p>
          <a:p>
            <a:pPr marL="171450" indent="-171450">
              <a:spcBef>
                <a:spcPts val="500"/>
              </a:spcBef>
              <a:buFont typeface="Arial" panose="020B0604020202020204" pitchFamily="34" charset="0"/>
              <a:buChar char="•"/>
              <a:defRPr/>
            </a:pPr>
            <a:r>
              <a:rPr lang="en-US" dirty="0"/>
              <a:t>For residential properties, when tenants vacate a premise because of damages, it results in a loss of income for the owner.</a:t>
            </a:r>
            <a:endParaRPr lang="en-US" altLang="en-US" dirty="0">
              <a:latin typeface="Arial" panose="020B0604020202020204" pitchFamily="34" charset="0"/>
            </a:endParaRPr>
          </a:p>
          <a:p>
            <a:endParaRPr lang="en-US" altLang="en-US" dirty="0">
              <a:latin typeface="Arial" panose="020B0604020202020204" pitchFamily="34" charset="0"/>
            </a:endParaRPr>
          </a:p>
          <a:p>
            <a:r>
              <a:rPr lang="en-US" altLang="en-US" b="1" dirty="0">
                <a:latin typeface="Arial" panose="020B0604020202020204" pitchFamily="34" charset="0"/>
              </a:rPr>
              <a:t>Sources:</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Property owner</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Rent receipts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Recommended BCA documentation with application:</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Receipts, copies of checks, or other documentation showing monthly rent amount</a:t>
            </a:r>
            <a:endParaRPr lang="en-US" altLang="en-US" dirty="0">
              <a:latin typeface="Arial" panose="020B0604020202020204" pitchFamily="34" charset="0"/>
            </a:endParaRPr>
          </a:p>
        </p:txBody>
      </p:sp>
      <p:sp>
        <p:nvSpPr>
          <p:cNvPr id="99332" name="Slide Number Placeholder 3">
            <a:extLst>
              <a:ext uri="{FF2B5EF4-FFF2-40B4-BE49-F238E27FC236}">
                <a16:creationId xmlns:a16="http://schemas.microsoft.com/office/drawing/2014/main" id="{3C7D1829-6FAC-44FE-8E17-1B73CEE6F0EE}"/>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C6591A01-EEEE-4938-8D97-9171B5336122}" type="slidenum">
              <a:rPr lang="en-US" altLang="en-US" smtClean="0"/>
              <a:pPr/>
              <a:t>46</a:t>
            </a:fld>
            <a:endParaRPr lang="en-US" altLang="en-US"/>
          </a:p>
        </p:txBody>
      </p:sp>
    </p:spTree>
    <p:extLst>
      <p:ext uri="{BB962C8B-B14F-4D97-AF65-F5344CB8AC3E}">
        <p14:creationId xmlns:p14="http://schemas.microsoft.com/office/powerpoint/2010/main" val="28553921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E44DE2D5-87AB-4125-8527-C7CFA8ABEB6A}"/>
              </a:ext>
            </a:extLst>
          </p:cNvPr>
          <p:cNvSpPr>
            <a:spLocks noGrp="1" noRot="1" noChangeAspect="1" noChangeArrowheads="1" noTextEdit="1"/>
          </p:cNvSpPr>
          <p:nvPr>
            <p:ph type="sldImg"/>
          </p:nvPr>
        </p:nvSpPr>
        <p:spPr>
          <a:ln/>
        </p:spPr>
      </p:sp>
      <p:sp>
        <p:nvSpPr>
          <p:cNvPr id="101379" name="Notes Placeholder 2">
            <a:extLst>
              <a:ext uri="{FF2B5EF4-FFF2-40B4-BE49-F238E27FC236}">
                <a16:creationId xmlns:a16="http://schemas.microsoft.com/office/drawing/2014/main" id="{097A887F-CD16-4A7C-BAF4-5BB9ED651AA7}"/>
              </a:ext>
            </a:extLst>
          </p:cNvPr>
          <p:cNvSpPr>
            <a:spLocks noGrp="1" noChangeArrowheads="1"/>
          </p:cNvSpPr>
          <p:nvPr>
            <p:ph type="body" idx="1"/>
          </p:nvPr>
        </p:nvSpPr>
        <p:spPr>
          <a:noFill/>
        </p:spPr>
        <p:txBody>
          <a:bodyPr/>
          <a:lstStyle/>
          <a:p>
            <a:pPr>
              <a:spcBef>
                <a:spcPts val="500"/>
              </a:spcBef>
              <a:defRPr/>
            </a:pPr>
            <a:r>
              <a:rPr lang="en-US" b="1" dirty="0"/>
              <a:t>What it is:</a:t>
            </a:r>
          </a:p>
          <a:p>
            <a:pPr marL="171450" indent="-171450">
              <a:spcBef>
                <a:spcPts val="500"/>
              </a:spcBef>
              <a:buFont typeface="Arial" panose="020B0604020202020204" pitchFamily="34" charset="0"/>
              <a:buChar char="•"/>
              <a:defRPr/>
            </a:pPr>
            <a:r>
              <a:rPr lang="en-US" dirty="0"/>
              <a:t>The annual budget for street maintenance in a community.</a:t>
            </a:r>
          </a:p>
          <a:p>
            <a:pPr>
              <a:spcBef>
                <a:spcPts val="500"/>
              </a:spcBef>
              <a:defRPr/>
            </a:pPr>
            <a:endParaRPr lang="en-US" b="1" dirty="0"/>
          </a:p>
          <a:p>
            <a:pPr>
              <a:spcBef>
                <a:spcPts val="500"/>
              </a:spcBef>
              <a:defRPr/>
            </a:pPr>
            <a:r>
              <a:rPr lang="en-US" b="1" dirty="0"/>
              <a:t>Why it’s important:</a:t>
            </a:r>
          </a:p>
          <a:p>
            <a:pPr marL="171450" indent="-171450">
              <a:spcBef>
                <a:spcPts val="500"/>
              </a:spcBef>
              <a:buFont typeface="Arial" panose="020B0604020202020204" pitchFamily="34" charset="0"/>
              <a:buChar char="•"/>
              <a:defRPr/>
            </a:pPr>
            <a:r>
              <a:rPr lang="en-US" dirty="0"/>
              <a:t>For acquisition projects that clear a large area of structures (and result in removed or abandoned streets), a community might realize an economic benefit in reduced street maintenance costs in the project area.</a:t>
            </a:r>
            <a:endParaRPr lang="en-US" altLang="en-US" b="1" dirty="0">
              <a:latin typeface="Arial" panose="020B0604020202020204" pitchFamily="34" charset="0"/>
            </a:endParaRPr>
          </a:p>
          <a:p>
            <a:endParaRPr lang="en-US" altLang="en-US" b="1" dirty="0">
              <a:latin typeface="Arial" panose="020B0604020202020204" pitchFamily="34" charset="0"/>
            </a:endParaRPr>
          </a:p>
          <a:p>
            <a:r>
              <a:rPr lang="en-US" altLang="en-US" b="1" dirty="0">
                <a:latin typeface="Arial" panose="020B0604020202020204" pitchFamily="34" charset="0"/>
              </a:rPr>
              <a:t>Sources:</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Local agency or transportation authority</a:t>
            </a:r>
          </a:p>
          <a:p>
            <a:pPr marL="171450" lvl="0" indent="-171450">
              <a:buFont typeface="Arial" panose="020B0604020202020204" pitchFamily="34" charset="0"/>
              <a:buChar char="•"/>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Recommended BCA documentation with application:</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Letter from local agency or transportation authority</a:t>
            </a:r>
            <a:endParaRPr lang="en-US" altLang="en-US" dirty="0">
              <a:latin typeface="Arial" panose="020B0604020202020204" pitchFamily="34" charset="0"/>
            </a:endParaRPr>
          </a:p>
        </p:txBody>
      </p:sp>
      <p:sp>
        <p:nvSpPr>
          <p:cNvPr id="101380" name="Slide Number Placeholder 3">
            <a:extLst>
              <a:ext uri="{FF2B5EF4-FFF2-40B4-BE49-F238E27FC236}">
                <a16:creationId xmlns:a16="http://schemas.microsoft.com/office/drawing/2014/main" id="{E12D4739-0C07-4773-BB33-0E387339E296}"/>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F6397392-C8F4-4E8B-8690-15D169E55A4F}" type="slidenum">
              <a:rPr lang="en-US" altLang="en-US" smtClean="0"/>
              <a:pPr/>
              <a:t>47</a:t>
            </a:fld>
            <a:endParaRPr lang="en-US" altLang="en-US"/>
          </a:p>
        </p:txBody>
      </p:sp>
    </p:spTree>
    <p:extLst>
      <p:ext uri="{BB962C8B-B14F-4D97-AF65-F5344CB8AC3E}">
        <p14:creationId xmlns:p14="http://schemas.microsoft.com/office/powerpoint/2010/main" val="14302120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3DCBC45A-673E-4538-914D-3AEADE983548}"/>
              </a:ext>
            </a:extLst>
          </p:cNvPr>
          <p:cNvSpPr>
            <a:spLocks noGrp="1" noRot="1" noChangeAspect="1" noChangeArrowheads="1" noTextEdit="1"/>
          </p:cNvSpPr>
          <p:nvPr>
            <p:ph type="sldImg"/>
          </p:nvPr>
        </p:nvSpPr>
        <p:spPr>
          <a:ln/>
        </p:spPr>
      </p:sp>
      <p:sp>
        <p:nvSpPr>
          <p:cNvPr id="103427" name="Notes Placeholder 2">
            <a:extLst>
              <a:ext uri="{FF2B5EF4-FFF2-40B4-BE49-F238E27FC236}">
                <a16:creationId xmlns:a16="http://schemas.microsoft.com/office/drawing/2014/main" id="{1901AE70-4CA5-4ADF-A4E6-99B409F76F00}"/>
              </a:ext>
            </a:extLst>
          </p:cNvPr>
          <p:cNvSpPr>
            <a:spLocks noGrp="1" noChangeArrowheads="1"/>
          </p:cNvSpPr>
          <p:nvPr>
            <p:ph type="body" idx="1"/>
          </p:nvPr>
        </p:nvSpPr>
        <p:spPr>
          <a:noFill/>
        </p:spPr>
        <p:txBody>
          <a:bodyPr/>
          <a:lstStyle/>
          <a:p>
            <a:pPr>
              <a:spcBef>
                <a:spcPts val="500"/>
              </a:spcBef>
              <a:defRPr/>
            </a:pPr>
            <a:r>
              <a:rPr lang="en-US" b="1" dirty="0"/>
              <a:t>What it is:</a:t>
            </a:r>
          </a:p>
          <a:p>
            <a:pPr marL="171450" indent="-171450">
              <a:spcBef>
                <a:spcPts val="500"/>
              </a:spcBef>
              <a:buFont typeface="Arial" panose="020B0604020202020204" pitchFamily="34" charset="0"/>
              <a:buChar char="•"/>
              <a:defRPr/>
            </a:pPr>
            <a:r>
              <a:rPr lang="en-US" dirty="0"/>
              <a:t>The total number of street miles maintained as reflected in the annual budget for street maintenance in a community.</a:t>
            </a:r>
          </a:p>
          <a:p>
            <a:pPr>
              <a:spcBef>
                <a:spcPts val="500"/>
              </a:spcBef>
              <a:defRPr/>
            </a:pPr>
            <a:endParaRPr lang="en-US" b="1" dirty="0"/>
          </a:p>
          <a:p>
            <a:pPr>
              <a:spcBef>
                <a:spcPts val="500"/>
              </a:spcBef>
              <a:defRPr/>
            </a:pPr>
            <a:r>
              <a:rPr lang="en-US" b="1" dirty="0"/>
              <a:t>Why it’s important:</a:t>
            </a:r>
          </a:p>
          <a:p>
            <a:pPr marL="171450" indent="-171450">
              <a:spcBef>
                <a:spcPts val="500"/>
              </a:spcBef>
              <a:buFont typeface="Arial" panose="020B0604020202020204" pitchFamily="34" charset="0"/>
              <a:buChar char="•"/>
              <a:defRPr/>
            </a:pPr>
            <a:r>
              <a:rPr lang="en-US" dirty="0"/>
              <a:t>For acquisition projects that clear a large area of structures (and result in removed or abandoned streets), a community might realize an economic benefit in reduced street maintenance costs in the project area.</a:t>
            </a:r>
            <a:endParaRPr lang="en-US" altLang="en-US" b="1" dirty="0">
              <a:latin typeface="Arial" panose="020B0604020202020204" pitchFamily="34" charset="0"/>
            </a:endParaRPr>
          </a:p>
          <a:p>
            <a:endParaRPr lang="en-US" altLang="en-US" b="1" dirty="0">
              <a:latin typeface="Arial" panose="020B0604020202020204" pitchFamily="34" charset="0"/>
            </a:endParaRPr>
          </a:p>
          <a:p>
            <a:r>
              <a:rPr lang="en-US" altLang="en-US" b="1" dirty="0">
                <a:latin typeface="Arial" panose="020B0604020202020204" pitchFamily="34" charset="0"/>
              </a:rPr>
              <a:t>Sources:</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Local agency or transportation authority</a:t>
            </a:r>
          </a:p>
          <a:p>
            <a:pPr marL="171450" lvl="0" indent="-171450">
              <a:buFont typeface="Arial" panose="020B0604020202020204" pitchFamily="34" charset="0"/>
              <a:buChar char="•"/>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Recommended BCA documentation with application:</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Letter from local agency or transportation authority</a:t>
            </a:r>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103428" name="Slide Number Placeholder 3">
            <a:extLst>
              <a:ext uri="{FF2B5EF4-FFF2-40B4-BE49-F238E27FC236}">
                <a16:creationId xmlns:a16="http://schemas.microsoft.com/office/drawing/2014/main" id="{FE25F660-603A-4410-AFCC-1A2E367F7F0A}"/>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5D5BDF8D-BBDC-4A31-AB4E-4E6C41D60FD4}" type="slidenum">
              <a:rPr lang="en-US" altLang="en-US" smtClean="0"/>
              <a:pPr/>
              <a:t>48</a:t>
            </a:fld>
            <a:endParaRPr lang="en-US" altLang="en-US"/>
          </a:p>
        </p:txBody>
      </p:sp>
    </p:spTree>
    <p:extLst>
      <p:ext uri="{BB962C8B-B14F-4D97-AF65-F5344CB8AC3E}">
        <p14:creationId xmlns:p14="http://schemas.microsoft.com/office/powerpoint/2010/main" val="778186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0280C7F2-414B-4A32-A4D2-E478967883A6}"/>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A9B5DBEA-C2E8-40D5-B210-D06EDDA413EC}"/>
              </a:ext>
            </a:extLst>
          </p:cNvPr>
          <p:cNvSpPr>
            <a:spLocks noGrp="1" noChangeArrowheads="1"/>
          </p:cNvSpPr>
          <p:nvPr>
            <p:ph type="body" idx="1"/>
          </p:nvPr>
        </p:nvSpPr>
        <p:spPr>
          <a:noFill/>
        </p:spPr>
        <p:txBody>
          <a:bodyPr/>
          <a:lstStyle/>
          <a:p>
            <a:r>
              <a:rPr lang="en-US" altLang="en-US" dirty="0">
                <a:latin typeface="Arial" panose="020B0604020202020204" pitchFamily="34" charset="0"/>
              </a:rPr>
              <a:t>Note that this course is not intended to cover these concepts in detail. There are other FEMA courses that cover these concepts.</a:t>
            </a:r>
          </a:p>
        </p:txBody>
      </p:sp>
      <p:sp>
        <p:nvSpPr>
          <p:cNvPr id="17412" name="Slide Number Placeholder 3">
            <a:extLst>
              <a:ext uri="{FF2B5EF4-FFF2-40B4-BE49-F238E27FC236}">
                <a16:creationId xmlns:a16="http://schemas.microsoft.com/office/drawing/2014/main" id="{0F717BD7-BBD2-4731-B465-BFD0231B3F90}"/>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AA241287-FFE8-448D-973E-1F28659C1D4F}" type="slidenum">
              <a:rPr lang="en-US" altLang="en-US" smtClean="0"/>
              <a:pPr/>
              <a:t>5</a:t>
            </a:fld>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7975726E-31E5-4E79-B8E9-E78612FA149C}"/>
              </a:ext>
            </a:extLst>
          </p:cNvPr>
          <p:cNvSpPr>
            <a:spLocks noGrp="1" noRot="1" noChangeAspect="1" noChangeArrowheads="1" noTextEdit="1"/>
          </p:cNvSpPr>
          <p:nvPr>
            <p:ph type="sldImg"/>
          </p:nvPr>
        </p:nvSpPr>
        <p:spPr>
          <a:ln/>
        </p:spPr>
      </p:sp>
      <p:sp>
        <p:nvSpPr>
          <p:cNvPr id="105475" name="Notes Placeholder 2">
            <a:extLst>
              <a:ext uri="{FF2B5EF4-FFF2-40B4-BE49-F238E27FC236}">
                <a16:creationId xmlns:a16="http://schemas.microsoft.com/office/drawing/2014/main" id="{43C61BA2-6A2E-43D9-A356-61B363428CBB}"/>
              </a:ext>
            </a:extLst>
          </p:cNvPr>
          <p:cNvSpPr>
            <a:spLocks noGrp="1" noChangeArrowheads="1"/>
          </p:cNvSpPr>
          <p:nvPr>
            <p:ph type="body" idx="1"/>
          </p:nvPr>
        </p:nvSpPr>
        <p:spPr>
          <a:noFill/>
        </p:spPr>
        <p:txBody>
          <a:bodyPr/>
          <a:lstStyle/>
          <a:p>
            <a:pPr>
              <a:spcBef>
                <a:spcPts val="500"/>
              </a:spcBef>
              <a:defRPr/>
            </a:pPr>
            <a:r>
              <a:rPr lang="en-US" b="1" dirty="0"/>
              <a:t>What it is:</a:t>
            </a:r>
          </a:p>
          <a:p>
            <a:pPr marL="171450" indent="-171450">
              <a:spcBef>
                <a:spcPts val="500"/>
              </a:spcBef>
              <a:buFont typeface="Arial" panose="020B0604020202020204" pitchFamily="34" charset="0"/>
              <a:buChar char="•"/>
              <a:defRPr/>
            </a:pPr>
            <a:r>
              <a:rPr lang="en-US" dirty="0"/>
              <a:t>The number of street miles that will be removed or abandoned as a result of the mitigation project.</a:t>
            </a:r>
          </a:p>
          <a:p>
            <a:pPr>
              <a:spcBef>
                <a:spcPts val="500"/>
              </a:spcBef>
              <a:defRPr/>
            </a:pPr>
            <a:endParaRPr lang="en-US" b="1" dirty="0"/>
          </a:p>
          <a:p>
            <a:pPr>
              <a:spcBef>
                <a:spcPts val="500"/>
              </a:spcBef>
              <a:defRPr/>
            </a:pPr>
            <a:r>
              <a:rPr lang="en-US" b="1" dirty="0"/>
              <a:t>Why it’s important:</a:t>
            </a:r>
          </a:p>
          <a:p>
            <a:pPr marL="171450" indent="-171450">
              <a:spcBef>
                <a:spcPts val="500"/>
              </a:spcBef>
              <a:buFont typeface="Arial" panose="020B0604020202020204" pitchFamily="34" charset="0"/>
              <a:buChar char="•"/>
              <a:defRPr/>
            </a:pPr>
            <a:r>
              <a:rPr lang="en-US" dirty="0"/>
              <a:t>For acquisition projects that clear a large area of structures (and result in removed or abandoned streets), a community might realize an economic benefit in reduced street maintenance costs in the project area.</a:t>
            </a:r>
            <a:endParaRPr lang="en-US" altLang="en-US" b="1" dirty="0">
              <a:latin typeface="Arial" panose="020B0604020202020204" pitchFamily="34" charset="0"/>
            </a:endParaRPr>
          </a:p>
          <a:p>
            <a:endParaRPr lang="en-US" altLang="en-US" b="1" dirty="0">
              <a:latin typeface="Arial" panose="020B0604020202020204" pitchFamily="34" charset="0"/>
            </a:endParaRPr>
          </a:p>
          <a:p>
            <a:r>
              <a:rPr lang="en-US" altLang="en-US" b="1" dirty="0">
                <a:latin typeface="Arial" panose="020B0604020202020204" pitchFamily="34" charset="0"/>
              </a:rPr>
              <a:t>Sources:</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Project manager or engineer</a:t>
            </a:r>
          </a:p>
          <a:p>
            <a:pPr marL="171450" lvl="0" indent="-171450">
              <a:buFont typeface="Arial" panose="020B0604020202020204" pitchFamily="34" charset="0"/>
              <a:buChar char="•"/>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Recommended BCA documentation with application:</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Map(s) of project area showing which streets/roadways will be abandoned or removed</a:t>
            </a:r>
            <a:endParaRPr lang="en-US" altLang="en-US" dirty="0">
              <a:latin typeface="Arial" panose="020B0604020202020204" pitchFamily="34" charset="0"/>
            </a:endParaRPr>
          </a:p>
        </p:txBody>
      </p:sp>
      <p:sp>
        <p:nvSpPr>
          <p:cNvPr id="105476" name="Slide Number Placeholder 3">
            <a:extLst>
              <a:ext uri="{FF2B5EF4-FFF2-40B4-BE49-F238E27FC236}">
                <a16:creationId xmlns:a16="http://schemas.microsoft.com/office/drawing/2014/main" id="{7FB498F2-CF81-43EB-BC22-A2A94AA4B695}"/>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563A2E7A-DE75-4372-AD06-E66D3C6B3CED}" type="slidenum">
              <a:rPr lang="en-US" altLang="en-US" smtClean="0"/>
              <a:pPr/>
              <a:t>49</a:t>
            </a:fld>
            <a:endParaRPr lang="en-US" altLang="en-US"/>
          </a:p>
        </p:txBody>
      </p:sp>
    </p:spTree>
    <p:extLst>
      <p:ext uri="{BB962C8B-B14F-4D97-AF65-F5344CB8AC3E}">
        <p14:creationId xmlns:p14="http://schemas.microsoft.com/office/powerpoint/2010/main" val="10081720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1CAD3B6C-8A83-40D8-93FB-5A7B6FDAC897}"/>
              </a:ext>
            </a:extLst>
          </p:cNvPr>
          <p:cNvSpPr>
            <a:spLocks noGrp="1" noRot="1" noChangeAspect="1" noChangeArrowheads="1" noTextEdit="1"/>
          </p:cNvSpPr>
          <p:nvPr>
            <p:ph type="sldImg"/>
          </p:nvPr>
        </p:nvSpPr>
        <p:spPr>
          <a:ln/>
        </p:spPr>
      </p:sp>
      <p:sp>
        <p:nvSpPr>
          <p:cNvPr id="107523" name="Notes Placeholder 2">
            <a:extLst>
              <a:ext uri="{FF2B5EF4-FFF2-40B4-BE49-F238E27FC236}">
                <a16:creationId xmlns:a16="http://schemas.microsoft.com/office/drawing/2014/main" id="{AEC2B1E8-481F-48C6-AB7A-BD0991D3AE96}"/>
              </a:ext>
            </a:extLst>
          </p:cNvPr>
          <p:cNvSpPr>
            <a:spLocks noGrp="1" noChangeArrowheads="1"/>
          </p:cNvSpPr>
          <p:nvPr>
            <p:ph type="body" idx="1"/>
          </p:nvPr>
        </p:nvSpPr>
        <p:spPr>
          <a:noFill/>
        </p:spPr>
        <p:txBody>
          <a:bodyPr/>
          <a:lstStyle/>
          <a:p>
            <a:pPr>
              <a:spcBef>
                <a:spcPts val="500"/>
              </a:spcBef>
              <a:defRPr/>
            </a:pPr>
            <a:r>
              <a:rPr lang="en-US" b="1" dirty="0"/>
              <a:t>What it is:</a:t>
            </a:r>
          </a:p>
          <a:p>
            <a:pPr marL="171450" indent="-171450">
              <a:spcBef>
                <a:spcPts val="500"/>
              </a:spcBef>
              <a:buFont typeface="Arial" panose="020B0604020202020204" pitchFamily="34" charset="0"/>
              <a:buChar char="•"/>
              <a:defRPr/>
            </a:pPr>
            <a:r>
              <a:rPr lang="en-US" dirty="0"/>
              <a:t>The number of volunteers that respond to a typical hazard event – for example, sandbagging. </a:t>
            </a:r>
          </a:p>
          <a:p>
            <a:pPr marL="171450" indent="-171450">
              <a:spcBef>
                <a:spcPts val="500"/>
              </a:spcBef>
              <a:buFont typeface="Arial" panose="020B0604020202020204" pitchFamily="34" charset="0"/>
              <a:buChar char="•"/>
              <a:defRPr/>
            </a:pPr>
            <a:r>
              <a:rPr lang="en-US" dirty="0"/>
              <a:t>It must be clearly demonstrated in the project application that the proposed project will reduce or eliminate the future need for volunteers.</a:t>
            </a:r>
          </a:p>
          <a:p>
            <a:pPr>
              <a:spcBef>
                <a:spcPts val="500"/>
              </a:spcBef>
              <a:defRPr/>
            </a:pPr>
            <a:endParaRPr lang="en-US" b="1" dirty="0"/>
          </a:p>
          <a:p>
            <a:pPr>
              <a:spcBef>
                <a:spcPts val="500"/>
              </a:spcBef>
              <a:defRPr/>
            </a:pPr>
            <a:r>
              <a:rPr lang="en-US" b="1" dirty="0"/>
              <a:t>Why it’s important:</a:t>
            </a:r>
          </a:p>
          <a:p>
            <a:pPr marL="171450" indent="-171450">
              <a:spcBef>
                <a:spcPts val="500"/>
              </a:spcBef>
              <a:buFont typeface="Arial" panose="020B0604020202020204" pitchFamily="34" charset="0"/>
              <a:buChar char="•"/>
              <a:defRPr/>
            </a:pPr>
            <a:r>
              <a:rPr lang="en-US" dirty="0"/>
              <a:t>The reduced costs associated with volunteers is a benefit of the mitigation project.</a:t>
            </a:r>
            <a:endParaRPr lang="en-US" altLang="en-US" b="1" dirty="0">
              <a:latin typeface="Arial" panose="020B0604020202020204" pitchFamily="34" charset="0"/>
            </a:endParaRPr>
          </a:p>
          <a:p>
            <a:endParaRPr lang="en-US" altLang="en-US" b="1" dirty="0">
              <a:latin typeface="Arial" panose="020B0604020202020204" pitchFamily="34" charset="0"/>
            </a:endParaRPr>
          </a:p>
          <a:p>
            <a:r>
              <a:rPr lang="en-US" altLang="en-US" b="1" dirty="0">
                <a:latin typeface="Arial" panose="020B0604020202020204" pitchFamily="34" charset="0"/>
              </a:rPr>
              <a:t>Sources:</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Local emergency management authority</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Newspaper articles from a credible source</a:t>
            </a:r>
          </a:p>
          <a:p>
            <a:pPr marL="171450" lvl="0" indent="-171450">
              <a:buFont typeface="Arial" panose="020B0604020202020204" pitchFamily="34" charset="0"/>
              <a:buChar char="•"/>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Recommended BCA documentation with application:</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Letter from local emergency management authority describing the number of volunteers needed in the past</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Copy of newspaper article(s)</a:t>
            </a:r>
          </a:p>
          <a:p>
            <a:endParaRPr lang="en-US" altLang="en-US" dirty="0">
              <a:latin typeface="Arial" panose="020B0604020202020204" pitchFamily="34" charset="0"/>
            </a:endParaRPr>
          </a:p>
        </p:txBody>
      </p:sp>
      <p:sp>
        <p:nvSpPr>
          <p:cNvPr id="107524" name="Slide Number Placeholder 3">
            <a:extLst>
              <a:ext uri="{FF2B5EF4-FFF2-40B4-BE49-F238E27FC236}">
                <a16:creationId xmlns:a16="http://schemas.microsoft.com/office/drawing/2014/main" id="{26F99382-B43C-4C96-A0FB-78111F66EDD1}"/>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C4DF04F7-3624-48E8-9181-AE640E6A8B5F}" type="slidenum">
              <a:rPr lang="en-US" altLang="en-US" smtClean="0"/>
              <a:pPr/>
              <a:t>50</a:t>
            </a:fld>
            <a:endParaRPr lang="en-US" altLang="en-US"/>
          </a:p>
        </p:txBody>
      </p:sp>
    </p:spTree>
    <p:extLst>
      <p:ext uri="{BB962C8B-B14F-4D97-AF65-F5344CB8AC3E}">
        <p14:creationId xmlns:p14="http://schemas.microsoft.com/office/powerpoint/2010/main" val="23228406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5B568C7C-D323-4361-8EC4-1EB751BF9A0D}"/>
              </a:ext>
            </a:extLst>
          </p:cNvPr>
          <p:cNvSpPr>
            <a:spLocks noGrp="1" noRot="1" noChangeAspect="1" noChangeArrowheads="1" noTextEdit="1"/>
          </p:cNvSpPr>
          <p:nvPr>
            <p:ph type="sldImg"/>
          </p:nvPr>
        </p:nvSpPr>
        <p:spPr>
          <a:ln/>
        </p:spPr>
      </p:sp>
      <p:sp>
        <p:nvSpPr>
          <p:cNvPr id="109571" name="Notes Placeholder 2">
            <a:extLst>
              <a:ext uri="{FF2B5EF4-FFF2-40B4-BE49-F238E27FC236}">
                <a16:creationId xmlns:a16="http://schemas.microsoft.com/office/drawing/2014/main" id="{8770104E-2DE2-4594-84BB-F2E7A10C9EC5}"/>
              </a:ext>
            </a:extLst>
          </p:cNvPr>
          <p:cNvSpPr>
            <a:spLocks noGrp="1" noChangeArrowheads="1"/>
          </p:cNvSpPr>
          <p:nvPr>
            <p:ph type="body" idx="1"/>
          </p:nvPr>
        </p:nvSpPr>
        <p:spPr>
          <a:noFill/>
        </p:spPr>
        <p:txBody>
          <a:bodyPr/>
          <a:lstStyle/>
          <a:p>
            <a:pPr>
              <a:spcBef>
                <a:spcPts val="500"/>
              </a:spcBef>
              <a:defRPr/>
            </a:pPr>
            <a:r>
              <a:rPr lang="en-US" b="1" dirty="0"/>
              <a:t>What it is:</a:t>
            </a:r>
          </a:p>
          <a:p>
            <a:pPr marL="171450" indent="-171450">
              <a:spcBef>
                <a:spcPts val="500"/>
              </a:spcBef>
              <a:buFont typeface="Arial" panose="020B0604020202020204" pitchFamily="34" charset="0"/>
              <a:buChar char="•"/>
              <a:defRPr/>
            </a:pPr>
            <a:r>
              <a:rPr lang="en-US" dirty="0"/>
              <a:t>The number of days volunteers would spend responding to a typical hazard event. It must be clearly demonstrated in the project application that the proposed project will reduce or eliminate the future need for volunteers.</a:t>
            </a:r>
          </a:p>
          <a:p>
            <a:pPr>
              <a:spcBef>
                <a:spcPts val="500"/>
              </a:spcBef>
              <a:defRPr/>
            </a:pPr>
            <a:endParaRPr lang="en-US" b="1" dirty="0"/>
          </a:p>
          <a:p>
            <a:pPr>
              <a:spcBef>
                <a:spcPts val="500"/>
              </a:spcBef>
              <a:defRPr/>
            </a:pPr>
            <a:r>
              <a:rPr lang="en-US" b="1" dirty="0"/>
              <a:t>Why it’s important:</a:t>
            </a:r>
          </a:p>
          <a:p>
            <a:pPr marL="171450" indent="-171450">
              <a:spcBef>
                <a:spcPts val="500"/>
              </a:spcBef>
              <a:buFont typeface="Arial" panose="020B0604020202020204" pitchFamily="34" charset="0"/>
              <a:buChar char="•"/>
              <a:defRPr/>
            </a:pPr>
            <a:r>
              <a:rPr lang="en-US" dirty="0"/>
              <a:t>The reduced costs associated with volunteers is a benefit of the mitigation project.</a:t>
            </a:r>
            <a:endParaRPr lang="en-US" altLang="en-US" b="1" dirty="0">
              <a:latin typeface="Arial" panose="020B0604020202020204" pitchFamily="34" charset="0"/>
            </a:endParaRPr>
          </a:p>
          <a:p>
            <a:endParaRPr lang="en-US" altLang="en-US" b="1" dirty="0">
              <a:latin typeface="Arial" panose="020B0604020202020204" pitchFamily="34" charset="0"/>
            </a:endParaRPr>
          </a:p>
          <a:p>
            <a:r>
              <a:rPr lang="en-US" altLang="en-US" b="1" dirty="0">
                <a:latin typeface="Arial" panose="020B0604020202020204" pitchFamily="34" charset="0"/>
              </a:rPr>
              <a:t>Sources:</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Local emergency management authority</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Newspaper articles from a credible source</a:t>
            </a:r>
          </a:p>
          <a:p>
            <a:pPr marL="171450" lvl="0" indent="-171450">
              <a:buFont typeface="Arial" panose="020B0604020202020204" pitchFamily="34" charset="0"/>
              <a:buChar char="•"/>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Recommended BCA documentation with application:</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Letter from local emergency management authority describing the number of volunteers needed in the past</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Copy of newspaper article(s)</a:t>
            </a:r>
          </a:p>
          <a:p>
            <a:endParaRPr lang="en-US" altLang="en-US" dirty="0">
              <a:latin typeface="Arial" panose="020B0604020202020204" pitchFamily="34" charset="0"/>
            </a:endParaRPr>
          </a:p>
        </p:txBody>
      </p:sp>
      <p:sp>
        <p:nvSpPr>
          <p:cNvPr id="109572" name="Slide Number Placeholder 3">
            <a:extLst>
              <a:ext uri="{FF2B5EF4-FFF2-40B4-BE49-F238E27FC236}">
                <a16:creationId xmlns:a16="http://schemas.microsoft.com/office/drawing/2014/main" id="{B2742B8E-6227-4DD0-AA11-3B2942373FE3}"/>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597B75F7-F708-47CA-B2F1-ACCF98ED2E1E}" type="slidenum">
              <a:rPr lang="en-US" altLang="en-US" smtClean="0"/>
              <a:pPr/>
              <a:t>51</a:t>
            </a:fld>
            <a:endParaRPr lang="en-US" altLang="en-US"/>
          </a:p>
        </p:txBody>
      </p:sp>
    </p:spTree>
    <p:extLst>
      <p:ext uri="{BB962C8B-B14F-4D97-AF65-F5344CB8AC3E}">
        <p14:creationId xmlns:p14="http://schemas.microsoft.com/office/powerpoint/2010/main" val="39652277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EB10D118-C5C2-4899-BD57-CAAA1FAAEA3D}"/>
              </a:ext>
            </a:extLst>
          </p:cNvPr>
          <p:cNvSpPr>
            <a:spLocks noGrp="1" noRot="1" noChangeAspect="1" noChangeArrowheads="1" noTextEdit="1"/>
          </p:cNvSpPr>
          <p:nvPr>
            <p:ph type="sldImg"/>
          </p:nvPr>
        </p:nvSpPr>
        <p:spPr>
          <a:ln/>
        </p:spPr>
      </p:sp>
      <p:sp>
        <p:nvSpPr>
          <p:cNvPr id="111619" name="Notes Placeholder 2">
            <a:extLst>
              <a:ext uri="{FF2B5EF4-FFF2-40B4-BE49-F238E27FC236}">
                <a16:creationId xmlns:a16="http://schemas.microsoft.com/office/drawing/2014/main" id="{1B551F8A-A037-4D21-A130-1A8A5B1B2722}"/>
              </a:ext>
            </a:extLst>
          </p:cNvPr>
          <p:cNvSpPr>
            <a:spLocks noGrp="1" noChangeArrowheads="1"/>
          </p:cNvSpPr>
          <p:nvPr>
            <p:ph type="body" idx="1"/>
          </p:nvPr>
        </p:nvSpPr>
        <p:spPr>
          <a:noFill/>
        </p:spPr>
        <p:txBody>
          <a:bodyPr/>
          <a:lstStyle/>
          <a:p>
            <a:pPr>
              <a:spcBef>
                <a:spcPts val="500"/>
              </a:spcBef>
              <a:defRPr/>
            </a:pPr>
            <a:r>
              <a:rPr lang="en-US" b="1" dirty="0"/>
              <a:t>What it is:</a:t>
            </a:r>
          </a:p>
          <a:p>
            <a:pPr marL="171450" indent="-171450">
              <a:spcBef>
                <a:spcPts val="500"/>
              </a:spcBef>
              <a:buFont typeface="Arial" panose="020B0604020202020204" pitchFamily="34" charset="0"/>
              <a:buChar char="•"/>
              <a:defRPr/>
            </a:pPr>
            <a:r>
              <a:rPr lang="en-US" dirty="0"/>
              <a:t>The number of building residents that are employed full time.</a:t>
            </a:r>
          </a:p>
          <a:p>
            <a:pPr>
              <a:spcBef>
                <a:spcPts val="500"/>
              </a:spcBef>
              <a:defRPr/>
            </a:pPr>
            <a:endParaRPr lang="en-US" b="1" dirty="0"/>
          </a:p>
          <a:p>
            <a:pPr>
              <a:spcBef>
                <a:spcPts val="500"/>
              </a:spcBef>
              <a:defRPr/>
            </a:pPr>
            <a:r>
              <a:rPr lang="en-US" b="1" dirty="0"/>
              <a:t>Why it’s important:</a:t>
            </a:r>
          </a:p>
          <a:p>
            <a:pPr marL="171450" indent="-171450">
              <a:spcBef>
                <a:spcPts val="500"/>
              </a:spcBef>
              <a:buFont typeface="Arial" panose="020B0604020202020204" pitchFamily="34" charset="0"/>
              <a:buChar char="•"/>
              <a:defRPr/>
            </a:pPr>
            <a:r>
              <a:rPr lang="en-US" dirty="0"/>
              <a:t>The number of workers is used to calculate the social benefits of the project.</a:t>
            </a:r>
            <a:endParaRPr lang="en-US" altLang="en-US" b="1" dirty="0">
              <a:latin typeface="Arial" panose="020B0604020202020204" pitchFamily="34" charset="0"/>
            </a:endParaRPr>
          </a:p>
          <a:p>
            <a:endParaRPr lang="en-US" altLang="en-US" b="1" dirty="0">
              <a:latin typeface="Arial" panose="020B0604020202020204" pitchFamily="34" charset="0"/>
            </a:endParaRPr>
          </a:p>
          <a:p>
            <a:r>
              <a:rPr lang="en-US" altLang="en-US" b="1" dirty="0">
                <a:latin typeface="Arial" panose="020B0604020202020204" pitchFamily="34" charset="0"/>
              </a:rPr>
              <a:t>Sources:</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Property owner</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U.S. Census Bureau</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State, regional, or local agency estimates for workers per household</a:t>
            </a:r>
          </a:p>
          <a:p>
            <a:pPr marL="171450" lvl="0" indent="-171450">
              <a:buFont typeface="Arial" panose="020B0604020202020204" pitchFamily="34" charset="0"/>
              <a:buChar char="•"/>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Recommended BCA documentation with application:</a:t>
            </a:r>
          </a:p>
          <a:p>
            <a:pPr marL="171450" lvl="0" indent="-171450">
              <a:buFont typeface="Arial" panose="020B0604020202020204" pitchFamily="34" charset="0"/>
              <a:buChar char="•"/>
            </a:pPr>
            <a:r>
              <a:rPr lang="en-US" altLang="en-US" sz="1200" kern="1200" dirty="0">
                <a:solidFill>
                  <a:schemeClr val="tx1"/>
                </a:solidFill>
                <a:effectLst/>
                <a:latin typeface="Arial" charset="0"/>
                <a:ea typeface="+mn-ea"/>
                <a:cs typeface="+mn-cs"/>
              </a:rPr>
              <a:t>Note from project manager or BCA analyst</a:t>
            </a:r>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111620" name="Slide Number Placeholder 3">
            <a:extLst>
              <a:ext uri="{FF2B5EF4-FFF2-40B4-BE49-F238E27FC236}">
                <a16:creationId xmlns:a16="http://schemas.microsoft.com/office/drawing/2014/main" id="{FA5FD37F-106A-4BF6-81EB-4B5C1BF4E4C6}"/>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5B77FDED-B05E-4C8E-B784-0E544E9EDE9B}" type="slidenum">
              <a:rPr lang="en-US" altLang="en-US" smtClean="0"/>
              <a:pPr/>
              <a:t>52</a:t>
            </a:fld>
            <a:endParaRPr lang="en-US" altLang="en-US"/>
          </a:p>
        </p:txBody>
      </p:sp>
    </p:spTree>
    <p:extLst>
      <p:ext uri="{BB962C8B-B14F-4D97-AF65-F5344CB8AC3E}">
        <p14:creationId xmlns:p14="http://schemas.microsoft.com/office/powerpoint/2010/main" val="29312320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00"/>
              </a:spcBef>
              <a:defRPr/>
            </a:pPr>
            <a:r>
              <a:rPr lang="en-US" b="1" dirty="0"/>
              <a:t>Why it’s important:</a:t>
            </a:r>
          </a:p>
          <a:p>
            <a:pPr marL="171450" indent="-171450">
              <a:spcBef>
                <a:spcPts val="500"/>
              </a:spcBef>
              <a:buFont typeface="Arial" panose="020B0604020202020204" pitchFamily="34" charset="0"/>
              <a:buChar char="•"/>
              <a:defRPr/>
            </a:pPr>
            <a:r>
              <a:rPr lang="en-US" dirty="0"/>
              <a:t>The size and future land use of the project area (in acres) are used to calculate the environmental benefits of the project.</a:t>
            </a:r>
          </a:p>
          <a:p>
            <a:pPr marL="171450" marR="0" lvl="0" indent="-171450" algn="l" defTabSz="914400" rtl="0" eaLnBrk="0" fontAlgn="base" latinLnBrk="0" hangingPunct="0">
              <a:lnSpc>
                <a:spcPct val="100000"/>
              </a:lnSpc>
              <a:spcBef>
                <a:spcPts val="500"/>
              </a:spcBef>
              <a:spcAft>
                <a:spcPct val="0"/>
              </a:spcAft>
              <a:buClrTx/>
              <a:buSzTx/>
              <a:buFont typeface="Arial" panose="020B0604020202020204" pitchFamily="34" charset="0"/>
              <a:buChar char="•"/>
              <a:tabLst/>
              <a:defRPr/>
            </a:pPr>
            <a:r>
              <a:rPr lang="en-US" dirty="0"/>
              <a:t>For acquisition projects with multiple structures, this may be the individual parcel or the entire project area. Note that if you use the entire project area, you may only add this to one structure in your BCA.</a:t>
            </a:r>
            <a:endParaRPr lang="en-US" altLang="en-US" b="1" dirty="0">
              <a:latin typeface="Arial" panose="020B0604020202020204" pitchFamily="34" charset="0"/>
            </a:endParaRPr>
          </a:p>
          <a:p>
            <a:endParaRPr lang="en-US" altLang="en-US" b="1" dirty="0">
              <a:latin typeface="Arial" panose="020B0604020202020204" pitchFamily="34" charset="0"/>
            </a:endParaRPr>
          </a:p>
          <a:p>
            <a:r>
              <a:rPr lang="en-US" altLang="en-US" b="1" dirty="0">
                <a:latin typeface="Arial" panose="020B0604020202020204" pitchFamily="34" charset="0"/>
              </a:rPr>
              <a:t>Sources:</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Project manager or engineer</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GIS data</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Tax records</a:t>
            </a:r>
          </a:p>
          <a:p>
            <a:pPr marL="171450" lvl="0" indent="-171450">
              <a:buFont typeface="Arial" panose="020B0604020202020204" pitchFamily="34" charset="0"/>
              <a:buChar char="•"/>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Recommended BCA documentation with application:</a:t>
            </a:r>
          </a:p>
          <a:p>
            <a:pPr marL="171450" lvl="0" indent="-171450">
              <a:buFont typeface="Arial" panose="020B0604020202020204" pitchFamily="34" charset="0"/>
              <a:buChar char="•"/>
            </a:pPr>
            <a:r>
              <a:rPr lang="en-US" altLang="en-US" sz="1200" kern="1200" dirty="0">
                <a:solidFill>
                  <a:schemeClr val="tx1"/>
                </a:solidFill>
                <a:effectLst/>
                <a:latin typeface="Arial" charset="0"/>
                <a:ea typeface="+mn-ea"/>
                <a:cs typeface="+mn-cs"/>
              </a:rPr>
              <a:t>Map(s) showing project area with the acreage clearly identified</a:t>
            </a:r>
          </a:p>
          <a:p>
            <a:pPr marL="171450" lvl="0" indent="-171450">
              <a:buFont typeface="Arial" panose="020B0604020202020204" pitchFamily="34" charset="0"/>
              <a:buChar char="•"/>
            </a:pPr>
            <a:r>
              <a:rPr lang="en-US" altLang="en-US" sz="1200" kern="1200" dirty="0">
                <a:solidFill>
                  <a:schemeClr val="tx1"/>
                </a:solidFill>
                <a:effectLst/>
                <a:latin typeface="Arial" charset="0"/>
                <a:ea typeface="+mn-ea"/>
                <a:cs typeface="+mn-cs"/>
              </a:rPr>
              <a:t>Copy of tax records denoting parcel size</a:t>
            </a:r>
          </a:p>
          <a:p>
            <a:endParaRPr lang="en-US" dirty="0"/>
          </a:p>
        </p:txBody>
      </p:sp>
      <p:sp>
        <p:nvSpPr>
          <p:cNvPr id="4" name="Slide Number Placeholder 3"/>
          <p:cNvSpPr>
            <a:spLocks noGrp="1"/>
          </p:cNvSpPr>
          <p:nvPr>
            <p:ph type="sldNum" sz="quarter" idx="5"/>
          </p:nvPr>
        </p:nvSpPr>
        <p:spPr/>
        <p:txBody>
          <a:bodyPr/>
          <a:lstStyle/>
          <a:p>
            <a:pPr>
              <a:defRPr/>
            </a:pPr>
            <a:fld id="{44590667-9637-4F4B-9472-36FB55444328}" type="slidenum">
              <a:rPr lang="en-US" altLang="en-US" smtClean="0"/>
              <a:pPr>
                <a:defRPr/>
              </a:pPr>
              <a:t>53</a:t>
            </a:fld>
            <a:endParaRPr lang="en-US" altLang="en-US"/>
          </a:p>
        </p:txBody>
      </p:sp>
    </p:spTree>
    <p:extLst>
      <p:ext uri="{BB962C8B-B14F-4D97-AF65-F5344CB8AC3E}">
        <p14:creationId xmlns:p14="http://schemas.microsoft.com/office/powerpoint/2010/main" val="40401474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00"/>
              </a:spcBef>
              <a:defRPr/>
            </a:pPr>
            <a:r>
              <a:rPr lang="en-US" b="1" dirty="0"/>
              <a:t>What it is:</a:t>
            </a:r>
          </a:p>
          <a:p>
            <a:pPr marL="171450" indent="-171450">
              <a:spcBef>
                <a:spcPts val="500"/>
              </a:spcBef>
              <a:buFont typeface="Arial" panose="020B0604020202020204" pitchFamily="34" charset="0"/>
              <a:buChar char="•"/>
              <a:defRPr/>
            </a:pPr>
            <a:r>
              <a:rPr lang="en-US" dirty="0"/>
              <a:t>The future land use of the project area by percentage. </a:t>
            </a:r>
          </a:p>
          <a:p>
            <a:pPr marL="171450" indent="-171450">
              <a:spcBef>
                <a:spcPts val="500"/>
              </a:spcBef>
              <a:buFont typeface="Arial" panose="020B0604020202020204" pitchFamily="34" charset="0"/>
              <a:buChar char="•"/>
              <a:defRPr/>
            </a:pPr>
            <a:r>
              <a:rPr lang="en-US" dirty="0"/>
              <a:t>For example: 80% open green space, 20% riparian</a:t>
            </a:r>
          </a:p>
          <a:p>
            <a:pPr>
              <a:spcBef>
                <a:spcPts val="500"/>
              </a:spcBef>
              <a:defRPr/>
            </a:pPr>
            <a:endParaRPr lang="en-US" b="1" dirty="0"/>
          </a:p>
          <a:p>
            <a:pPr>
              <a:spcBef>
                <a:spcPts val="500"/>
              </a:spcBef>
              <a:defRPr/>
            </a:pPr>
            <a:r>
              <a:rPr lang="en-US" b="1" dirty="0"/>
              <a:t>Why it’s important:</a:t>
            </a:r>
          </a:p>
          <a:p>
            <a:pPr marL="171450" indent="-171450">
              <a:spcBef>
                <a:spcPts val="500"/>
              </a:spcBef>
              <a:buFont typeface="Arial" panose="020B0604020202020204" pitchFamily="34" charset="0"/>
              <a:buChar char="•"/>
              <a:defRPr/>
            </a:pPr>
            <a:r>
              <a:rPr lang="en-US" dirty="0"/>
              <a:t>The size and future land use of the project area are used to calculate the environmental benefits of the project.</a:t>
            </a:r>
            <a:endParaRPr lang="en-US" altLang="en-US" b="1" dirty="0">
              <a:latin typeface="Arial" panose="020B0604020202020204" pitchFamily="34" charset="0"/>
            </a:endParaRPr>
          </a:p>
          <a:p>
            <a:endParaRPr lang="en-US" altLang="en-US" b="1" dirty="0">
              <a:latin typeface="Arial" panose="020B0604020202020204" pitchFamily="34" charset="0"/>
            </a:endParaRPr>
          </a:p>
          <a:p>
            <a:r>
              <a:rPr lang="en-US" altLang="en-US" b="1" dirty="0">
                <a:latin typeface="Arial" panose="020B0604020202020204" pitchFamily="34" charset="0"/>
              </a:rPr>
              <a:t>Sources:</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Project manager or engineer</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GIS data</a:t>
            </a:r>
          </a:p>
          <a:p>
            <a:pPr marL="171450" lvl="0" indent="-171450">
              <a:buFont typeface="Arial" panose="020B0604020202020204" pitchFamily="34" charset="0"/>
              <a:buChar char="•"/>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Recommended BCA documentation with application:</a:t>
            </a:r>
          </a:p>
          <a:p>
            <a:pPr marL="171450" lvl="0" indent="-171450">
              <a:buFont typeface="Arial" panose="020B0604020202020204" pitchFamily="34" charset="0"/>
              <a:buChar char="•"/>
            </a:pPr>
            <a:r>
              <a:rPr lang="en-US" altLang="en-US" sz="1200" kern="1200" dirty="0">
                <a:solidFill>
                  <a:schemeClr val="tx1"/>
                </a:solidFill>
                <a:effectLst/>
                <a:latin typeface="Arial" charset="0"/>
                <a:ea typeface="+mn-ea"/>
                <a:cs typeface="+mn-cs"/>
              </a:rPr>
              <a:t>Map(s) showing project area with post-mitigation land use(s) clearly identified</a:t>
            </a:r>
            <a:endParaRPr lang="en-US" dirty="0"/>
          </a:p>
        </p:txBody>
      </p:sp>
      <p:sp>
        <p:nvSpPr>
          <p:cNvPr id="4" name="Slide Number Placeholder 3"/>
          <p:cNvSpPr>
            <a:spLocks noGrp="1"/>
          </p:cNvSpPr>
          <p:nvPr>
            <p:ph type="sldNum" sz="quarter" idx="5"/>
          </p:nvPr>
        </p:nvSpPr>
        <p:spPr/>
        <p:txBody>
          <a:bodyPr/>
          <a:lstStyle/>
          <a:p>
            <a:pPr>
              <a:defRPr/>
            </a:pPr>
            <a:fld id="{44590667-9637-4F4B-9472-36FB55444328}" type="slidenum">
              <a:rPr lang="en-US" altLang="en-US" smtClean="0"/>
              <a:pPr>
                <a:defRPr/>
              </a:pPr>
              <a:t>54</a:t>
            </a:fld>
            <a:endParaRPr lang="en-US" altLang="en-US"/>
          </a:p>
        </p:txBody>
      </p:sp>
    </p:spTree>
    <p:extLst>
      <p:ext uri="{BB962C8B-B14F-4D97-AF65-F5344CB8AC3E}">
        <p14:creationId xmlns:p14="http://schemas.microsoft.com/office/powerpoint/2010/main" val="33922090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24A359D9-2C1C-45DF-9A18-0814122E2404}"/>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9FC9F9F8-39AC-473A-80D2-80F14C5B3532}"/>
              </a:ext>
            </a:extLst>
          </p:cNvPr>
          <p:cNvSpPr>
            <a:spLocks noGrp="1" noChangeArrowheads="1"/>
          </p:cNvSpPr>
          <p:nvPr>
            <p:ph type="body" idx="1"/>
          </p:nvPr>
        </p:nvSpPr>
        <p:spPr>
          <a:noFill/>
        </p:spPr>
        <p:txBody>
          <a:bodyPr/>
          <a:lstStyle/>
          <a:p>
            <a:r>
              <a:rPr lang="en-US" altLang="en-US" dirty="0">
                <a:latin typeface="Arial" panose="020B0604020202020204" pitchFamily="34" charset="0"/>
              </a:rPr>
              <a:t>Most of the data points for elevations are the same as for acquisitions. Here we will cover the different data points needed for (1) elevations and (2) coastal flood projects using Modeled Damages.</a:t>
            </a:r>
          </a:p>
        </p:txBody>
      </p:sp>
      <p:sp>
        <p:nvSpPr>
          <p:cNvPr id="22532" name="Slide Number Placeholder 3">
            <a:extLst>
              <a:ext uri="{FF2B5EF4-FFF2-40B4-BE49-F238E27FC236}">
                <a16:creationId xmlns:a16="http://schemas.microsoft.com/office/drawing/2014/main" id="{A00FC09D-8476-416F-8B2A-1C612BF489F7}"/>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7C92CEC3-D98D-4DA2-955E-D8CE696D5161}" type="slidenum">
              <a:rPr lang="en-US" altLang="en-US" smtClean="0"/>
              <a:pPr/>
              <a:t>55</a:t>
            </a:fld>
            <a:endParaRPr lang="en-US" altLang="en-US"/>
          </a:p>
        </p:txBody>
      </p:sp>
    </p:spTree>
    <p:extLst>
      <p:ext uri="{BB962C8B-B14F-4D97-AF65-F5344CB8AC3E}">
        <p14:creationId xmlns:p14="http://schemas.microsoft.com/office/powerpoint/2010/main" val="25820269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CD698540-92D9-4BD7-A8C1-E43B15C64796}"/>
              </a:ext>
            </a:extLst>
          </p:cNvPr>
          <p:cNvSpPr>
            <a:spLocks noGrp="1" noRot="1" noChangeAspect="1" noChangeArrowheads="1" noTextEdit="1"/>
          </p:cNvSpPr>
          <p:nvPr>
            <p:ph type="sldImg"/>
          </p:nvPr>
        </p:nvSpPr>
        <p:spPr>
          <a:ln/>
        </p:spPr>
      </p:sp>
      <p:sp>
        <p:nvSpPr>
          <p:cNvPr id="115715" name="Notes Placeholder 2">
            <a:extLst>
              <a:ext uri="{FF2B5EF4-FFF2-40B4-BE49-F238E27FC236}">
                <a16:creationId xmlns:a16="http://schemas.microsoft.com/office/drawing/2014/main" id="{33619769-4AFB-4D66-AF9A-40C448D69D95}"/>
              </a:ext>
            </a:extLst>
          </p:cNvPr>
          <p:cNvSpPr>
            <a:spLocks noGrp="1" noChangeArrowheads="1"/>
          </p:cNvSpPr>
          <p:nvPr>
            <p:ph type="body" idx="1"/>
          </p:nvPr>
        </p:nvSpPr>
        <p:spPr>
          <a:noFill/>
        </p:spPr>
        <p:txBody>
          <a:bodyPr/>
          <a:lstStyle/>
          <a:p>
            <a:r>
              <a:rPr lang="en-US" sz="1200" i="1" kern="1200" dirty="0">
                <a:solidFill>
                  <a:schemeClr val="tx1"/>
                </a:solidFill>
                <a:effectLst/>
                <a:latin typeface="Arial" charset="0"/>
                <a:ea typeface="+mn-ea"/>
                <a:cs typeface="+mn-cs"/>
              </a:rPr>
              <a:t>The instructor should open the BCA Toolkit on their computer and instruct the students to do the same. Use the following slides to describe each data point as it is input. You may use one of the provided case studies (or another example from a Region or state) to guide the students through data entry on the Project Configuration and then the Project Information screens.</a:t>
            </a:r>
          </a:p>
          <a:p>
            <a:endParaRPr lang="en-US" sz="1200" i="1" kern="1200" dirty="0">
              <a:solidFill>
                <a:schemeClr val="tx1"/>
              </a:solidFill>
              <a:effectLst/>
              <a:latin typeface="Arial" charset="0"/>
              <a:ea typeface="+mn-ea"/>
              <a:cs typeface="+mn-cs"/>
            </a:endParaRPr>
          </a:p>
          <a:p>
            <a:r>
              <a:rPr lang="en-US" sz="1200" i="1" kern="1200" dirty="0">
                <a:solidFill>
                  <a:schemeClr val="tx1"/>
                </a:solidFill>
                <a:effectLst/>
                <a:latin typeface="Arial" charset="0"/>
                <a:ea typeface="+mn-ea"/>
                <a:cs typeface="+mn-cs"/>
              </a:rPr>
              <a:t>You may also show students the Data Documentation Templates for this project type, which may be found at </a:t>
            </a:r>
            <a:r>
              <a:rPr lang="en-US" sz="1200" i="1" u="sng" kern="1200" dirty="0">
                <a:solidFill>
                  <a:schemeClr val="tx1"/>
                </a:solidFill>
                <a:effectLst/>
                <a:latin typeface="Arial" charset="0"/>
                <a:ea typeface="+mn-ea"/>
                <a:cs typeface="+mn-cs"/>
                <a:hlinkClick r:id="rId3"/>
              </a:rPr>
              <a:t>https://www.fema.gov/benefit-cost-analysis</a:t>
            </a:r>
            <a:r>
              <a:rPr lang="en-US" sz="1200" i="1" kern="1200" dirty="0">
                <a:solidFill>
                  <a:schemeClr val="tx1"/>
                </a:solidFill>
                <a:effectLst/>
                <a:latin typeface="Arial" charset="0"/>
                <a:ea typeface="+mn-ea"/>
                <a:cs typeface="+mn-cs"/>
              </a:rPr>
              <a:t>. </a:t>
            </a:r>
            <a:endParaRPr lang="en-US" sz="1200" kern="1200" dirty="0">
              <a:solidFill>
                <a:schemeClr val="tx1"/>
              </a:solidFill>
              <a:effectLst/>
              <a:latin typeface="Arial" charset="0"/>
              <a:ea typeface="+mn-ea"/>
              <a:cs typeface="+mn-cs"/>
            </a:endParaRPr>
          </a:p>
        </p:txBody>
      </p:sp>
      <p:sp>
        <p:nvSpPr>
          <p:cNvPr id="115716" name="Slide Number Placeholder 3">
            <a:extLst>
              <a:ext uri="{FF2B5EF4-FFF2-40B4-BE49-F238E27FC236}">
                <a16:creationId xmlns:a16="http://schemas.microsoft.com/office/drawing/2014/main" id="{22F81FFA-4326-4666-B1E2-745FD0059E49}"/>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BE92C0AF-D4F1-4237-9090-101C251CFDC7}" type="slidenum">
              <a:rPr lang="en-US" altLang="en-US" smtClean="0"/>
              <a:pPr/>
              <a:t>56</a:t>
            </a:fld>
            <a:endParaRPr lang="en-US" altLang="en-US"/>
          </a:p>
        </p:txBody>
      </p:sp>
    </p:spTree>
    <p:extLst>
      <p:ext uri="{BB962C8B-B14F-4D97-AF65-F5344CB8AC3E}">
        <p14:creationId xmlns:p14="http://schemas.microsoft.com/office/powerpoint/2010/main" val="23814417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6778A00C-A2D5-4978-A32B-BF274A45AE11}"/>
              </a:ext>
            </a:extLst>
          </p:cNvPr>
          <p:cNvSpPr>
            <a:spLocks noGrp="1" noRot="1" noChangeAspect="1" noChangeArrowheads="1" noTextEdit="1"/>
          </p:cNvSpPr>
          <p:nvPr>
            <p:ph type="sldImg"/>
          </p:nvPr>
        </p:nvSpPr>
        <p:spPr>
          <a:ln/>
        </p:spPr>
      </p:sp>
      <p:sp>
        <p:nvSpPr>
          <p:cNvPr id="62467" name="Notes Placeholder 2">
            <a:extLst>
              <a:ext uri="{FF2B5EF4-FFF2-40B4-BE49-F238E27FC236}">
                <a16:creationId xmlns:a16="http://schemas.microsoft.com/office/drawing/2014/main" id="{28C2B948-031C-44D5-A9B6-F9FF4DEC0D01}"/>
              </a:ext>
            </a:extLst>
          </p:cNvPr>
          <p:cNvSpPr>
            <a:spLocks noGrp="1" noChangeArrowheads="1"/>
          </p:cNvSpPr>
          <p:nvPr>
            <p:ph type="body" idx="1"/>
          </p:nvPr>
        </p:nvSpPr>
        <p:spPr>
          <a:noFill/>
        </p:spPr>
        <p:txBody>
          <a:bodyPr/>
          <a:lstStyle/>
          <a:p>
            <a:r>
              <a:rPr lang="en-US" b="1" dirty="0"/>
              <a:t>What it is:</a:t>
            </a:r>
          </a:p>
          <a:p>
            <a:pPr marL="171450" indent="-171450">
              <a:spcBef>
                <a:spcPts val="500"/>
              </a:spcBef>
              <a:buFont typeface="Arial" panose="020B0604020202020204" pitchFamily="34" charset="0"/>
              <a:buChar char="•"/>
              <a:defRPr/>
            </a:pPr>
            <a:r>
              <a:rPr lang="en-US" dirty="0"/>
              <a:t>The ground surface elevation is the elevation (in feet) of the ground at the location of the structure being mitigated.</a:t>
            </a:r>
          </a:p>
          <a:p>
            <a:pPr marL="171450" indent="-171450">
              <a:spcBef>
                <a:spcPts val="500"/>
              </a:spcBef>
              <a:buFont typeface="Arial" panose="020B0604020202020204" pitchFamily="34" charset="0"/>
              <a:buChar char="•"/>
              <a:defRPr/>
            </a:pPr>
            <a:r>
              <a:rPr lang="en-US" dirty="0"/>
              <a:t>Note: Make sure that the LFE and ground surface elevations are in the same elevation datum.</a:t>
            </a:r>
          </a:p>
          <a:p>
            <a:pPr>
              <a:spcBef>
                <a:spcPts val="500"/>
              </a:spcBef>
              <a:defRPr/>
            </a:pPr>
            <a:endParaRPr lang="en-US" b="1" dirty="0"/>
          </a:p>
          <a:p>
            <a:pPr>
              <a:spcBef>
                <a:spcPts val="500"/>
              </a:spcBef>
              <a:defRPr/>
            </a:pPr>
            <a:r>
              <a:rPr lang="en-US" b="1" dirty="0"/>
              <a:t>Why it’s important:</a:t>
            </a:r>
          </a:p>
          <a:p>
            <a:pPr marL="171450" indent="-171450">
              <a:spcBef>
                <a:spcPts val="500"/>
              </a:spcBef>
              <a:buFont typeface="Arial" panose="020B0604020202020204" pitchFamily="34" charset="0"/>
              <a:buChar char="•"/>
              <a:defRPr/>
            </a:pPr>
            <a:r>
              <a:rPr lang="en-US" dirty="0"/>
              <a:t>By subtracting the ground surface elevation from the lowest floor elevation, the height of the building above the ground can be calculated.</a:t>
            </a:r>
          </a:p>
          <a:p>
            <a:endParaRPr lang="en-US" altLang="en-US" dirty="0">
              <a:latin typeface="Arial" panose="020B0604020202020204" pitchFamily="34" charset="0"/>
            </a:endParaRPr>
          </a:p>
          <a:p>
            <a:r>
              <a:rPr lang="en-US" altLang="en-US" b="1" dirty="0">
                <a:latin typeface="Arial" panose="020B0604020202020204" pitchFamily="34" charset="0"/>
              </a:rPr>
              <a:t>Sources:</a:t>
            </a:r>
          </a:p>
          <a:p>
            <a:pPr marL="171450" indent="-171450">
              <a:buFont typeface="Arial" panose="020B0604020202020204" pitchFamily="34" charset="0"/>
              <a:buChar char="•"/>
            </a:pPr>
            <a:r>
              <a:rPr lang="en-US" dirty="0"/>
              <a:t>Elevation certificate</a:t>
            </a:r>
          </a:p>
          <a:p>
            <a:pPr marL="171450" indent="-171450">
              <a:buFont typeface="Arial" panose="020B0604020202020204" pitchFamily="34" charset="0"/>
              <a:buChar char="•"/>
            </a:pPr>
            <a:r>
              <a:rPr lang="en-US" dirty="0"/>
              <a:t>Professional survey</a:t>
            </a:r>
          </a:p>
          <a:p>
            <a:endParaRPr lang="en-US" altLang="en-US"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Recommended BCA documentation with application:</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Elevation certificate signed by a qualified professional</a:t>
            </a:r>
          </a:p>
          <a:p>
            <a:pPr marL="171450" lvl="0" indent="-171450">
              <a:buFont typeface="Arial" panose="020B0604020202020204" pitchFamily="34" charset="0"/>
              <a:buChar char="•"/>
            </a:pPr>
            <a:r>
              <a:rPr lang="en-US" altLang="en-US" sz="1200" kern="1200" dirty="0">
                <a:solidFill>
                  <a:schemeClr val="tx1"/>
                </a:solidFill>
                <a:effectLst/>
                <a:latin typeface="Arial" charset="0"/>
                <a:ea typeface="+mn-ea"/>
                <a:cs typeface="+mn-cs"/>
              </a:rPr>
              <a:t>Copy of survey signed by a qualified professional</a:t>
            </a:r>
            <a:endParaRPr lang="en-US" altLang="en-US" dirty="0">
              <a:latin typeface="Arial" panose="020B0604020202020204" pitchFamily="34" charset="0"/>
            </a:endParaRPr>
          </a:p>
        </p:txBody>
      </p:sp>
      <p:sp>
        <p:nvSpPr>
          <p:cNvPr id="62468" name="Slide Number Placeholder 3">
            <a:extLst>
              <a:ext uri="{FF2B5EF4-FFF2-40B4-BE49-F238E27FC236}">
                <a16:creationId xmlns:a16="http://schemas.microsoft.com/office/drawing/2014/main" id="{891FC7B9-DAF8-45F8-81CA-DFB513854DF2}"/>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84DF064B-EA6F-4772-B8BD-4C3BAA51A4C5}" type="slidenum">
              <a:rPr lang="en-US" altLang="en-US" smtClean="0"/>
              <a:pPr/>
              <a:t>57</a:t>
            </a:fld>
            <a:endParaRPr lang="en-US" altLang="en-US"/>
          </a:p>
        </p:txBody>
      </p:sp>
    </p:spTree>
    <p:extLst>
      <p:ext uri="{BB962C8B-B14F-4D97-AF65-F5344CB8AC3E}">
        <p14:creationId xmlns:p14="http://schemas.microsoft.com/office/powerpoint/2010/main" val="21513046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6778A00C-A2D5-4978-A32B-BF274A45AE11}"/>
              </a:ext>
            </a:extLst>
          </p:cNvPr>
          <p:cNvSpPr>
            <a:spLocks noGrp="1" noRot="1" noChangeAspect="1" noChangeArrowheads="1" noTextEdit="1"/>
          </p:cNvSpPr>
          <p:nvPr>
            <p:ph type="sldImg"/>
          </p:nvPr>
        </p:nvSpPr>
        <p:spPr>
          <a:ln/>
        </p:spPr>
      </p:sp>
      <p:sp>
        <p:nvSpPr>
          <p:cNvPr id="62467" name="Notes Placeholder 2">
            <a:extLst>
              <a:ext uri="{FF2B5EF4-FFF2-40B4-BE49-F238E27FC236}">
                <a16:creationId xmlns:a16="http://schemas.microsoft.com/office/drawing/2014/main" id="{28C2B948-031C-44D5-A9B6-F9FF4DEC0D01}"/>
              </a:ext>
            </a:extLst>
          </p:cNvPr>
          <p:cNvSpPr>
            <a:spLocks noGrp="1" noChangeArrowheads="1"/>
          </p:cNvSpPr>
          <p:nvPr>
            <p:ph type="body" idx="1"/>
          </p:nvPr>
        </p:nvSpPr>
        <p:spPr>
          <a:noFill/>
        </p:spPr>
        <p:txBody>
          <a:bodyPr/>
          <a:lstStyle/>
          <a:p>
            <a:pPr>
              <a:spcBef>
                <a:spcPts val="500"/>
              </a:spcBef>
              <a:defRPr/>
            </a:pPr>
            <a:r>
              <a:rPr lang="en-US" b="1" dirty="0"/>
              <a:t>What it is:</a:t>
            </a:r>
          </a:p>
          <a:p>
            <a:pPr marL="171450" indent="-171450">
              <a:spcBef>
                <a:spcPts val="500"/>
              </a:spcBef>
              <a:buFont typeface="Arial" panose="020B0604020202020204" pitchFamily="34" charset="0"/>
              <a:buChar char="•"/>
              <a:defRPr/>
            </a:pPr>
            <a:r>
              <a:rPr lang="en-US" dirty="0"/>
              <a:t>The base flood elevation (BFE) (in feet) at the property location.</a:t>
            </a:r>
          </a:p>
          <a:p>
            <a:pPr>
              <a:spcBef>
                <a:spcPts val="500"/>
              </a:spcBef>
              <a:defRPr/>
            </a:pPr>
            <a:endParaRPr lang="en-US" b="1" dirty="0"/>
          </a:p>
          <a:p>
            <a:pPr>
              <a:spcBef>
                <a:spcPts val="500"/>
              </a:spcBef>
              <a:defRPr/>
            </a:pPr>
            <a:r>
              <a:rPr lang="en-US" b="1" dirty="0"/>
              <a:t>Why it’s important:</a:t>
            </a:r>
          </a:p>
          <a:p>
            <a:pPr marL="171450" indent="-171450">
              <a:spcBef>
                <a:spcPts val="500"/>
              </a:spcBef>
              <a:buFont typeface="Arial" panose="020B0604020202020204" pitchFamily="34" charset="0"/>
              <a:buChar char="•"/>
              <a:defRPr/>
            </a:pPr>
            <a:r>
              <a:rPr lang="en-US" dirty="0"/>
              <a:t>By subtracting the ground surface elevation from the lowest floor elevation, the height of the building above the ground can be calculated.</a:t>
            </a:r>
          </a:p>
          <a:p>
            <a:pPr lvl="1">
              <a:spcBef>
                <a:spcPts val="500"/>
              </a:spcBef>
              <a:defRPr/>
            </a:pPr>
            <a:endParaRPr lang="en-US" altLang="en-US" dirty="0">
              <a:latin typeface="Arial" panose="020B0604020202020204" pitchFamily="34" charset="0"/>
            </a:endParaRPr>
          </a:p>
          <a:p>
            <a:pPr>
              <a:spcBef>
                <a:spcPts val="500"/>
              </a:spcBef>
              <a:defRPr/>
            </a:pPr>
            <a:r>
              <a:rPr lang="en-US" b="1" dirty="0"/>
              <a:t>Source(s):</a:t>
            </a:r>
          </a:p>
          <a:p>
            <a:pPr marL="171450" indent="-171450">
              <a:spcBef>
                <a:spcPts val="500"/>
              </a:spcBef>
              <a:buFont typeface="Arial" panose="020B0604020202020204" pitchFamily="34" charset="0"/>
              <a:buChar char="•"/>
              <a:defRPr/>
            </a:pPr>
            <a:r>
              <a:rPr lang="en-US" dirty="0"/>
              <a:t>Flood Insurance Rate Map (FIRM)</a:t>
            </a:r>
          </a:p>
          <a:p>
            <a:pPr marL="171450" indent="-171450">
              <a:spcBef>
                <a:spcPts val="500"/>
              </a:spcBef>
              <a:buFont typeface="Arial" panose="020B0604020202020204" pitchFamily="34" charset="0"/>
              <a:buChar char="•"/>
              <a:defRPr/>
            </a:pPr>
            <a:r>
              <a:rPr lang="en-US" dirty="0"/>
              <a:t>Hydrologic &amp; Hydraulic (H&amp;H) study</a:t>
            </a:r>
          </a:p>
          <a:p>
            <a:endParaRPr lang="en-US" altLang="en-US"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Recommended BCA documentation with application:</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Elevation certificate signed by a qualified professional</a:t>
            </a:r>
          </a:p>
          <a:p>
            <a:pPr marL="171450" lvl="0" indent="-171450">
              <a:buFont typeface="Arial" panose="020B0604020202020204" pitchFamily="34" charset="0"/>
              <a:buChar char="•"/>
            </a:pPr>
            <a:r>
              <a:rPr lang="en-US" altLang="en-US" sz="1200" kern="1200" dirty="0">
                <a:solidFill>
                  <a:schemeClr val="tx1"/>
                </a:solidFill>
                <a:effectLst/>
                <a:latin typeface="Arial" charset="0"/>
                <a:ea typeface="+mn-ea"/>
                <a:cs typeface="+mn-cs"/>
              </a:rPr>
              <a:t>Copy of survey signed by a qualified professional</a:t>
            </a:r>
            <a:endParaRPr lang="en-US" altLang="en-US" dirty="0">
              <a:latin typeface="Arial" panose="020B0604020202020204" pitchFamily="34" charset="0"/>
            </a:endParaRPr>
          </a:p>
        </p:txBody>
      </p:sp>
      <p:sp>
        <p:nvSpPr>
          <p:cNvPr id="62468" name="Slide Number Placeholder 3">
            <a:extLst>
              <a:ext uri="{FF2B5EF4-FFF2-40B4-BE49-F238E27FC236}">
                <a16:creationId xmlns:a16="http://schemas.microsoft.com/office/drawing/2014/main" id="{891FC7B9-DAF8-45F8-81CA-DFB513854DF2}"/>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84DF064B-EA6F-4772-B8BD-4C3BAA51A4C5}" type="slidenum">
              <a:rPr lang="en-US" altLang="en-US" smtClean="0"/>
              <a:pPr/>
              <a:t>58</a:t>
            </a:fld>
            <a:endParaRPr lang="en-US" altLang="en-US"/>
          </a:p>
        </p:txBody>
      </p:sp>
    </p:spTree>
    <p:extLst>
      <p:ext uri="{BB962C8B-B14F-4D97-AF65-F5344CB8AC3E}">
        <p14:creationId xmlns:p14="http://schemas.microsoft.com/office/powerpoint/2010/main" val="1371447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44D82804-FB3F-4CC8-A6EE-E8AFCB1D425F}"/>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8DAD04C4-2CED-40D5-8CE6-C79E3107E936}"/>
              </a:ext>
            </a:extLst>
          </p:cNvPr>
          <p:cNvSpPr>
            <a:spLocks noGrp="1" noChangeArrowheads="1"/>
          </p:cNvSpPr>
          <p:nvPr>
            <p:ph type="body" idx="1"/>
          </p:nvPr>
        </p:nvSpPr>
        <p:spPr>
          <a:noFill/>
        </p:spPr>
        <p:txBody>
          <a:bodyPr/>
          <a:lstStyle/>
          <a:p>
            <a:r>
              <a:rPr lang="en-US" altLang="en-US" dirty="0">
                <a:latin typeface="Arial" panose="020B0604020202020204" pitchFamily="34" charset="0"/>
              </a:rPr>
              <a:t>Note that some (but not all) communities have digital FIRMs, aka DFIRMs.</a:t>
            </a:r>
          </a:p>
        </p:txBody>
      </p:sp>
      <p:sp>
        <p:nvSpPr>
          <p:cNvPr id="20484" name="Slide Number Placeholder 3">
            <a:extLst>
              <a:ext uri="{FF2B5EF4-FFF2-40B4-BE49-F238E27FC236}">
                <a16:creationId xmlns:a16="http://schemas.microsoft.com/office/drawing/2014/main" id="{FE07FAA5-8749-499C-A771-D06B327941AE}"/>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0C6A333B-8631-4F89-8C73-9AD70B47BF47}" type="slidenum">
              <a:rPr lang="en-US" altLang="en-US" smtClean="0"/>
              <a:pPr/>
              <a:t>7</a:t>
            </a:fld>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677EF349-4152-4747-BF6D-2FF2F2B5C8D2}"/>
              </a:ext>
            </a:extLst>
          </p:cNvPr>
          <p:cNvSpPr>
            <a:spLocks noGrp="1" noRot="1" noChangeAspect="1" noChangeArrowheads="1" noTextEdit="1"/>
          </p:cNvSpPr>
          <p:nvPr>
            <p:ph type="sldImg"/>
          </p:nvPr>
        </p:nvSpPr>
        <p:spPr>
          <a:ln/>
        </p:spPr>
      </p:sp>
      <p:sp>
        <p:nvSpPr>
          <p:cNvPr id="26627" name="Notes Placeholder 2">
            <a:extLst>
              <a:ext uri="{FF2B5EF4-FFF2-40B4-BE49-F238E27FC236}">
                <a16:creationId xmlns:a16="http://schemas.microsoft.com/office/drawing/2014/main" id="{6CC02E39-5217-4CF3-AF6A-A8289D8F848B}"/>
              </a:ext>
            </a:extLst>
          </p:cNvPr>
          <p:cNvSpPr>
            <a:spLocks noGrp="1" noChangeArrowheads="1"/>
          </p:cNvSpPr>
          <p:nvPr>
            <p:ph type="body" idx="1"/>
          </p:nvPr>
        </p:nvSpPr>
        <p:spPr>
          <a:noFill/>
        </p:spPr>
        <p:txBody>
          <a:bodyPr/>
          <a:lstStyle/>
          <a:p>
            <a:pPr>
              <a:spcBef>
                <a:spcPts val="500"/>
              </a:spcBef>
              <a:defRPr/>
            </a:pPr>
            <a:r>
              <a:rPr lang="en-US" b="1" dirty="0"/>
              <a:t>Why it’s important:</a:t>
            </a:r>
          </a:p>
          <a:p>
            <a:pPr marL="171450" indent="-171450">
              <a:spcBef>
                <a:spcPts val="500"/>
              </a:spcBef>
              <a:buFont typeface="Arial" panose="020B0604020202020204" pitchFamily="34" charset="0"/>
              <a:buChar char="•"/>
              <a:defRPr/>
            </a:pPr>
            <a:r>
              <a:rPr lang="en-US" dirty="0"/>
              <a:t>The number of feet the first floor is raised helps determine the expected damages after mitigation.</a:t>
            </a:r>
            <a:endParaRPr lang="en-US" altLang="en-US" dirty="0">
              <a:latin typeface="Arial" panose="020B0604020202020204" pitchFamily="34" charset="0"/>
            </a:endParaRPr>
          </a:p>
          <a:p>
            <a:endParaRPr lang="en-US" altLang="en-US" dirty="0">
              <a:latin typeface="Arial" panose="020B0604020202020204" pitchFamily="34" charset="0"/>
            </a:endParaRPr>
          </a:p>
          <a:p>
            <a:r>
              <a:rPr lang="en-US" altLang="en-US" b="1" dirty="0">
                <a:latin typeface="Arial" panose="020B0604020202020204" pitchFamily="34" charset="0"/>
              </a:rPr>
              <a:t>Sources:</a:t>
            </a:r>
          </a:p>
          <a:p>
            <a:pPr marL="171450" indent="-171450">
              <a:buFont typeface="Arial" panose="020B0604020202020204" pitchFamily="34" charset="0"/>
              <a:buChar char="•"/>
            </a:pPr>
            <a:r>
              <a:rPr lang="en-US" dirty="0"/>
              <a:t>Project scope of work (SOW)</a:t>
            </a:r>
          </a:p>
          <a:p>
            <a:pPr marL="171450" indent="-171450">
              <a:buFont typeface="Arial" panose="020B0604020202020204" pitchFamily="34" charset="0"/>
              <a:buChar char="•"/>
            </a:pPr>
            <a:r>
              <a:rPr lang="en-US" dirty="0"/>
              <a:t>Project engineer</a:t>
            </a:r>
          </a:p>
          <a:p>
            <a:pPr marL="171450" indent="-171450">
              <a:buFont typeface="Arial" panose="020B0604020202020204" pitchFamily="34" charset="0"/>
              <a:buChar char="•"/>
            </a:pPr>
            <a:r>
              <a:rPr lang="en-US" dirty="0"/>
              <a:t>Engineering designs</a:t>
            </a:r>
          </a:p>
          <a:p>
            <a:endParaRPr lang="en-US" altLang="en-US"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Recommended BCA documentation with application:</a:t>
            </a:r>
          </a:p>
          <a:p>
            <a:pPr marL="171450" lvl="0" indent="-171450">
              <a:buFont typeface="Arial" panose="020B0604020202020204" pitchFamily="34" charset="0"/>
              <a:buChar char="•"/>
            </a:pPr>
            <a:r>
              <a:rPr lang="en-US" altLang="en-US" sz="1200" kern="1200" dirty="0">
                <a:solidFill>
                  <a:schemeClr val="tx1"/>
                </a:solidFill>
                <a:effectLst/>
                <a:latin typeface="Arial" charset="0"/>
                <a:ea typeface="+mn-ea"/>
                <a:cs typeface="+mn-cs"/>
              </a:rPr>
              <a:t>None other than normally required project materials</a:t>
            </a:r>
            <a:endParaRPr lang="en-US" altLang="en-US" dirty="0">
              <a:latin typeface="Arial" panose="020B0604020202020204" pitchFamily="34" charset="0"/>
            </a:endParaRPr>
          </a:p>
        </p:txBody>
      </p:sp>
      <p:sp>
        <p:nvSpPr>
          <p:cNvPr id="26628" name="Slide Number Placeholder 3">
            <a:extLst>
              <a:ext uri="{FF2B5EF4-FFF2-40B4-BE49-F238E27FC236}">
                <a16:creationId xmlns:a16="http://schemas.microsoft.com/office/drawing/2014/main" id="{47DBA535-2992-45E2-9252-AAC86FED8538}"/>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32850997-1941-4901-96A5-10AD60786457}" type="slidenum">
              <a:rPr lang="en-US" altLang="en-US" smtClean="0"/>
              <a:pPr/>
              <a:t>59</a:t>
            </a:fld>
            <a:endParaRPr lang="en-US" altLang="en-US"/>
          </a:p>
        </p:txBody>
      </p:sp>
    </p:spTree>
    <p:extLst>
      <p:ext uri="{BB962C8B-B14F-4D97-AF65-F5344CB8AC3E}">
        <p14:creationId xmlns:p14="http://schemas.microsoft.com/office/powerpoint/2010/main" val="41104186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DC4C86E9-0B2D-41DE-B22D-CA59BCFBCA4E}"/>
              </a:ext>
            </a:extLst>
          </p:cNvPr>
          <p:cNvSpPr>
            <a:spLocks noGrp="1" noRot="1" noChangeAspect="1" noChangeArrowheads="1" noTextEdit="1"/>
          </p:cNvSpPr>
          <p:nvPr>
            <p:ph type="sldImg"/>
          </p:nvPr>
        </p:nvSpPr>
        <p:spPr>
          <a:ln/>
        </p:spPr>
      </p:sp>
      <p:sp>
        <p:nvSpPr>
          <p:cNvPr id="97283" name="Notes Placeholder 2">
            <a:extLst>
              <a:ext uri="{FF2B5EF4-FFF2-40B4-BE49-F238E27FC236}">
                <a16:creationId xmlns:a16="http://schemas.microsoft.com/office/drawing/2014/main" id="{8C79CDDB-9FC2-4256-A538-3D370B1DE3B5}"/>
              </a:ext>
            </a:extLst>
          </p:cNvPr>
          <p:cNvSpPr>
            <a:spLocks noGrp="1" noChangeArrowheads="1"/>
          </p:cNvSpPr>
          <p:nvPr>
            <p:ph type="body" idx="1"/>
          </p:nvPr>
        </p:nvSpPr>
        <p:spPr>
          <a:noFill/>
        </p:spPr>
        <p:txBody>
          <a:bodyPr/>
          <a:lstStyle/>
          <a:p>
            <a:r>
              <a:rPr lang="en-US" altLang="en-US" i="1" dirty="0">
                <a:latin typeface="Arial" panose="020B0604020202020204" pitchFamily="34" charset="0"/>
              </a:rPr>
              <a:t>Note for instructors: mention that for tidal rivers, flood elevations with SLR can also be included as long as there is sufficient supporting documentation.</a:t>
            </a:r>
          </a:p>
          <a:p>
            <a:endParaRPr lang="en-US" altLang="en-US" dirty="0">
              <a:latin typeface="Arial" panose="020B0604020202020204" pitchFamily="34" charset="0"/>
            </a:endParaRPr>
          </a:p>
          <a:p>
            <a:r>
              <a:rPr lang="en-US" altLang="en-US" dirty="0">
                <a:latin typeface="Arial" panose="020B0604020202020204" pitchFamily="34" charset="0"/>
              </a:rPr>
              <a:t>Currently, the Toolkit assumes that SLR is static across the PUL of the project. </a:t>
            </a:r>
          </a:p>
          <a:p>
            <a:endParaRPr lang="en-US" altLang="en-US" dirty="0">
              <a:latin typeface="Arial" panose="020B0604020202020204" pitchFamily="34" charset="0"/>
            </a:endParaRPr>
          </a:p>
          <a:p>
            <a:pPr>
              <a:spcBef>
                <a:spcPts val="500"/>
              </a:spcBef>
              <a:defRPr/>
            </a:pPr>
            <a:r>
              <a:rPr lang="en-US" b="1" dirty="0"/>
              <a:t>What it is:</a:t>
            </a:r>
          </a:p>
          <a:p>
            <a:pPr marL="171450" indent="-171450">
              <a:spcBef>
                <a:spcPts val="500"/>
              </a:spcBef>
              <a:buFont typeface="Arial" panose="020B0604020202020204" pitchFamily="34" charset="0"/>
              <a:buChar char="•"/>
              <a:defRPr/>
            </a:pPr>
            <a:r>
              <a:rPr lang="en-US" dirty="0"/>
              <a:t>Sea level rise (SLR) refers to “relative” sea level rise, which takes into consideration whether the ground is rising or falling in addition to the seas rising.</a:t>
            </a:r>
          </a:p>
          <a:p>
            <a:pPr>
              <a:spcBef>
                <a:spcPts val="500"/>
              </a:spcBef>
              <a:defRPr/>
            </a:pPr>
            <a:endParaRPr lang="en-US" b="1" dirty="0"/>
          </a:p>
          <a:p>
            <a:pPr>
              <a:spcBef>
                <a:spcPts val="500"/>
              </a:spcBef>
              <a:defRPr/>
            </a:pPr>
            <a:r>
              <a:rPr lang="en-US" b="1" dirty="0"/>
              <a:t>Why it’s important:</a:t>
            </a:r>
          </a:p>
          <a:p>
            <a:pPr marL="171450" indent="-171450">
              <a:spcBef>
                <a:spcPts val="500"/>
              </a:spcBef>
              <a:buFont typeface="Arial" panose="020B0604020202020204" pitchFamily="34" charset="0"/>
              <a:buChar char="•"/>
              <a:defRPr/>
            </a:pPr>
            <a:r>
              <a:rPr lang="en-US" dirty="0"/>
              <a:t>Incorporating sea level rise improves the accuracy of the estimated future losses.</a:t>
            </a:r>
          </a:p>
          <a:p>
            <a:pPr marL="171450" indent="-171450">
              <a:spcBef>
                <a:spcPts val="500"/>
              </a:spcBef>
              <a:buFont typeface="Arial" panose="020B0604020202020204" pitchFamily="34" charset="0"/>
              <a:buChar char="•"/>
              <a:defRPr/>
            </a:pPr>
            <a:r>
              <a:rPr lang="en-US" dirty="0"/>
              <a:t>Adding SLR to </a:t>
            </a:r>
            <a:r>
              <a:rPr lang="en-US" dirty="0" err="1"/>
              <a:t>stillwater</a:t>
            </a:r>
            <a:r>
              <a:rPr lang="en-US" dirty="0"/>
              <a:t> flood elevations creates deeper flood depths used in the BCA Toolkit’s calculations, increasing the benefits of the project.</a:t>
            </a:r>
            <a:endParaRPr lang="en-US" altLang="en-US" dirty="0">
              <a:latin typeface="Arial" panose="020B0604020202020204" pitchFamily="34" charset="0"/>
            </a:endParaRPr>
          </a:p>
          <a:p>
            <a:endParaRPr lang="en-US" altLang="en-US" dirty="0">
              <a:latin typeface="Arial" panose="020B0604020202020204" pitchFamily="34" charset="0"/>
            </a:endParaRPr>
          </a:p>
          <a:p>
            <a:r>
              <a:rPr lang="en-US" altLang="en-US" b="1" dirty="0">
                <a:latin typeface="Arial" panose="020B0604020202020204" pitchFamily="34" charset="0"/>
              </a:rPr>
              <a:t>Sources:</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NOAA</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U.S. Army Corps of Engineers (USACE)</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Local sea level rise study from credible source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Recommended BCA documentation with application:</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Copy of relevant page(s) from source cited</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Screenshot or copy of map from credible source clearly showing sea level rise estimate at project location</a:t>
            </a:r>
          </a:p>
          <a:p>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97284" name="Slide Number Placeholder 3">
            <a:extLst>
              <a:ext uri="{FF2B5EF4-FFF2-40B4-BE49-F238E27FC236}">
                <a16:creationId xmlns:a16="http://schemas.microsoft.com/office/drawing/2014/main" id="{A9B5FD57-E537-42ED-9682-074F72E35EB4}"/>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8095C4A0-539C-4337-B2AC-2089826E5A5F}" type="slidenum">
              <a:rPr lang="en-US" altLang="en-US" smtClean="0"/>
              <a:pPr/>
              <a:t>60</a:t>
            </a:fld>
            <a:endParaRPr lang="en-US" altLang="en-US"/>
          </a:p>
        </p:txBody>
      </p:sp>
    </p:spTree>
    <p:extLst>
      <p:ext uri="{BB962C8B-B14F-4D97-AF65-F5344CB8AC3E}">
        <p14:creationId xmlns:p14="http://schemas.microsoft.com/office/powerpoint/2010/main" val="15516166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8364B68F-A91A-4FCE-AF05-58DCEA3D8410}"/>
              </a:ext>
            </a:extLst>
          </p:cNvPr>
          <p:cNvSpPr>
            <a:spLocks noGrp="1" noRot="1" noChangeAspect="1" noChangeArrowheads="1" noTextEdit="1"/>
          </p:cNvSpPr>
          <p:nvPr>
            <p:ph type="sldImg"/>
          </p:nvPr>
        </p:nvSpPr>
        <p:spPr>
          <a:ln/>
        </p:spPr>
      </p:sp>
      <p:sp>
        <p:nvSpPr>
          <p:cNvPr id="66563" name="Notes Placeholder 2">
            <a:extLst>
              <a:ext uri="{FF2B5EF4-FFF2-40B4-BE49-F238E27FC236}">
                <a16:creationId xmlns:a16="http://schemas.microsoft.com/office/drawing/2014/main" id="{2FBD8C1C-89ED-46EF-9FE4-568202EC58DC}"/>
              </a:ext>
            </a:extLst>
          </p:cNvPr>
          <p:cNvSpPr>
            <a:spLocks noGrp="1" noChangeArrowheads="1"/>
          </p:cNvSpPr>
          <p:nvPr>
            <p:ph type="body" idx="1"/>
          </p:nvPr>
        </p:nvSpPr>
        <p:spPr>
          <a:noFill/>
        </p:spPr>
        <p:txBody>
          <a:bodyPr/>
          <a:lstStyle/>
          <a:p>
            <a:pPr>
              <a:spcBef>
                <a:spcPts val="500"/>
              </a:spcBef>
              <a:defRPr/>
            </a:pPr>
            <a:r>
              <a:rPr lang="en-US" b="1" dirty="0"/>
              <a:t>Why it’s important:</a:t>
            </a:r>
          </a:p>
          <a:p>
            <a:pPr marL="171450" indent="-171450">
              <a:spcBef>
                <a:spcPts val="500"/>
              </a:spcBef>
              <a:buFont typeface="Arial" panose="020B0604020202020204" pitchFamily="34" charset="0"/>
              <a:buChar char="•"/>
              <a:defRPr/>
            </a:pPr>
            <a:r>
              <a:rPr lang="en-US" dirty="0"/>
              <a:t>These inputs determine the correct DDF for the property.</a:t>
            </a:r>
            <a:endParaRPr lang="en-US" altLang="en-US" b="1" dirty="0">
              <a:latin typeface="Arial" panose="020B0604020202020204" pitchFamily="34" charset="0"/>
            </a:endParaRPr>
          </a:p>
          <a:p>
            <a:endParaRPr lang="en-US" altLang="en-US" b="1" dirty="0">
              <a:latin typeface="Arial" panose="020B0604020202020204" pitchFamily="34" charset="0"/>
            </a:endParaRPr>
          </a:p>
          <a:p>
            <a:r>
              <a:rPr lang="en-US" altLang="en-US" b="1" dirty="0">
                <a:latin typeface="Arial" panose="020B0604020202020204" pitchFamily="34" charset="0"/>
              </a:rPr>
              <a:t>Sources:</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Elevation certificate</a:t>
            </a:r>
          </a:p>
          <a:p>
            <a:pPr marL="171450" lvl="0" indent="-171450">
              <a:buFont typeface="Arial" panose="020B0604020202020204" pitchFamily="34" charset="0"/>
              <a:buChar char="•"/>
            </a:pPr>
            <a:r>
              <a:rPr lang="en-US" altLang="en-US" sz="1200" kern="1200" dirty="0">
                <a:solidFill>
                  <a:schemeClr val="tx1"/>
                </a:solidFill>
                <a:effectLst/>
                <a:latin typeface="Arial" charset="0"/>
                <a:ea typeface="+mn-ea"/>
                <a:cs typeface="+mn-cs"/>
              </a:rPr>
              <a:t>Photo(s) of structure</a:t>
            </a:r>
          </a:p>
          <a:p>
            <a:pPr marL="171450" lvl="0" indent="-171450">
              <a:buFont typeface="Arial" panose="020B0604020202020204" pitchFamily="34" charset="0"/>
              <a:buChar char="•"/>
            </a:pPr>
            <a:r>
              <a:rPr lang="en-US" altLang="en-US" sz="1200" kern="1200" dirty="0">
                <a:solidFill>
                  <a:schemeClr val="tx1"/>
                </a:solidFill>
                <a:effectLst/>
                <a:latin typeface="Arial" charset="0"/>
                <a:ea typeface="+mn-ea"/>
                <a:cs typeface="+mn-cs"/>
              </a:rPr>
              <a:t>Project engineer</a:t>
            </a:r>
            <a:endParaRPr lang="en-US" altLang="en-US"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Recommended BCA documentation with application:</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Copy of elevation certificate</a:t>
            </a:r>
          </a:p>
          <a:p>
            <a:pPr marL="171450" lvl="0" indent="-171450">
              <a:buFont typeface="Arial" panose="020B0604020202020204" pitchFamily="34" charset="0"/>
              <a:buChar char="•"/>
            </a:pPr>
            <a:r>
              <a:rPr lang="en-US" altLang="en-US" sz="1200" kern="1200" dirty="0">
                <a:solidFill>
                  <a:schemeClr val="tx1"/>
                </a:solidFill>
                <a:effectLst/>
                <a:latin typeface="Arial" charset="0"/>
                <a:ea typeface="+mn-ea"/>
                <a:cs typeface="+mn-cs"/>
              </a:rPr>
              <a:t>Photo(s) of structure</a:t>
            </a:r>
          </a:p>
          <a:p>
            <a:pPr marL="171450" lvl="0" indent="-171450">
              <a:buFont typeface="Arial" panose="020B0604020202020204" pitchFamily="34" charset="0"/>
              <a:buChar char="•"/>
            </a:pPr>
            <a:r>
              <a:rPr lang="en-US" altLang="en-US" sz="1200" kern="1200" dirty="0">
                <a:solidFill>
                  <a:schemeClr val="tx1"/>
                </a:solidFill>
                <a:effectLst/>
                <a:latin typeface="Arial" charset="0"/>
                <a:ea typeface="+mn-ea"/>
                <a:cs typeface="+mn-cs"/>
              </a:rPr>
              <a:t>Note from project manager or engineer</a:t>
            </a:r>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66564" name="Slide Number Placeholder 3">
            <a:extLst>
              <a:ext uri="{FF2B5EF4-FFF2-40B4-BE49-F238E27FC236}">
                <a16:creationId xmlns:a16="http://schemas.microsoft.com/office/drawing/2014/main" id="{46FDE88E-3530-4105-A187-2E0CB9096674}"/>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E12860CF-60ED-4048-94E8-713AA7960097}" type="slidenum">
              <a:rPr lang="en-US" altLang="en-US" smtClean="0"/>
              <a:pPr/>
              <a:t>61</a:t>
            </a:fld>
            <a:endParaRPr lang="en-US" altLang="en-US"/>
          </a:p>
        </p:txBody>
      </p:sp>
    </p:spTree>
    <p:extLst>
      <p:ext uri="{BB962C8B-B14F-4D97-AF65-F5344CB8AC3E}">
        <p14:creationId xmlns:p14="http://schemas.microsoft.com/office/powerpoint/2010/main" val="15197605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1A37D397-F9E1-4C03-9B35-32DEEC5AA7A5}"/>
              </a:ext>
            </a:extLst>
          </p:cNvPr>
          <p:cNvSpPr>
            <a:spLocks noGrp="1" noRot="1" noChangeAspect="1" noChangeArrowheads="1" noTextEdit="1"/>
          </p:cNvSpPr>
          <p:nvPr>
            <p:ph type="sldImg"/>
          </p:nvPr>
        </p:nvSpPr>
        <p:spPr>
          <a:ln/>
        </p:spPr>
      </p:sp>
      <p:sp>
        <p:nvSpPr>
          <p:cNvPr id="70659" name="Notes Placeholder 2">
            <a:extLst>
              <a:ext uri="{FF2B5EF4-FFF2-40B4-BE49-F238E27FC236}">
                <a16:creationId xmlns:a16="http://schemas.microsoft.com/office/drawing/2014/main" id="{F0B78A02-BFB7-4E5E-B17D-39F6AE3E6C9F}"/>
              </a:ext>
            </a:extLst>
          </p:cNvPr>
          <p:cNvSpPr>
            <a:spLocks noGrp="1" noChangeArrowheads="1"/>
          </p:cNvSpPr>
          <p:nvPr>
            <p:ph type="body" idx="1"/>
          </p:nvPr>
        </p:nvSpPr>
        <p:spPr>
          <a:noFill/>
        </p:spPr>
        <p:txBody>
          <a:bodyPr/>
          <a:lstStyle/>
          <a:p>
            <a:pPr>
              <a:spcBef>
                <a:spcPts val="500"/>
              </a:spcBef>
              <a:defRPr/>
            </a:pPr>
            <a:r>
              <a:rPr lang="en-US" b="1" dirty="0"/>
              <a:t>What it is:</a:t>
            </a:r>
          </a:p>
          <a:p>
            <a:pPr marL="171450" indent="-171450">
              <a:spcBef>
                <a:spcPts val="500"/>
              </a:spcBef>
              <a:buFont typeface="Arial" panose="020B0604020202020204" pitchFamily="34" charset="0"/>
              <a:buChar char="•"/>
              <a:defRPr/>
            </a:pPr>
            <a:r>
              <a:rPr lang="en-US" dirty="0"/>
              <a:t>The type of foundation – slab, pier, or pile.</a:t>
            </a:r>
          </a:p>
          <a:p>
            <a:pPr>
              <a:spcBef>
                <a:spcPts val="500"/>
              </a:spcBef>
              <a:defRPr/>
            </a:pPr>
            <a:endParaRPr lang="en-US" b="1" dirty="0"/>
          </a:p>
          <a:p>
            <a:pPr>
              <a:spcBef>
                <a:spcPts val="500"/>
              </a:spcBef>
              <a:defRPr/>
            </a:pPr>
            <a:r>
              <a:rPr lang="en-US" b="1" dirty="0"/>
              <a:t>Why it’s important:</a:t>
            </a:r>
          </a:p>
          <a:p>
            <a:pPr marL="171450" indent="-171450">
              <a:spcBef>
                <a:spcPts val="500"/>
              </a:spcBef>
              <a:buFont typeface="Arial" panose="020B0604020202020204" pitchFamily="34" charset="0"/>
              <a:buChar char="•"/>
              <a:defRPr/>
            </a:pPr>
            <a:r>
              <a:rPr lang="en-US" dirty="0"/>
              <a:t>These inputs determine the correct DDF for the property.</a:t>
            </a:r>
            <a:endParaRPr lang="en-US" altLang="en-US" b="1" dirty="0">
              <a:latin typeface="Arial" panose="020B0604020202020204" pitchFamily="34" charset="0"/>
            </a:endParaRPr>
          </a:p>
          <a:p>
            <a:endParaRPr lang="en-US" altLang="en-US" b="1" dirty="0">
              <a:latin typeface="Arial" panose="020B0604020202020204" pitchFamily="34" charset="0"/>
            </a:endParaRPr>
          </a:p>
          <a:p>
            <a:r>
              <a:rPr lang="en-US" altLang="en-US" b="1" dirty="0">
                <a:latin typeface="Arial" panose="020B0604020202020204" pitchFamily="34" charset="0"/>
              </a:rPr>
              <a:t>Sources:</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Building permit</a:t>
            </a:r>
          </a:p>
          <a:p>
            <a:pPr marL="171450" lvl="0" indent="-171450">
              <a:buFont typeface="Arial" panose="020B0604020202020204" pitchFamily="34" charset="0"/>
              <a:buChar char="•"/>
            </a:pPr>
            <a:r>
              <a:rPr lang="en-US" altLang="en-US" sz="1200" kern="1200" dirty="0">
                <a:solidFill>
                  <a:schemeClr val="tx1"/>
                </a:solidFill>
                <a:effectLst/>
                <a:latin typeface="Arial" charset="0"/>
                <a:ea typeface="+mn-ea"/>
                <a:cs typeface="+mn-cs"/>
              </a:rPr>
              <a:t>Tax records </a:t>
            </a:r>
          </a:p>
          <a:p>
            <a:pPr marL="171450" lvl="0" indent="-171450">
              <a:buFont typeface="Arial" panose="020B0604020202020204" pitchFamily="34" charset="0"/>
              <a:buChar char="•"/>
            </a:pPr>
            <a:r>
              <a:rPr lang="en-US" altLang="en-US" sz="1200" kern="1200" dirty="0">
                <a:solidFill>
                  <a:schemeClr val="tx1"/>
                </a:solidFill>
                <a:effectLst/>
                <a:latin typeface="Arial" charset="0"/>
                <a:ea typeface="+mn-ea"/>
                <a:cs typeface="+mn-cs"/>
              </a:rPr>
              <a:t>Photo(s) of structure</a:t>
            </a:r>
          </a:p>
          <a:p>
            <a:pPr marL="171450" lvl="0" indent="-171450">
              <a:buFont typeface="Arial" panose="020B0604020202020204" pitchFamily="34" charset="0"/>
              <a:buChar char="•"/>
            </a:pPr>
            <a:r>
              <a:rPr lang="en-US" altLang="en-US" sz="1200" kern="1200" dirty="0">
                <a:solidFill>
                  <a:schemeClr val="tx1"/>
                </a:solidFill>
                <a:effectLst/>
                <a:latin typeface="Arial" charset="0"/>
                <a:ea typeface="+mn-ea"/>
                <a:cs typeface="+mn-cs"/>
              </a:rPr>
              <a:t>Project manager or engineer</a:t>
            </a:r>
          </a:p>
          <a:p>
            <a:pPr marL="171450" lvl="0" indent="-171450">
              <a:buFont typeface="Arial" panose="020B0604020202020204" pitchFamily="34" charset="0"/>
              <a:buChar char="•"/>
            </a:pPr>
            <a:r>
              <a:rPr lang="en-US" altLang="en-US" sz="1200" kern="1200" dirty="0">
                <a:solidFill>
                  <a:schemeClr val="tx1"/>
                </a:solidFill>
                <a:effectLst/>
                <a:latin typeface="Arial" charset="0"/>
                <a:ea typeface="+mn-ea"/>
                <a:cs typeface="+mn-cs"/>
              </a:rPr>
              <a:t>Property owner</a:t>
            </a:r>
            <a:endParaRPr lang="en-US" altLang="en-US"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Recommended BCA documentation with application:</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Copy of building permit or tax records</a:t>
            </a:r>
          </a:p>
          <a:p>
            <a:pPr marL="171450" lvl="0" indent="-171450">
              <a:buFont typeface="Arial" panose="020B0604020202020204" pitchFamily="34" charset="0"/>
              <a:buChar char="•"/>
            </a:pPr>
            <a:r>
              <a:rPr lang="en-US" altLang="en-US" sz="1200" kern="1200" dirty="0">
                <a:solidFill>
                  <a:schemeClr val="tx1"/>
                </a:solidFill>
                <a:effectLst/>
                <a:latin typeface="Arial" charset="0"/>
                <a:ea typeface="+mn-ea"/>
                <a:cs typeface="+mn-cs"/>
              </a:rPr>
              <a:t>Photo(s) of structure</a:t>
            </a:r>
          </a:p>
          <a:p>
            <a:pPr marL="171450" lvl="0" indent="-171450">
              <a:buFont typeface="Arial" panose="020B0604020202020204" pitchFamily="34" charset="0"/>
              <a:buChar char="•"/>
            </a:pPr>
            <a:r>
              <a:rPr lang="en-US" altLang="en-US" sz="1200" kern="1200" dirty="0">
                <a:solidFill>
                  <a:schemeClr val="tx1"/>
                </a:solidFill>
                <a:effectLst/>
                <a:latin typeface="Arial" charset="0"/>
                <a:ea typeface="+mn-ea"/>
                <a:cs typeface="+mn-cs"/>
              </a:rPr>
              <a:t>Note from project manager or engineer</a:t>
            </a:r>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70660" name="Slide Number Placeholder 3">
            <a:extLst>
              <a:ext uri="{FF2B5EF4-FFF2-40B4-BE49-F238E27FC236}">
                <a16:creationId xmlns:a16="http://schemas.microsoft.com/office/drawing/2014/main" id="{63B44062-F4C0-47BF-8FC1-B4C33B922979}"/>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4B5C6279-EE99-4ADE-88DB-FBD763B5F59A}" type="slidenum">
              <a:rPr lang="en-US" altLang="en-US" smtClean="0"/>
              <a:pPr/>
              <a:t>62</a:t>
            </a:fld>
            <a:endParaRPr lang="en-US" altLang="en-US"/>
          </a:p>
        </p:txBody>
      </p:sp>
    </p:spTree>
    <p:extLst>
      <p:ext uri="{BB962C8B-B14F-4D97-AF65-F5344CB8AC3E}">
        <p14:creationId xmlns:p14="http://schemas.microsoft.com/office/powerpoint/2010/main" val="18067643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9C4AF9DD-B9FD-4BDE-89DA-86575620C450}"/>
              </a:ext>
            </a:extLst>
          </p:cNvPr>
          <p:cNvSpPr>
            <a:spLocks noGrp="1" noRot="1" noChangeAspect="1" noChangeArrowheads="1" noTextEdit="1"/>
          </p:cNvSpPr>
          <p:nvPr>
            <p:ph type="sldImg"/>
          </p:nvPr>
        </p:nvSpPr>
        <p:spPr>
          <a:ln/>
        </p:spPr>
      </p:sp>
      <p:sp>
        <p:nvSpPr>
          <p:cNvPr id="82947" name="Notes Placeholder 2">
            <a:extLst>
              <a:ext uri="{FF2B5EF4-FFF2-40B4-BE49-F238E27FC236}">
                <a16:creationId xmlns:a16="http://schemas.microsoft.com/office/drawing/2014/main" id="{C0FE3B05-9683-4D7D-843E-67AF3D10E226}"/>
              </a:ext>
            </a:extLst>
          </p:cNvPr>
          <p:cNvSpPr>
            <a:spLocks noGrp="1" noChangeArrowheads="1"/>
          </p:cNvSpPr>
          <p:nvPr>
            <p:ph type="body" idx="1"/>
          </p:nvPr>
        </p:nvSpPr>
        <p:spPr>
          <a:noFill/>
        </p:spPr>
        <p:txBody>
          <a:bodyPr/>
          <a:lstStyle/>
          <a:p>
            <a:pPr>
              <a:spcBef>
                <a:spcPts val="500"/>
              </a:spcBef>
              <a:defRPr/>
            </a:pPr>
            <a:r>
              <a:rPr lang="en-US" b="1" dirty="0"/>
              <a:t>What it is:</a:t>
            </a:r>
          </a:p>
          <a:p>
            <a:pPr marL="171450" indent="-171450">
              <a:spcBef>
                <a:spcPts val="500"/>
              </a:spcBef>
              <a:buFont typeface="Arial" panose="020B0604020202020204" pitchFamily="34" charset="0"/>
              <a:buChar char="•"/>
              <a:defRPr/>
            </a:pPr>
            <a:r>
              <a:rPr lang="en-US" altLang="en-US" dirty="0"/>
              <a:t>A Depth Damage Function (DDF) is the mathematical relationship between the depth of flooding and damage to a building</a:t>
            </a:r>
            <a:r>
              <a:rPr lang="en-US" dirty="0"/>
              <a:t>. </a:t>
            </a:r>
          </a:p>
          <a:p>
            <a:pPr marL="171450" indent="-171450">
              <a:spcBef>
                <a:spcPts val="500"/>
              </a:spcBef>
              <a:buFont typeface="Arial" panose="020B0604020202020204" pitchFamily="34" charset="0"/>
              <a:buChar char="•"/>
              <a:defRPr/>
            </a:pPr>
            <a:r>
              <a:rPr lang="en-US" dirty="0"/>
              <a:t>For coastal projects, the BCA Toolkit will select the correct DDF based on the structure characteristics entered.</a:t>
            </a: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Recommended BCA documentation with application (if choosing an alternate or custom DDF):</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mn-cs"/>
              </a:rPr>
              <a:t>Note from project manager, engineer, or BCA analyst</a:t>
            </a:r>
            <a:endParaRPr lang="en-US" sz="1200" kern="1200" dirty="0">
              <a:solidFill>
                <a:schemeClr val="tx1"/>
              </a:solidFill>
              <a:effectLst/>
              <a:latin typeface="Arial" charset="0"/>
              <a:ea typeface="+mn-ea"/>
              <a:cs typeface="+mn-cs"/>
            </a:endParaRPr>
          </a:p>
          <a:p>
            <a:endParaRPr lang="en-US" altLang="en-US" dirty="0">
              <a:latin typeface="Arial" panose="020B0604020202020204" pitchFamily="34" charset="0"/>
            </a:endParaRPr>
          </a:p>
        </p:txBody>
      </p:sp>
      <p:sp>
        <p:nvSpPr>
          <p:cNvPr id="82948" name="Slide Number Placeholder 3">
            <a:extLst>
              <a:ext uri="{FF2B5EF4-FFF2-40B4-BE49-F238E27FC236}">
                <a16:creationId xmlns:a16="http://schemas.microsoft.com/office/drawing/2014/main" id="{9545638D-4D28-4F0B-B1F0-243EB35B4F52}"/>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D6B23349-ADF2-4321-852E-6C7CEE389DDC}" type="slidenum">
              <a:rPr lang="en-US" altLang="en-US" smtClean="0"/>
              <a:pPr/>
              <a:t>63</a:t>
            </a:fld>
            <a:endParaRPr lang="en-US" altLang="en-US"/>
          </a:p>
        </p:txBody>
      </p:sp>
    </p:spTree>
    <p:extLst>
      <p:ext uri="{BB962C8B-B14F-4D97-AF65-F5344CB8AC3E}">
        <p14:creationId xmlns:p14="http://schemas.microsoft.com/office/powerpoint/2010/main" val="18819499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24A359D9-2C1C-45DF-9A18-0814122E2404}"/>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9FC9F9F8-39AC-473A-80D2-80F14C5B3532}"/>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
        <p:nvSpPr>
          <p:cNvPr id="22532" name="Slide Number Placeholder 3">
            <a:extLst>
              <a:ext uri="{FF2B5EF4-FFF2-40B4-BE49-F238E27FC236}">
                <a16:creationId xmlns:a16="http://schemas.microsoft.com/office/drawing/2014/main" id="{A00FC09D-8476-416F-8B2A-1C612BF489F7}"/>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7C92CEC3-D98D-4DA2-955E-D8CE696D5161}" type="slidenum">
              <a:rPr lang="en-US" altLang="en-US" smtClean="0"/>
              <a:pPr/>
              <a:t>64</a:t>
            </a:fld>
            <a:endParaRPr lang="en-US" altLang="en-US"/>
          </a:p>
        </p:txBody>
      </p:sp>
    </p:spTree>
    <p:extLst>
      <p:ext uri="{BB962C8B-B14F-4D97-AF65-F5344CB8AC3E}">
        <p14:creationId xmlns:p14="http://schemas.microsoft.com/office/powerpoint/2010/main" val="9001679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24A359D9-2C1C-45DF-9A18-0814122E2404}"/>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9FC9F9F8-39AC-473A-80D2-80F14C5B3532}"/>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
        <p:nvSpPr>
          <p:cNvPr id="22532" name="Slide Number Placeholder 3">
            <a:extLst>
              <a:ext uri="{FF2B5EF4-FFF2-40B4-BE49-F238E27FC236}">
                <a16:creationId xmlns:a16="http://schemas.microsoft.com/office/drawing/2014/main" id="{A00FC09D-8476-416F-8B2A-1C612BF489F7}"/>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7C92CEC3-D98D-4DA2-955E-D8CE696D5161}" type="slidenum">
              <a:rPr lang="en-US" altLang="en-US" smtClean="0"/>
              <a:pPr/>
              <a:t>67</a:t>
            </a:fld>
            <a:endParaRPr lang="en-US" altLang="en-US"/>
          </a:p>
        </p:txBody>
      </p:sp>
    </p:spTree>
    <p:extLst>
      <p:ext uri="{BB962C8B-B14F-4D97-AF65-F5344CB8AC3E}">
        <p14:creationId xmlns:p14="http://schemas.microsoft.com/office/powerpoint/2010/main" val="21981938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CD698540-92D9-4BD7-A8C1-E43B15C64796}"/>
              </a:ext>
            </a:extLst>
          </p:cNvPr>
          <p:cNvSpPr>
            <a:spLocks noGrp="1" noRot="1" noChangeAspect="1" noChangeArrowheads="1" noTextEdit="1"/>
          </p:cNvSpPr>
          <p:nvPr>
            <p:ph type="sldImg"/>
          </p:nvPr>
        </p:nvSpPr>
        <p:spPr>
          <a:ln/>
        </p:spPr>
      </p:sp>
      <p:sp>
        <p:nvSpPr>
          <p:cNvPr id="115715" name="Notes Placeholder 2">
            <a:extLst>
              <a:ext uri="{FF2B5EF4-FFF2-40B4-BE49-F238E27FC236}">
                <a16:creationId xmlns:a16="http://schemas.microsoft.com/office/drawing/2014/main" id="{33619769-4AFB-4D66-AF9A-40C448D69D95}"/>
              </a:ext>
            </a:extLst>
          </p:cNvPr>
          <p:cNvSpPr>
            <a:spLocks noGrp="1" noChangeArrowheads="1"/>
          </p:cNvSpPr>
          <p:nvPr>
            <p:ph type="body" idx="1"/>
          </p:nvPr>
        </p:nvSpPr>
        <p:spPr>
          <a:noFill/>
        </p:spPr>
        <p:txBody>
          <a:bodyPr/>
          <a:lstStyle/>
          <a:p>
            <a:r>
              <a:rPr lang="en-US" sz="1200" i="1" kern="1200" dirty="0">
                <a:solidFill>
                  <a:schemeClr val="tx1"/>
                </a:solidFill>
                <a:effectLst/>
                <a:latin typeface="Arial" charset="0"/>
                <a:ea typeface="+mn-ea"/>
                <a:cs typeface="+mn-cs"/>
              </a:rPr>
              <a:t>The instructor should open the BCA Toolkit on their computer and instruct the students to do the same. Use the following slides to describe each data point as it is input. You may use one of the provided case studies (or another example from a Region or state) to guide the students through data entry on the Project Configuration and then the Project Information screens.</a:t>
            </a:r>
            <a:endParaRPr lang="en-US" sz="1200" kern="1200" dirty="0">
              <a:solidFill>
                <a:schemeClr val="tx1"/>
              </a:solidFill>
              <a:effectLst/>
              <a:latin typeface="Arial" charset="0"/>
              <a:ea typeface="+mn-ea"/>
              <a:cs typeface="+mn-cs"/>
            </a:endParaRPr>
          </a:p>
          <a:p>
            <a:r>
              <a:rPr lang="en-US" sz="1200" i="1" kern="1200" dirty="0">
                <a:solidFill>
                  <a:schemeClr val="tx1"/>
                </a:solidFill>
                <a:effectLst/>
                <a:latin typeface="Arial" charset="0"/>
                <a:ea typeface="+mn-ea"/>
                <a:cs typeface="+mn-cs"/>
              </a:rPr>
              <a:t> </a:t>
            </a:r>
            <a:endParaRPr lang="en-US" sz="1200" kern="1200" dirty="0">
              <a:solidFill>
                <a:schemeClr val="tx1"/>
              </a:solidFill>
              <a:effectLst/>
              <a:latin typeface="Arial" charset="0"/>
              <a:ea typeface="+mn-ea"/>
              <a:cs typeface="+mn-cs"/>
            </a:endParaRPr>
          </a:p>
          <a:p>
            <a:r>
              <a:rPr lang="en-US" sz="1200" i="1" kern="1200" dirty="0">
                <a:solidFill>
                  <a:schemeClr val="tx1"/>
                </a:solidFill>
                <a:effectLst/>
                <a:latin typeface="Arial" charset="0"/>
                <a:ea typeface="+mn-ea"/>
                <a:cs typeface="+mn-cs"/>
              </a:rPr>
              <a:t>You may also show students the Data Documentation Templates for this project type, which may be found at </a:t>
            </a:r>
            <a:r>
              <a:rPr lang="en-US" sz="1200" i="1" u="sng" kern="1200" dirty="0">
                <a:solidFill>
                  <a:schemeClr val="tx1"/>
                </a:solidFill>
                <a:effectLst/>
                <a:latin typeface="Arial" charset="0"/>
                <a:ea typeface="+mn-ea"/>
                <a:cs typeface="+mn-cs"/>
                <a:hlinkClick r:id="rId3"/>
              </a:rPr>
              <a:t>https://www.fema.gov/benefit-cost-analysis</a:t>
            </a:r>
            <a:r>
              <a:rPr lang="en-US" sz="1200" i="1" kern="1200" dirty="0">
                <a:solidFill>
                  <a:schemeClr val="tx1"/>
                </a:solidFill>
                <a:effectLst/>
                <a:latin typeface="Arial" charset="0"/>
                <a:ea typeface="+mn-ea"/>
                <a:cs typeface="+mn-cs"/>
              </a:rPr>
              <a:t>. </a:t>
            </a:r>
            <a:endParaRPr lang="en-US" altLang="en-US" dirty="0">
              <a:latin typeface="Arial" panose="020B0604020202020204" pitchFamily="34" charset="0"/>
            </a:endParaRPr>
          </a:p>
        </p:txBody>
      </p:sp>
      <p:sp>
        <p:nvSpPr>
          <p:cNvPr id="115716" name="Slide Number Placeholder 3">
            <a:extLst>
              <a:ext uri="{FF2B5EF4-FFF2-40B4-BE49-F238E27FC236}">
                <a16:creationId xmlns:a16="http://schemas.microsoft.com/office/drawing/2014/main" id="{22F81FFA-4326-4666-B1E2-745FD0059E49}"/>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BE92C0AF-D4F1-4237-9090-101C251CFDC7}" type="slidenum">
              <a:rPr lang="en-US" altLang="en-US" smtClean="0"/>
              <a:pPr/>
              <a:t>68</a:t>
            </a:fld>
            <a:endParaRPr lang="en-US" altLang="en-US"/>
          </a:p>
        </p:txBody>
      </p:sp>
    </p:spTree>
    <p:extLst>
      <p:ext uri="{BB962C8B-B14F-4D97-AF65-F5344CB8AC3E}">
        <p14:creationId xmlns:p14="http://schemas.microsoft.com/office/powerpoint/2010/main" val="12896376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00"/>
              </a:spcBef>
              <a:defRPr/>
            </a:pPr>
            <a:r>
              <a:rPr lang="en-US" b="1" dirty="0"/>
              <a:t>What it is:</a:t>
            </a:r>
          </a:p>
          <a:p>
            <a:pPr marL="171450" indent="-171450">
              <a:spcBef>
                <a:spcPts val="500"/>
              </a:spcBef>
              <a:buFont typeface="Arial" panose="020B0604020202020204" pitchFamily="34" charset="0"/>
              <a:buChar char="•"/>
              <a:defRPr/>
            </a:pPr>
            <a:r>
              <a:rPr lang="en-US" dirty="0"/>
              <a:t>The estimated amount of time (in years) that the mitigation action will be effective.</a:t>
            </a:r>
          </a:p>
          <a:p>
            <a:pPr marL="171450" indent="-171450">
              <a:spcBef>
                <a:spcPts val="500"/>
              </a:spcBef>
              <a:buFont typeface="Arial" panose="020B0604020202020204" pitchFamily="34" charset="0"/>
              <a:buChar char="•"/>
              <a:defRPr/>
            </a:pPr>
            <a:r>
              <a:rPr lang="en-US" dirty="0"/>
              <a:t>Some types of flood control projects have standard values (see the PUL Summary Tables in the help content), but in many cases the PUL will be determined by the project engineer.</a:t>
            </a:r>
          </a:p>
          <a:p>
            <a:pPr>
              <a:spcBef>
                <a:spcPts val="500"/>
              </a:spcBef>
              <a:defRPr/>
            </a:pPr>
            <a:endParaRPr lang="en-US" b="1" dirty="0"/>
          </a:p>
          <a:p>
            <a:pPr>
              <a:spcBef>
                <a:spcPts val="500"/>
              </a:spcBef>
              <a:defRPr/>
            </a:pPr>
            <a:r>
              <a:rPr lang="en-US" b="1" dirty="0"/>
              <a:t>Why it’s important:</a:t>
            </a:r>
          </a:p>
          <a:p>
            <a:pPr marL="171450" indent="-171450">
              <a:spcBef>
                <a:spcPts val="500"/>
              </a:spcBef>
              <a:buFont typeface="Arial" panose="020B0604020202020204" pitchFamily="34" charset="0"/>
              <a:buChar char="•"/>
              <a:defRPr/>
            </a:pPr>
            <a:r>
              <a:rPr lang="en-US" dirty="0"/>
              <a:t>The PUL determines the duration of project benefits. Higher PULs result in more benefits.</a:t>
            </a:r>
          </a:p>
          <a:p>
            <a:pPr marL="171450" indent="-171450">
              <a:spcBef>
                <a:spcPts val="500"/>
              </a:spcBef>
              <a:buFont typeface="Arial" panose="020B0604020202020204" pitchFamily="34" charset="0"/>
              <a:buChar char="•"/>
              <a:defRPr/>
            </a:pPr>
            <a:r>
              <a:rPr lang="en-US" dirty="0"/>
              <a:t>The PUL is also used to calculate the amount of project maintenance costs.</a:t>
            </a:r>
          </a:p>
          <a:p>
            <a:pPr>
              <a:spcBef>
                <a:spcPts val="500"/>
              </a:spcBef>
              <a:defRPr/>
            </a:pPr>
            <a:endParaRPr lang="en-US" b="1" dirty="0"/>
          </a:p>
          <a:p>
            <a:pPr>
              <a:spcBef>
                <a:spcPts val="500"/>
              </a:spcBef>
              <a:defRPr/>
            </a:pPr>
            <a:r>
              <a:rPr lang="en-US" b="1" dirty="0"/>
              <a:t>Source(s) for non-standard values:</a:t>
            </a:r>
          </a:p>
          <a:p>
            <a:pPr marL="171450" indent="-171450">
              <a:spcBef>
                <a:spcPts val="500"/>
              </a:spcBef>
              <a:buFont typeface="Arial" panose="020B0604020202020204" pitchFamily="34" charset="0"/>
              <a:buChar char="•"/>
              <a:defRPr/>
            </a:pPr>
            <a:r>
              <a:rPr lang="en-US" dirty="0"/>
              <a:t>Project engineer</a:t>
            </a:r>
          </a:p>
          <a:p>
            <a:pPr marL="171450" indent="-171450">
              <a:spcBef>
                <a:spcPts val="500"/>
              </a:spcBef>
              <a:buFont typeface="Arial" panose="020B0604020202020204" pitchFamily="34" charset="0"/>
              <a:buChar char="•"/>
              <a:defRPr/>
            </a:pPr>
            <a:r>
              <a:rPr lang="en-US" dirty="0"/>
              <a:t>Manufacturer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Recommended BCA documentation with application:</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Letter or note from project engineer justifying PUL chosen</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Copy of manufacturer guidance</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44590667-9637-4F4B-9472-36FB55444328}" type="slidenum">
              <a:rPr lang="en-US" altLang="en-US" smtClean="0"/>
              <a:pPr>
                <a:defRPr/>
              </a:pPr>
              <a:t>69</a:t>
            </a:fld>
            <a:endParaRPr lang="en-US" altLang="en-US"/>
          </a:p>
        </p:txBody>
      </p:sp>
    </p:spTree>
    <p:extLst>
      <p:ext uri="{BB962C8B-B14F-4D97-AF65-F5344CB8AC3E}">
        <p14:creationId xmlns:p14="http://schemas.microsoft.com/office/powerpoint/2010/main" val="263186715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25856F63-DFE6-4617-9440-2F4412937E44}"/>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E10B5BB5-6A3C-41EE-A162-9425ED075E2D}"/>
              </a:ext>
            </a:extLst>
          </p:cNvPr>
          <p:cNvSpPr>
            <a:spLocks noGrp="1" noChangeArrowheads="1"/>
          </p:cNvSpPr>
          <p:nvPr>
            <p:ph type="body" idx="1"/>
          </p:nvPr>
        </p:nvSpPr>
        <p:spPr>
          <a:noFill/>
        </p:spPr>
        <p:txBody>
          <a:bodyPr/>
          <a:lstStyle/>
          <a:p>
            <a:pPr>
              <a:spcBef>
                <a:spcPts val="500"/>
              </a:spcBef>
              <a:defRPr/>
            </a:pPr>
            <a:r>
              <a:rPr lang="en-US" b="1" dirty="0"/>
              <a:t>What it is:</a:t>
            </a:r>
          </a:p>
          <a:p>
            <a:pPr marL="171450" indent="-171450">
              <a:spcBef>
                <a:spcPts val="500"/>
              </a:spcBef>
              <a:buFont typeface="Arial" panose="020B0604020202020204" pitchFamily="34" charset="0"/>
              <a:buChar char="•"/>
              <a:defRPr/>
            </a:pPr>
            <a:r>
              <a:rPr lang="en-US" dirty="0"/>
              <a:t>The calendar year the property/structure being protected was built.</a:t>
            </a:r>
          </a:p>
          <a:p>
            <a:pPr marL="171450" indent="-171450">
              <a:spcBef>
                <a:spcPts val="500"/>
              </a:spcBef>
              <a:buFont typeface="Arial" panose="020B0604020202020204" pitchFamily="34" charset="0"/>
              <a:buChar char="•"/>
              <a:defRPr/>
            </a:pPr>
            <a:r>
              <a:rPr lang="en-US" dirty="0"/>
              <a:t>Note: If local flow conditions have changed since the property was built, you will adjust the analysis duration, not the year built.</a:t>
            </a:r>
          </a:p>
          <a:p>
            <a:pPr>
              <a:spcBef>
                <a:spcPts val="500"/>
              </a:spcBef>
              <a:defRPr/>
            </a:pPr>
            <a:endParaRPr lang="en-US" b="1" dirty="0"/>
          </a:p>
          <a:p>
            <a:pPr>
              <a:spcBef>
                <a:spcPts val="500"/>
              </a:spcBef>
              <a:defRPr/>
            </a:pPr>
            <a:r>
              <a:rPr lang="en-US" b="1" dirty="0"/>
              <a:t>Why it’s important:</a:t>
            </a:r>
          </a:p>
          <a:p>
            <a:pPr marL="171450" indent="-171450">
              <a:spcBef>
                <a:spcPts val="500"/>
              </a:spcBef>
              <a:buFont typeface="Arial" panose="020B0604020202020204" pitchFamily="34" charset="0"/>
              <a:buChar char="•"/>
              <a:defRPr/>
            </a:pPr>
            <a:r>
              <a:rPr lang="en-US" dirty="0"/>
              <a:t>The BCA Toolkit uses the year the facility was built to determine the analysis duration for calculating benefits.</a:t>
            </a:r>
          </a:p>
          <a:p>
            <a:pPr marL="171450" indent="-171450">
              <a:spcBef>
                <a:spcPts val="500"/>
              </a:spcBef>
              <a:buFont typeface="Arial" panose="020B0604020202020204" pitchFamily="34" charset="0"/>
              <a:buChar char="•"/>
              <a:defRPr/>
            </a:pPr>
            <a:r>
              <a:rPr lang="en-US" dirty="0"/>
              <a:t>The shorter the analysis duration, the higher the BCR.</a:t>
            </a:r>
          </a:p>
          <a:p>
            <a:pPr>
              <a:spcBef>
                <a:spcPts val="500"/>
              </a:spcBef>
              <a:defRPr/>
            </a:pPr>
            <a:endParaRPr lang="en-US" b="1" dirty="0"/>
          </a:p>
          <a:p>
            <a:pPr>
              <a:spcBef>
                <a:spcPts val="500"/>
              </a:spcBef>
              <a:defRPr/>
            </a:pPr>
            <a:r>
              <a:rPr lang="en-US" b="1" dirty="0"/>
              <a:t>Source(s):</a:t>
            </a:r>
          </a:p>
          <a:p>
            <a:pPr marL="171450" indent="-171450">
              <a:spcBef>
                <a:spcPts val="500"/>
              </a:spcBef>
              <a:buFont typeface="Arial" panose="020B0604020202020204" pitchFamily="34" charset="0"/>
              <a:buChar char="•"/>
              <a:defRPr/>
            </a:pPr>
            <a:r>
              <a:rPr lang="en-US" dirty="0"/>
              <a:t>Tax records</a:t>
            </a:r>
          </a:p>
          <a:p>
            <a:pPr marL="171450" indent="-171450">
              <a:spcBef>
                <a:spcPts val="500"/>
              </a:spcBef>
              <a:buFont typeface="Arial" panose="020B0604020202020204" pitchFamily="34" charset="0"/>
              <a:buChar char="•"/>
              <a:defRPr/>
            </a:pPr>
            <a:r>
              <a:rPr lang="en-US" dirty="0"/>
              <a:t>Property owner</a:t>
            </a:r>
          </a:p>
          <a:p>
            <a:pPr marL="171450" indent="-171450">
              <a:spcBef>
                <a:spcPts val="500"/>
              </a:spcBef>
              <a:buFont typeface="Arial" panose="020B0604020202020204" pitchFamily="34" charset="0"/>
              <a:buChar char="•"/>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Recommended BCA documentation with application:</a:t>
            </a:r>
          </a:p>
          <a:p>
            <a:pPr marL="171450" marR="0" lvl="0" indent="-171450" algn="l" rtl="0" eaLnBrk="0" fontAlgn="base" hangingPunct="0">
              <a:spcBef>
                <a:spcPts val="500"/>
              </a:spcBef>
              <a:spcAft>
                <a:spcPct val="0"/>
              </a:spcAft>
              <a:buFont typeface="Arial" panose="020B0604020202020204" pitchFamily="34" charset="0"/>
              <a:buChar char="•"/>
              <a:defRPr/>
            </a:pPr>
            <a:r>
              <a:rPr lang="en-US" sz="1200" kern="1200" dirty="0">
                <a:solidFill>
                  <a:schemeClr val="tx1"/>
                </a:solidFill>
                <a:latin typeface="Arial" charset="0"/>
                <a:ea typeface="+mn-ea"/>
                <a:cs typeface="+mn-cs"/>
              </a:rPr>
              <a:t>Copy of tax records</a:t>
            </a:r>
          </a:p>
          <a:p>
            <a:pPr marL="171450" marR="0" lvl="0" indent="-171450" algn="l" rtl="0" eaLnBrk="0" fontAlgn="base" hangingPunct="0">
              <a:spcBef>
                <a:spcPts val="500"/>
              </a:spcBef>
              <a:spcAft>
                <a:spcPct val="0"/>
              </a:spcAft>
              <a:buFont typeface="Arial" panose="020B0604020202020204" pitchFamily="34" charset="0"/>
              <a:buChar char="•"/>
              <a:defRPr/>
            </a:pPr>
            <a:r>
              <a:rPr lang="en-US" sz="1200" kern="1200" dirty="0">
                <a:solidFill>
                  <a:schemeClr val="tx1"/>
                </a:solidFill>
                <a:latin typeface="Arial" charset="0"/>
                <a:ea typeface="+mn-ea"/>
                <a:cs typeface="+mn-cs"/>
              </a:rPr>
              <a:t>Note from project manager or engineer</a:t>
            </a:r>
          </a:p>
          <a:p>
            <a:pPr marL="171450" indent="-171450">
              <a:spcBef>
                <a:spcPts val="500"/>
              </a:spcBef>
              <a:buFont typeface="Arial" panose="020B0604020202020204" pitchFamily="34" charset="0"/>
              <a:buChar char="•"/>
              <a:defRPr/>
            </a:pPr>
            <a:endParaRPr lang="en-US" dirty="0"/>
          </a:p>
        </p:txBody>
      </p:sp>
      <p:sp>
        <p:nvSpPr>
          <p:cNvPr id="20484" name="Slide Number Placeholder 3">
            <a:extLst>
              <a:ext uri="{FF2B5EF4-FFF2-40B4-BE49-F238E27FC236}">
                <a16:creationId xmlns:a16="http://schemas.microsoft.com/office/drawing/2014/main" id="{5AFBB6AD-062B-4655-B9E1-4A09433B4762}"/>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A1577573-265A-4CE5-A69F-82A7810196DC}" type="slidenum">
              <a:rPr lang="en-US" altLang="en-US" smtClean="0"/>
              <a:pPr/>
              <a:t>70</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37D53FC1-FDCF-466D-B3FF-2FDAA2A31D0F}"/>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DD3D6C19-17B0-4B77-9247-CB1B96C63444}"/>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
        <p:nvSpPr>
          <p:cNvPr id="22532" name="Slide Number Placeholder 3">
            <a:extLst>
              <a:ext uri="{FF2B5EF4-FFF2-40B4-BE49-F238E27FC236}">
                <a16:creationId xmlns:a16="http://schemas.microsoft.com/office/drawing/2014/main" id="{19F4BDBF-1C42-43FF-AD6F-EAD261C0AC07}"/>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C41EE353-5B13-4851-A9A1-FAE521138FD4}" type="slidenum">
              <a:rPr lang="en-US" altLang="en-US" smtClean="0"/>
              <a:pPr/>
              <a:t>8</a:t>
            </a:fld>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6187BFA8-3432-4EC8-8CF0-450A3D8192C0}"/>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0A3741B8-C609-4126-9326-930BD516A58C}"/>
              </a:ext>
            </a:extLst>
          </p:cNvPr>
          <p:cNvSpPr>
            <a:spLocks noGrp="1" noChangeArrowheads="1"/>
          </p:cNvSpPr>
          <p:nvPr>
            <p:ph type="body" idx="1"/>
          </p:nvPr>
        </p:nvSpPr>
        <p:spPr>
          <a:noFill/>
        </p:spPr>
        <p:txBody>
          <a:bodyPr/>
          <a:lstStyle/>
          <a:p>
            <a:pPr>
              <a:spcBef>
                <a:spcPts val="500"/>
              </a:spcBef>
              <a:defRPr/>
            </a:pPr>
            <a:r>
              <a:rPr lang="en-US" b="1" dirty="0"/>
              <a:t>What it is:</a:t>
            </a:r>
          </a:p>
          <a:p>
            <a:pPr marL="171450" indent="-171450">
              <a:spcBef>
                <a:spcPts val="500"/>
              </a:spcBef>
              <a:buFont typeface="Arial" panose="020B0604020202020204" pitchFamily="34" charset="0"/>
              <a:buChar char="•"/>
              <a:defRPr/>
            </a:pPr>
            <a:r>
              <a:rPr lang="en-US" dirty="0"/>
              <a:t>The number of years being analyzed for the before-mitigation conditions.</a:t>
            </a:r>
          </a:p>
          <a:p>
            <a:pPr marL="171450" indent="-171450">
              <a:spcBef>
                <a:spcPts val="500"/>
              </a:spcBef>
              <a:buFont typeface="Arial" panose="020B0604020202020204" pitchFamily="34" charset="0"/>
              <a:buChar char="•"/>
              <a:defRPr/>
            </a:pPr>
            <a:r>
              <a:rPr lang="en-US" dirty="0"/>
              <a:t>The minimum analysis duration is 10 years.</a:t>
            </a:r>
          </a:p>
          <a:p>
            <a:pPr marL="171450" indent="-171450">
              <a:spcBef>
                <a:spcPts val="500"/>
              </a:spcBef>
              <a:buFont typeface="Arial" panose="020B0604020202020204" pitchFamily="34" charset="0"/>
              <a:buChar char="•"/>
              <a:defRPr/>
            </a:pPr>
            <a:r>
              <a:rPr lang="en-US" dirty="0"/>
              <a:t>The default value is the analysis year minus the year the property was built. However, if there has a been a change in local flow conditions since the property was built, the user may wish to enter a different analysis duration. For example, if a property was built in 1980, but a large shopping center was built nearby in 1990 that changed the local flow conditions, the analysis duration would be:</a:t>
            </a:r>
          </a:p>
          <a:p>
            <a:pPr marL="579438" lvl="2" indent="0">
              <a:spcBef>
                <a:spcPts val="500"/>
              </a:spcBef>
              <a:buFont typeface="Arial" panose="020B0604020202020204" pitchFamily="34" charset="0"/>
              <a:buNone/>
              <a:defRPr/>
            </a:pPr>
            <a:r>
              <a:rPr lang="en-US" dirty="0"/>
              <a:t>		</a:t>
            </a:r>
          </a:p>
          <a:p>
            <a:pPr marL="579438" lvl="2" indent="0">
              <a:spcBef>
                <a:spcPts val="500"/>
              </a:spcBef>
              <a:buFont typeface="Arial" panose="020B0604020202020204" pitchFamily="34" charset="0"/>
              <a:buNone/>
              <a:defRPr/>
            </a:pPr>
            <a:r>
              <a:rPr lang="en-US" sz="1600" i="1" dirty="0"/>
              <a:t>analysis duration = [analysis year] - 1990</a:t>
            </a:r>
          </a:p>
          <a:p>
            <a:pPr>
              <a:spcBef>
                <a:spcPts val="500"/>
              </a:spcBef>
              <a:defRPr/>
            </a:pPr>
            <a:endParaRPr lang="en-US" b="1" dirty="0"/>
          </a:p>
          <a:p>
            <a:pPr>
              <a:spcBef>
                <a:spcPts val="500"/>
              </a:spcBef>
              <a:defRPr/>
            </a:pPr>
            <a:r>
              <a:rPr lang="en-US" b="1" dirty="0"/>
              <a:t>Why it’s important:</a:t>
            </a:r>
          </a:p>
          <a:p>
            <a:pPr marL="171450" indent="-171450">
              <a:spcBef>
                <a:spcPts val="500"/>
              </a:spcBef>
              <a:buFont typeface="Arial" panose="020B0604020202020204" pitchFamily="34" charset="0"/>
              <a:buChar char="•"/>
              <a:defRPr/>
            </a:pPr>
            <a:r>
              <a:rPr lang="en-US" dirty="0"/>
              <a:t>The shorter the analysis duration, the higher the BCR.</a:t>
            </a:r>
          </a:p>
          <a:p>
            <a:pPr>
              <a:spcBef>
                <a:spcPts val="500"/>
              </a:spcBef>
              <a:defRPr/>
            </a:pPr>
            <a:endParaRPr lang="en-US" b="1" dirty="0"/>
          </a:p>
          <a:p>
            <a:pPr>
              <a:spcBef>
                <a:spcPts val="500"/>
              </a:spcBef>
              <a:defRPr/>
            </a:pPr>
            <a:r>
              <a:rPr lang="en-US" b="1" dirty="0"/>
              <a:t>Source(s) for non-default value:</a:t>
            </a:r>
          </a:p>
          <a:p>
            <a:pPr marL="171450" indent="-171450">
              <a:spcBef>
                <a:spcPts val="500"/>
              </a:spcBef>
              <a:buFont typeface="Arial" panose="020B0604020202020204" pitchFamily="34" charset="0"/>
              <a:buChar char="•"/>
              <a:defRPr/>
            </a:pPr>
            <a:r>
              <a:rPr lang="en-US" dirty="0"/>
              <a:t>FIS or H&amp;H study</a:t>
            </a:r>
          </a:p>
          <a:p>
            <a:pPr marL="171450" indent="-171450">
              <a:spcBef>
                <a:spcPts val="500"/>
              </a:spcBef>
              <a:buFont typeface="Arial" panose="020B0604020202020204" pitchFamily="34" charset="0"/>
              <a:buChar char="•"/>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Recommended BCA documentation with application:</a:t>
            </a:r>
          </a:p>
          <a:p>
            <a:pPr marL="171450" marR="0" lvl="0" indent="-171450" algn="l" rtl="0" eaLnBrk="0" fontAlgn="base" hangingPunct="0">
              <a:spcBef>
                <a:spcPts val="500"/>
              </a:spcBef>
              <a:spcAft>
                <a:spcPct val="0"/>
              </a:spcAft>
              <a:buFont typeface="Arial" panose="020B0604020202020204" pitchFamily="34" charset="0"/>
              <a:buChar char="•"/>
              <a:defRPr/>
            </a:pPr>
            <a:r>
              <a:rPr lang="en-US" sz="1200" kern="1200" dirty="0">
                <a:solidFill>
                  <a:schemeClr val="tx1"/>
                </a:solidFill>
                <a:latin typeface="Arial" charset="0"/>
                <a:ea typeface="+mn-ea"/>
                <a:cs typeface="+mn-cs"/>
              </a:rPr>
              <a:t>Copy of relevant page(s) from FIS or H&amp;H study</a:t>
            </a:r>
          </a:p>
          <a:p>
            <a:pPr marL="171450" marR="0" lvl="0" indent="-171450" algn="l" rtl="0" eaLnBrk="0" fontAlgn="base" hangingPunct="0">
              <a:spcBef>
                <a:spcPts val="500"/>
              </a:spcBef>
              <a:spcAft>
                <a:spcPct val="0"/>
              </a:spcAft>
              <a:buFont typeface="Arial" panose="020B0604020202020204" pitchFamily="34" charset="0"/>
              <a:buChar char="•"/>
              <a:defRPr/>
            </a:pPr>
            <a:r>
              <a:rPr lang="en-US" sz="1200" kern="1200" dirty="0">
                <a:solidFill>
                  <a:schemeClr val="dk1"/>
                </a:solidFill>
                <a:effectLst/>
                <a:latin typeface="Calibri" panose="020F0502020204030204" pitchFamily="34" charset="0"/>
                <a:ea typeface="+mn-ea"/>
                <a:cs typeface="Calibri" panose="020F0502020204030204" pitchFamily="34" charset="0"/>
              </a:rPr>
              <a:t>A Conditional Letter of Map Revision (CLOMR) or Letter of Map Revision (LOMR)</a:t>
            </a:r>
          </a:p>
          <a:p>
            <a:pPr marL="171450" marR="0" lvl="0" indent="-171450" algn="l" rtl="0" eaLnBrk="0" fontAlgn="base" hangingPunct="0">
              <a:spcBef>
                <a:spcPts val="500"/>
              </a:spcBef>
              <a:spcAft>
                <a:spcPct val="0"/>
              </a:spcAft>
              <a:buFont typeface="Arial" panose="020B0604020202020204" pitchFamily="34" charset="0"/>
              <a:buChar char="•"/>
              <a:defRPr/>
            </a:pPr>
            <a:r>
              <a:rPr lang="en-US" sz="1200" kern="1200" dirty="0">
                <a:solidFill>
                  <a:schemeClr val="dk1"/>
                </a:solidFill>
                <a:effectLst/>
                <a:latin typeface="Calibri" panose="020F0502020204030204" pitchFamily="34" charset="0"/>
                <a:ea typeface="+mn-ea"/>
                <a:cs typeface="Calibri" panose="020F0502020204030204" pitchFamily="34" charset="0"/>
              </a:rPr>
              <a:t>Aerial photos of the area before and after the change in flow conditions with dates clearly documented</a:t>
            </a:r>
          </a:p>
          <a:p>
            <a:pPr marL="171450" marR="0" lvl="0" indent="-171450" algn="l" rtl="0" eaLnBrk="0" fontAlgn="base" hangingPunct="0">
              <a:spcBef>
                <a:spcPts val="500"/>
              </a:spcBef>
              <a:spcAft>
                <a:spcPct val="0"/>
              </a:spcAft>
              <a:buFont typeface="Arial" panose="020B0604020202020204" pitchFamily="34" charset="0"/>
              <a:buChar char="•"/>
              <a:defRPr/>
            </a:pPr>
            <a:endParaRPr lang="en-US" sz="1200" kern="1200" dirty="0">
              <a:solidFill>
                <a:schemeClr val="tx1"/>
              </a:solidFill>
              <a:latin typeface="Arial" charset="0"/>
              <a:ea typeface="+mn-ea"/>
              <a:cs typeface="+mn-cs"/>
            </a:endParaRPr>
          </a:p>
          <a:p>
            <a:pPr marL="171450" indent="-171450">
              <a:spcBef>
                <a:spcPts val="500"/>
              </a:spcBef>
              <a:buFont typeface="Arial" panose="020B0604020202020204" pitchFamily="34" charset="0"/>
              <a:buChar char="•"/>
              <a:defRPr/>
            </a:pPr>
            <a:endParaRPr lang="en-US" dirty="0"/>
          </a:p>
          <a:p>
            <a:endParaRPr lang="en-US" altLang="en-US" dirty="0">
              <a:latin typeface="Arial" panose="020B0604020202020204" pitchFamily="34" charset="0"/>
            </a:endParaRPr>
          </a:p>
        </p:txBody>
      </p:sp>
      <p:sp>
        <p:nvSpPr>
          <p:cNvPr id="34820" name="Slide Number Placeholder 3">
            <a:extLst>
              <a:ext uri="{FF2B5EF4-FFF2-40B4-BE49-F238E27FC236}">
                <a16:creationId xmlns:a16="http://schemas.microsoft.com/office/drawing/2014/main" id="{92C58CFE-B4CD-42F7-A667-9FD44BC00859}"/>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5BCABADF-7548-468F-910F-EDEDC34F04E9}" type="slidenum">
              <a:rPr lang="en-US" altLang="en-US" smtClean="0"/>
              <a:pPr/>
              <a:t>71</a:t>
            </a:fld>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DB373432-1320-4FE1-9F4C-7F33B35C436B}"/>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AB8586E0-9529-413D-AB84-688890DDB19D}"/>
              </a:ext>
            </a:extLst>
          </p:cNvPr>
          <p:cNvSpPr>
            <a:spLocks noGrp="1" noChangeArrowheads="1"/>
          </p:cNvSpPr>
          <p:nvPr>
            <p:ph type="body" idx="1"/>
          </p:nvPr>
        </p:nvSpPr>
        <p:spPr>
          <a:noFill/>
        </p:spPr>
        <p:txBody>
          <a:bodyPr/>
          <a:lstStyle/>
          <a:p>
            <a:pPr>
              <a:spcBef>
                <a:spcPts val="500"/>
              </a:spcBef>
              <a:defRPr/>
            </a:pPr>
            <a:r>
              <a:rPr lang="en-US" b="1" dirty="0"/>
              <a:t>What it is:</a:t>
            </a:r>
          </a:p>
          <a:p>
            <a:pPr marL="171450" indent="-171450">
              <a:spcBef>
                <a:spcPts val="500"/>
              </a:spcBef>
              <a:buFont typeface="Arial" panose="020B0604020202020204" pitchFamily="34" charset="0"/>
              <a:buChar char="•"/>
              <a:defRPr/>
            </a:pPr>
            <a:r>
              <a:rPr lang="en-US" dirty="0"/>
              <a:t>The historical damages to the structure and the year(s) in which these damages occurred. If you have fewer than three events, you will also need to know the Recurrence Intervals (RIs) for each event. </a:t>
            </a:r>
          </a:p>
          <a:p>
            <a:pPr marL="171450" indent="-171450">
              <a:spcBef>
                <a:spcPts val="500"/>
              </a:spcBef>
              <a:buFont typeface="Arial" panose="020B0604020202020204" pitchFamily="34" charset="0"/>
              <a:buChar char="•"/>
              <a:defRPr/>
            </a:pPr>
            <a:r>
              <a:rPr lang="en-US" dirty="0"/>
              <a:t>For residential and non-residential structures, damages are in dollars. For critical facilities and roads/bridges, damages are in number of days the facility was impacted. </a:t>
            </a:r>
          </a:p>
          <a:p>
            <a:pPr>
              <a:spcBef>
                <a:spcPts val="500"/>
              </a:spcBef>
              <a:defRPr/>
            </a:pPr>
            <a:endParaRPr lang="en-US" b="1" dirty="0"/>
          </a:p>
          <a:p>
            <a:pPr>
              <a:spcBef>
                <a:spcPts val="500"/>
              </a:spcBef>
              <a:defRPr/>
            </a:pPr>
            <a:r>
              <a:rPr lang="en-US" b="1" dirty="0"/>
              <a:t>Why it’s important:</a:t>
            </a:r>
          </a:p>
          <a:p>
            <a:pPr marL="171450" indent="-171450">
              <a:spcBef>
                <a:spcPts val="500"/>
              </a:spcBef>
              <a:buFont typeface="Arial" panose="020B0604020202020204" pitchFamily="34" charset="0"/>
              <a:buChar char="•"/>
              <a:defRPr/>
            </a:pPr>
            <a:r>
              <a:rPr lang="en-US" dirty="0"/>
              <a:t>The BCA Toolkit uses the before-mitigation damage data to estimate future damages that would be avoided by the mitigation project (i.e., the benefits).</a:t>
            </a:r>
          </a:p>
          <a:p>
            <a:endParaRPr lang="en-US" altLang="en-US" dirty="0">
              <a:latin typeface="Arial" panose="020B0604020202020204" pitchFamily="34" charset="0"/>
            </a:endParaRPr>
          </a:p>
        </p:txBody>
      </p:sp>
      <p:sp>
        <p:nvSpPr>
          <p:cNvPr id="22532" name="Slide Number Placeholder 3">
            <a:extLst>
              <a:ext uri="{FF2B5EF4-FFF2-40B4-BE49-F238E27FC236}">
                <a16:creationId xmlns:a16="http://schemas.microsoft.com/office/drawing/2014/main" id="{4CD23FEA-A708-4F95-80E2-DAB65EA02B07}"/>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897EAEDC-D9B6-471D-B532-7414B11D285B}" type="slidenum">
              <a:rPr lang="en-US" altLang="en-US" smtClean="0"/>
              <a:pPr/>
              <a:t>72</a:t>
            </a:fld>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DB373432-1320-4FE1-9F4C-7F33B35C436B}"/>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AB8586E0-9529-413D-AB84-688890DDB19D}"/>
              </a:ext>
            </a:extLst>
          </p:cNvPr>
          <p:cNvSpPr>
            <a:spLocks noGrp="1" noChangeArrowheads="1"/>
          </p:cNvSpPr>
          <p:nvPr>
            <p:ph type="body" idx="1"/>
          </p:nvPr>
        </p:nvSpPr>
        <p:spPr>
          <a:noFill/>
        </p:spPr>
        <p:txBody>
          <a:bodyPr/>
          <a:lstStyle/>
          <a:p>
            <a:r>
              <a:rPr lang="en-US" altLang="en-US" dirty="0">
                <a:latin typeface="Arial" panose="020B0604020202020204" pitchFamily="34" charset="0"/>
              </a:rPr>
              <a:t>See the Data Documentation Template for full details.</a:t>
            </a:r>
          </a:p>
          <a:p>
            <a:endParaRPr lang="en-US" altLang="en-US"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Remember that </a:t>
            </a:r>
            <a:r>
              <a:rPr lang="en-US" sz="1200" b="1" u="sng" kern="1200" dirty="0">
                <a:solidFill>
                  <a:schemeClr val="tx1"/>
                </a:solidFill>
                <a:effectLst/>
                <a:latin typeface="Arial" charset="0"/>
                <a:ea typeface="+mn-ea"/>
                <a:cs typeface="+mn-cs"/>
              </a:rPr>
              <a:t>extraordinary claims require extraordinary documentation</a:t>
            </a:r>
            <a:r>
              <a:rPr lang="en-US" sz="1200" kern="1200" dirty="0">
                <a:solidFill>
                  <a:schemeClr val="tx1"/>
                </a:solidFill>
                <a:effectLst/>
                <a:latin typeface="Arial" charset="0"/>
                <a:ea typeface="+mn-ea"/>
                <a:cs typeface="+mn-cs"/>
              </a:rPr>
              <a:t>! A 1-year RI means that event happens </a:t>
            </a:r>
            <a:r>
              <a:rPr lang="en-US" sz="1200" b="1" u="sng" kern="1200" dirty="0">
                <a:solidFill>
                  <a:schemeClr val="tx1"/>
                </a:solidFill>
                <a:effectLst/>
                <a:latin typeface="Arial" charset="0"/>
                <a:ea typeface="+mn-ea"/>
                <a:cs typeface="+mn-cs"/>
              </a:rPr>
              <a:t>every year</a:t>
            </a:r>
            <a:r>
              <a:rPr lang="en-US" sz="1200" kern="1200" dirty="0">
                <a:solidFill>
                  <a:schemeClr val="tx1"/>
                </a:solidFill>
                <a:effectLst/>
                <a:latin typeface="Arial" charset="0"/>
                <a:ea typeface="+mn-ea"/>
                <a:cs typeface="+mn-cs"/>
              </a:rPr>
              <a:t>. You must have documentation for this!</a:t>
            </a:r>
          </a:p>
          <a:p>
            <a:endParaRPr lang="en-US" altLang="en-US" dirty="0">
              <a:latin typeface="Arial" panose="020B0604020202020204" pitchFamily="34" charset="0"/>
            </a:endParaRPr>
          </a:p>
          <a:p>
            <a:r>
              <a:rPr lang="en-US" altLang="en-US" dirty="0">
                <a:latin typeface="Arial" panose="020B0604020202020204" pitchFamily="34" charset="0"/>
              </a:rPr>
              <a:t>We will show how to calculate damages using flood depths and DDFs later in this unit.</a:t>
            </a:r>
          </a:p>
        </p:txBody>
      </p:sp>
      <p:sp>
        <p:nvSpPr>
          <p:cNvPr id="22532" name="Slide Number Placeholder 3">
            <a:extLst>
              <a:ext uri="{FF2B5EF4-FFF2-40B4-BE49-F238E27FC236}">
                <a16:creationId xmlns:a16="http://schemas.microsoft.com/office/drawing/2014/main" id="{4CD23FEA-A708-4F95-80E2-DAB65EA02B07}"/>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897EAEDC-D9B6-471D-B532-7414B11D285B}" type="slidenum">
              <a:rPr lang="en-US" altLang="en-US" smtClean="0"/>
              <a:pPr/>
              <a:t>73</a:t>
            </a:fld>
            <a:endParaRPr lang="en-US" altLang="en-US"/>
          </a:p>
        </p:txBody>
      </p:sp>
    </p:spTree>
    <p:extLst>
      <p:ext uri="{BB962C8B-B14F-4D97-AF65-F5344CB8AC3E}">
        <p14:creationId xmlns:p14="http://schemas.microsoft.com/office/powerpoint/2010/main" val="203636144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0CE27E99-DFE8-40A0-BA3E-D5884FFDC357}"/>
              </a:ext>
            </a:extLst>
          </p:cNvPr>
          <p:cNvSpPr>
            <a:spLocks noGrp="1" noRot="1" noChangeAspect="1" noChangeArrowheads="1" noTextEdit="1"/>
          </p:cNvSpPr>
          <p:nvPr>
            <p:ph type="sldImg"/>
          </p:nvPr>
        </p:nvSpPr>
        <p:spPr>
          <a:ln/>
        </p:spPr>
      </p:sp>
      <p:sp>
        <p:nvSpPr>
          <p:cNvPr id="28675" name="Notes Placeholder 2">
            <a:extLst>
              <a:ext uri="{FF2B5EF4-FFF2-40B4-BE49-F238E27FC236}">
                <a16:creationId xmlns:a16="http://schemas.microsoft.com/office/drawing/2014/main" id="{74975420-5413-456A-9197-F7AF3DEE6C22}"/>
              </a:ext>
            </a:extLst>
          </p:cNvPr>
          <p:cNvSpPr>
            <a:spLocks noGrp="1" noChangeArrowheads="1"/>
          </p:cNvSpPr>
          <p:nvPr>
            <p:ph type="body" idx="1"/>
          </p:nvPr>
        </p:nvSpPr>
        <p:spPr>
          <a:noFill/>
        </p:spPr>
        <p:txBody>
          <a:bodyPr/>
          <a:lstStyle/>
          <a:p>
            <a:pPr>
              <a:spcBef>
                <a:spcPts val="500"/>
              </a:spcBef>
              <a:defRPr/>
            </a:pPr>
            <a:r>
              <a:rPr lang="en-US" b="1" dirty="0"/>
              <a:t>What it is:</a:t>
            </a:r>
          </a:p>
          <a:p>
            <a:pPr marL="171450" marR="0" lvl="0" indent="-171450" algn="l" defTabSz="914400" rtl="0" eaLnBrk="0" fontAlgn="base" latinLnBrk="0" hangingPunct="0">
              <a:lnSpc>
                <a:spcPct val="100000"/>
              </a:lnSpc>
              <a:spcBef>
                <a:spcPts val="500"/>
              </a:spcBef>
              <a:spcAft>
                <a:spcPct val="0"/>
              </a:spcAft>
              <a:buClrTx/>
              <a:buSzTx/>
              <a:buFont typeface="Arial" panose="020B0604020202020204" pitchFamily="34" charset="0"/>
              <a:buChar char="•"/>
              <a:tabLst/>
              <a:defRPr/>
            </a:pPr>
            <a:r>
              <a:rPr lang="en-US" altLang="en-US" dirty="0">
                <a:latin typeface="Arial" panose="020B0604020202020204" pitchFamily="34" charset="0"/>
              </a:rPr>
              <a:t>Recall that only acquisition projects are 100% effective. All other project types will have some damages after mitigation.</a:t>
            </a:r>
          </a:p>
          <a:p>
            <a:pPr marL="171450" indent="-171450">
              <a:spcBef>
                <a:spcPts val="500"/>
              </a:spcBef>
              <a:buFont typeface="Arial" panose="020B0604020202020204" pitchFamily="34" charset="0"/>
              <a:buChar char="•"/>
              <a:defRPr/>
            </a:pPr>
            <a:r>
              <a:rPr lang="en-US" dirty="0"/>
              <a:t>The damages after mitigation reflect the level of protection that the mitigation measure provides (i.e., a house is elevated to the 100-year flood level)</a:t>
            </a:r>
            <a:r>
              <a:rPr lang="en-US" b="1" dirty="0"/>
              <a:t>. </a:t>
            </a:r>
          </a:p>
          <a:p>
            <a:pPr marL="171450" marR="0" lvl="0" indent="-171450" algn="l" defTabSz="914400" rtl="0" eaLnBrk="0" fontAlgn="base" latinLnBrk="0" hangingPunct="0">
              <a:lnSpc>
                <a:spcPct val="100000"/>
              </a:lnSpc>
              <a:spcBef>
                <a:spcPts val="500"/>
              </a:spcBef>
              <a:spcAft>
                <a:spcPct val="0"/>
              </a:spcAft>
              <a:buClrTx/>
              <a:buSzTx/>
              <a:buFont typeface="Arial" panose="020B0604020202020204" pitchFamily="34" charset="0"/>
              <a:buChar char="•"/>
              <a:tabLst/>
              <a:defRPr/>
            </a:pPr>
            <a:r>
              <a:rPr lang="en-US" altLang="en-US" dirty="0">
                <a:latin typeface="Arial" panose="020B0604020202020204" pitchFamily="34" charset="0"/>
              </a:rPr>
              <a:t>For non-residential structures, the after-mitigation damages will be in number of days the service is expected to be down. Likewise, the number of days of lost service should be lower after mitigation, up to the level of protection.</a:t>
            </a:r>
            <a:endParaRPr lang="en-US" b="1" dirty="0"/>
          </a:p>
          <a:p>
            <a:pPr>
              <a:spcBef>
                <a:spcPts val="500"/>
              </a:spcBef>
              <a:defRPr/>
            </a:pPr>
            <a:endParaRPr lang="en-US" b="1" dirty="0"/>
          </a:p>
          <a:p>
            <a:pPr>
              <a:spcBef>
                <a:spcPts val="500"/>
              </a:spcBef>
              <a:defRPr/>
            </a:pPr>
            <a:r>
              <a:rPr lang="en-US" b="1" dirty="0"/>
              <a:t>Why it’s important:</a:t>
            </a:r>
          </a:p>
          <a:p>
            <a:pPr marL="171450" indent="-171450">
              <a:spcBef>
                <a:spcPts val="500"/>
              </a:spcBef>
              <a:buFont typeface="Arial" panose="020B0604020202020204" pitchFamily="34" charset="0"/>
              <a:buChar char="•"/>
              <a:defRPr/>
            </a:pPr>
            <a:r>
              <a:rPr lang="en-US" dirty="0"/>
              <a:t>The BCA Toolkit uses project effectiveness to estimate damages after mitigation.</a:t>
            </a:r>
          </a:p>
          <a:p>
            <a:pPr>
              <a:spcBef>
                <a:spcPts val="500"/>
              </a:spcBef>
              <a:defRPr/>
            </a:pPr>
            <a:endParaRPr lang="en-US" b="1" dirty="0"/>
          </a:p>
          <a:p>
            <a:pPr>
              <a:spcBef>
                <a:spcPts val="500"/>
              </a:spcBef>
              <a:defRPr/>
            </a:pPr>
            <a:r>
              <a:rPr lang="en-US" b="1" dirty="0"/>
              <a:t>Source(s):</a:t>
            </a:r>
          </a:p>
          <a:p>
            <a:pPr marL="171450" indent="-171450">
              <a:spcBef>
                <a:spcPts val="500"/>
              </a:spcBef>
              <a:buFont typeface="Arial" panose="020B0604020202020204" pitchFamily="34" charset="0"/>
              <a:buChar char="•"/>
              <a:defRPr/>
            </a:pPr>
            <a:r>
              <a:rPr lang="en-US" dirty="0"/>
              <a:t>H&amp;H study</a:t>
            </a:r>
          </a:p>
          <a:p>
            <a:pPr marL="171450" indent="-171450">
              <a:spcBef>
                <a:spcPts val="500"/>
              </a:spcBef>
              <a:buFont typeface="Arial" panose="020B0604020202020204" pitchFamily="34" charset="0"/>
              <a:buChar char="•"/>
              <a:defRPr/>
            </a:pPr>
            <a:r>
              <a:rPr lang="en-US" dirty="0"/>
              <a:t>Project engineer or other qualified professional</a:t>
            </a:r>
          </a:p>
          <a:p>
            <a:pPr marL="171450" marR="0" lvl="0" indent="-171450" algn="l" defTabSz="914400" rtl="0" eaLnBrk="0" fontAlgn="base" latinLnBrk="0" hangingPunct="0">
              <a:lnSpc>
                <a:spcPct val="100000"/>
              </a:lnSpc>
              <a:spcBef>
                <a:spcPts val="500"/>
              </a:spcBef>
              <a:spcAft>
                <a:spcPct val="0"/>
              </a:spcAft>
              <a:buClrTx/>
              <a:buSzTx/>
              <a:buFont typeface="Arial" panose="020B0604020202020204" pitchFamily="34" charset="0"/>
              <a:buChar char="•"/>
              <a:tabLst/>
              <a:defRPr/>
            </a:pPr>
            <a:r>
              <a:rPr lang="en-US" altLang="en-US" dirty="0">
                <a:latin typeface="Arial" panose="020B0604020202020204" pitchFamily="34" charset="0"/>
              </a:rPr>
              <a:t>For residential structures, we can use DDFs to estimate these damage amounts, but the difference is that for the after-mitigation damages, we need to know the recurrence interval for the flood depths. For a flood control project, the flood depths for the same recurrence interval should be lower after mitigation, at least up to the level of protection. (Otherwise, the mitigation project is not effective!)</a:t>
            </a:r>
          </a:p>
          <a:p>
            <a:pPr marL="171450" marR="0" lvl="0" indent="-171450" algn="l" defTabSz="914400" rtl="0" eaLnBrk="0" fontAlgn="base" latinLnBrk="0" hangingPunct="0">
              <a:lnSpc>
                <a:spcPct val="100000"/>
              </a:lnSpc>
              <a:spcBef>
                <a:spcPts val="500"/>
              </a:spcBef>
              <a:spcAft>
                <a:spcPct val="0"/>
              </a:spcAft>
              <a:buClrTx/>
              <a:buSzTx/>
              <a:buFont typeface="Arial" panose="020B0604020202020204" pitchFamily="34" charset="0"/>
              <a:buChar char="•"/>
              <a:tabLst/>
              <a:defRPr/>
            </a:pPr>
            <a:endParaRPr lang="en-US" altLang="en-US"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Recommended BCA documentation with application:</a:t>
            </a:r>
          </a:p>
          <a:p>
            <a:pPr marL="171450" marR="0" lvl="0" indent="-171450" algn="l" defTabSz="914400" rtl="0" eaLnBrk="0" fontAlgn="base" latinLnBrk="0" hangingPunct="0">
              <a:spcBef>
                <a:spcPts val="500"/>
              </a:spcBef>
              <a:spcAft>
                <a:spcPct val="0"/>
              </a:spcAft>
              <a:buFont typeface="Arial" panose="020B0604020202020204" pitchFamily="34" charset="0"/>
              <a:buChar char="•"/>
              <a:defRPr/>
            </a:pPr>
            <a:r>
              <a:rPr lang="en-US" sz="1200" kern="1200" dirty="0">
                <a:solidFill>
                  <a:schemeClr val="tx1"/>
                </a:solidFill>
                <a:latin typeface="Arial" charset="0"/>
                <a:ea typeface="+mn-ea"/>
                <a:cs typeface="+mn-cs"/>
              </a:rPr>
              <a:t>Letter or note from project engineer describing project effectiveness and expected post-mitigation damages</a:t>
            </a:r>
          </a:p>
          <a:p>
            <a:pPr marL="171450" marR="0" lvl="0" indent="-171450" algn="l" defTabSz="914400" rtl="0" eaLnBrk="0" fontAlgn="base" latinLnBrk="0" hangingPunct="0">
              <a:spcBef>
                <a:spcPts val="500"/>
              </a:spcBef>
              <a:spcAft>
                <a:spcPct val="0"/>
              </a:spcAft>
              <a:buFont typeface="Arial" panose="020B0604020202020204" pitchFamily="34" charset="0"/>
              <a:buChar char="•"/>
              <a:defRPr/>
            </a:pPr>
            <a:r>
              <a:rPr lang="en-US" sz="1200" kern="1200" dirty="0">
                <a:solidFill>
                  <a:schemeClr val="tx1"/>
                </a:solidFill>
                <a:latin typeface="Arial" charset="0"/>
                <a:ea typeface="+mn-ea"/>
                <a:cs typeface="+mn-cs"/>
              </a:rPr>
              <a:t>Relevant page(s) from H&amp;H study</a:t>
            </a:r>
          </a:p>
          <a:p>
            <a:pPr marL="171450" marR="0" lvl="0" indent="-171450" algn="l" defTabSz="914400" rtl="0" eaLnBrk="0" fontAlgn="base" latinLnBrk="0" hangingPunct="0">
              <a:lnSpc>
                <a:spcPct val="100000"/>
              </a:lnSpc>
              <a:spcBef>
                <a:spcPts val="500"/>
              </a:spcBef>
              <a:spcAft>
                <a:spcPct val="0"/>
              </a:spcAft>
              <a:buClrTx/>
              <a:buSzTx/>
              <a:buFont typeface="Arial" panose="020B0604020202020204" pitchFamily="34" charset="0"/>
              <a:buChar char="•"/>
              <a:tabLst/>
              <a:defRPr/>
            </a:pPr>
            <a:r>
              <a:rPr lang="en-US" sz="1200" b="0" kern="1200" dirty="0">
                <a:solidFill>
                  <a:schemeClr val="dk1"/>
                </a:solidFill>
                <a:effectLst/>
                <a:latin typeface="Calibri" panose="020F0502020204030204" pitchFamily="34" charset="0"/>
                <a:ea typeface="+mn-ea"/>
                <a:cs typeface="Calibri" panose="020F0502020204030204" pitchFamily="34" charset="0"/>
              </a:rPr>
              <a:t>Note from project engineer or BCA analyst describing methodology and assumptions for damage estimates using flood depths/DDFs</a:t>
            </a:r>
          </a:p>
          <a:p>
            <a:pPr marL="171450" marR="0" lvl="0" indent="-171450" algn="l" defTabSz="914400" rtl="0" eaLnBrk="0" fontAlgn="base" latinLnBrk="0" hangingPunct="0">
              <a:spcBef>
                <a:spcPts val="500"/>
              </a:spcBef>
              <a:spcAft>
                <a:spcPct val="0"/>
              </a:spcAft>
              <a:buFont typeface="Arial" panose="020B0604020202020204" pitchFamily="34" charset="0"/>
              <a:buChar char="•"/>
              <a:defRPr/>
            </a:pPr>
            <a:endParaRPr lang="en-US" sz="1200" kern="1200" dirty="0">
              <a:solidFill>
                <a:schemeClr val="tx1"/>
              </a:solidFill>
              <a:latin typeface="Arial" charset="0"/>
              <a:ea typeface="+mn-ea"/>
              <a:cs typeface="+mn-cs"/>
            </a:endParaRPr>
          </a:p>
          <a:p>
            <a:pPr marL="171450" marR="0" lvl="0" indent="-171450" algn="l" defTabSz="914400" rtl="0" eaLnBrk="0" fontAlgn="base" latinLnBrk="0" hangingPunct="0">
              <a:lnSpc>
                <a:spcPct val="100000"/>
              </a:lnSpc>
              <a:spcBef>
                <a:spcPts val="500"/>
              </a:spcBef>
              <a:spcAft>
                <a:spcPct val="0"/>
              </a:spcAft>
              <a:buClrTx/>
              <a:buSzTx/>
              <a:buFont typeface="Arial" panose="020B0604020202020204" pitchFamily="34" charset="0"/>
              <a:buChar char="•"/>
              <a:tabLst/>
              <a:defRPr/>
            </a:pPr>
            <a:endParaRPr lang="en-US" altLang="en-US" dirty="0">
              <a:latin typeface="Arial" panose="020B0604020202020204" pitchFamily="34" charset="0"/>
            </a:endParaRPr>
          </a:p>
          <a:p>
            <a:pPr marL="171450" indent="-171450">
              <a:spcBef>
                <a:spcPts val="500"/>
              </a:spcBef>
              <a:buFont typeface="Arial" panose="020B0604020202020204" pitchFamily="34" charset="0"/>
              <a:buChar char="•"/>
              <a:defRPr/>
            </a:pPr>
            <a:endParaRPr lang="en-US" dirty="0"/>
          </a:p>
          <a:p>
            <a:endParaRPr lang="en-US" altLang="en-US" dirty="0">
              <a:latin typeface="Arial" panose="020B0604020202020204" pitchFamily="34" charset="0"/>
            </a:endParaRPr>
          </a:p>
        </p:txBody>
      </p:sp>
      <p:sp>
        <p:nvSpPr>
          <p:cNvPr id="28676" name="Slide Number Placeholder 3">
            <a:extLst>
              <a:ext uri="{FF2B5EF4-FFF2-40B4-BE49-F238E27FC236}">
                <a16:creationId xmlns:a16="http://schemas.microsoft.com/office/drawing/2014/main" id="{F18EE371-909C-4A64-AC7E-F70C26AB659A}"/>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C2679F35-78AA-4C35-A520-48D3F82CC9DE}" type="slidenum">
              <a:rPr lang="en-US" altLang="en-US" smtClean="0"/>
              <a:pPr/>
              <a:t>74</a:t>
            </a:fld>
            <a:endParaRPr lang="en-US" altLang="en-US"/>
          </a:p>
        </p:txBody>
      </p:sp>
    </p:spTree>
    <p:extLst>
      <p:ext uri="{BB962C8B-B14F-4D97-AF65-F5344CB8AC3E}">
        <p14:creationId xmlns:p14="http://schemas.microsoft.com/office/powerpoint/2010/main" val="254109054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B61FAD29-2452-44E4-BEBF-3EB6B11CED2A}"/>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0914828A-0462-4A69-A0ED-49CA8A33C945}"/>
              </a:ext>
            </a:extLst>
          </p:cNvPr>
          <p:cNvSpPr>
            <a:spLocks noGrp="1" noChangeArrowheads="1"/>
          </p:cNvSpPr>
          <p:nvPr>
            <p:ph type="body" idx="1"/>
          </p:nvPr>
        </p:nvSpPr>
        <p:spPr>
          <a:noFill/>
        </p:spPr>
        <p:txBody>
          <a:bodyPr/>
          <a:lstStyle/>
          <a:p>
            <a:pPr>
              <a:spcBef>
                <a:spcPts val="500"/>
              </a:spcBef>
              <a:defRPr/>
            </a:pPr>
            <a:r>
              <a:rPr lang="en-US" b="1" dirty="0"/>
              <a:t>What it is:</a:t>
            </a:r>
          </a:p>
          <a:p>
            <a:pPr marL="171450" indent="-171450">
              <a:spcBef>
                <a:spcPts val="500"/>
              </a:spcBef>
              <a:buFont typeface="Arial" panose="020B0604020202020204" pitchFamily="34" charset="0"/>
              <a:buChar char="•"/>
              <a:defRPr/>
            </a:pPr>
            <a:r>
              <a:rPr lang="en-US" dirty="0"/>
              <a:t>Recall in Unit 3 we discussed what count as benefits for mitigation projects. In addition to physical damage or loss of service, there may be avoided displacement or emergency management costs.</a:t>
            </a:r>
          </a:p>
          <a:p>
            <a:pPr marL="171450" indent="-171450">
              <a:spcBef>
                <a:spcPts val="500"/>
              </a:spcBef>
              <a:buFont typeface="Arial" panose="020B0604020202020204" pitchFamily="34" charset="0"/>
              <a:buChar char="•"/>
              <a:defRPr/>
            </a:pPr>
            <a:r>
              <a:rPr lang="en-US" dirty="0"/>
              <a:t>For residential and non-residential structures, optional damages might include displacement costs. </a:t>
            </a:r>
          </a:p>
          <a:p>
            <a:pPr marL="171450" indent="-171450">
              <a:spcBef>
                <a:spcPts val="500"/>
              </a:spcBef>
              <a:buFont typeface="Arial" panose="020B0604020202020204" pitchFamily="34" charset="0"/>
              <a:buChar char="•"/>
              <a:defRPr/>
            </a:pPr>
            <a:r>
              <a:rPr lang="en-US" dirty="0"/>
              <a:t>For critical facilities, utilities, and roads/bridges, optional damages might include physical damages or one-time displacement costs.</a:t>
            </a:r>
          </a:p>
          <a:p>
            <a:pPr>
              <a:spcBef>
                <a:spcPts val="500"/>
              </a:spcBef>
              <a:defRPr/>
            </a:pPr>
            <a:endParaRPr lang="en-US" b="1" dirty="0"/>
          </a:p>
          <a:p>
            <a:pPr>
              <a:spcBef>
                <a:spcPts val="500"/>
              </a:spcBef>
              <a:defRPr/>
            </a:pPr>
            <a:r>
              <a:rPr lang="en-US" b="1" dirty="0"/>
              <a:t>Why it’s important:</a:t>
            </a:r>
          </a:p>
          <a:p>
            <a:pPr marL="171450" indent="-171450">
              <a:spcBef>
                <a:spcPts val="500"/>
              </a:spcBef>
              <a:buFont typeface="Arial" panose="020B0604020202020204" pitchFamily="34" charset="0"/>
              <a:buChar char="•"/>
              <a:defRPr/>
            </a:pPr>
            <a:r>
              <a:rPr lang="en-US" dirty="0"/>
              <a:t>Any additional before-mitigation damages that can be identified add to the benefits of the project, increasing the BCR.</a:t>
            </a:r>
          </a:p>
          <a:p>
            <a:pPr marL="171450" indent="-171450">
              <a:spcBef>
                <a:spcPts val="500"/>
              </a:spcBef>
              <a:buFont typeface="Arial" panose="020B0604020202020204" pitchFamily="34" charset="0"/>
              <a:buChar char="•"/>
              <a:defRPr/>
            </a:pPr>
            <a:endParaRPr lang="en-US" dirty="0"/>
          </a:p>
          <a:p>
            <a:pPr marL="0" marR="0" lvl="0" indent="0" algn="l" defTabSz="914400" rtl="0" eaLnBrk="0" fontAlgn="base" latinLnBrk="0" hangingPunct="0">
              <a:lnSpc>
                <a:spcPct val="100000"/>
              </a:lnSpc>
              <a:spcBef>
                <a:spcPts val="500"/>
              </a:spcBef>
              <a:spcAft>
                <a:spcPct val="0"/>
              </a:spcAft>
              <a:buClrTx/>
              <a:buSzTx/>
              <a:buFont typeface="Arial" panose="020B0604020202020204" pitchFamily="34" charset="0"/>
              <a:buNone/>
              <a:tabLst/>
              <a:defRPr/>
            </a:pPr>
            <a:r>
              <a:rPr lang="en-US" b="1" dirty="0"/>
              <a:t>Source(s):</a:t>
            </a:r>
          </a:p>
          <a:p>
            <a:pPr marL="171450" marR="0" lvl="0" indent="-171450" algn="l" defTabSz="914400" rtl="0" eaLnBrk="0" fontAlgn="base" latinLnBrk="0" hangingPunct="0">
              <a:spcBef>
                <a:spcPts val="500"/>
              </a:spcBef>
              <a:spcAft>
                <a:spcPct val="0"/>
              </a:spcAft>
              <a:buFont typeface="Arial" panose="020B0604020202020204" pitchFamily="34" charset="0"/>
              <a:buChar char="•"/>
              <a:defRPr/>
            </a:pPr>
            <a:r>
              <a:rPr lang="en-US" sz="1200" kern="1200" dirty="0">
                <a:solidFill>
                  <a:schemeClr val="tx1"/>
                </a:solidFill>
                <a:latin typeface="Arial" charset="0"/>
                <a:ea typeface="+mn-ea"/>
                <a:cs typeface="+mn-cs"/>
              </a:rPr>
              <a:t>Property owner or facility operator</a:t>
            </a:r>
          </a:p>
          <a:p>
            <a:pPr marL="171450" marR="0" lvl="0" indent="-171450" algn="l" defTabSz="914400" rtl="0" eaLnBrk="0" fontAlgn="base" latinLnBrk="0" hangingPunct="0">
              <a:spcBef>
                <a:spcPts val="500"/>
              </a:spcBef>
              <a:spcAft>
                <a:spcPct val="0"/>
              </a:spcAft>
              <a:buFont typeface="Arial" panose="020B0604020202020204" pitchFamily="34" charset="0"/>
              <a:buChar char="•"/>
              <a:defRPr/>
            </a:pPr>
            <a:r>
              <a:rPr lang="en-US" sz="1200" kern="1200" dirty="0">
                <a:solidFill>
                  <a:schemeClr val="tx1"/>
                </a:solidFill>
                <a:latin typeface="Arial" charset="0"/>
                <a:ea typeface="+mn-ea"/>
                <a:cs typeface="+mn-cs"/>
              </a:rPr>
              <a:t>Insurance claims</a:t>
            </a:r>
          </a:p>
          <a:p>
            <a:pPr marL="171450" marR="0" lvl="0" indent="-171450" algn="l" defTabSz="914400" rtl="0" eaLnBrk="0" fontAlgn="base" latinLnBrk="0" hangingPunct="0">
              <a:spcBef>
                <a:spcPts val="500"/>
              </a:spcBef>
              <a:spcAft>
                <a:spcPct val="0"/>
              </a:spcAft>
              <a:buFont typeface="Arial" panose="020B0604020202020204" pitchFamily="34" charset="0"/>
              <a:buChar char="•"/>
              <a:defRPr/>
            </a:pPr>
            <a:r>
              <a:rPr lang="en-US" sz="1200" kern="1200" dirty="0">
                <a:solidFill>
                  <a:schemeClr val="tx1"/>
                </a:solidFill>
                <a:latin typeface="Arial" charset="0"/>
                <a:ea typeface="+mn-ea"/>
                <a:cs typeface="+mn-cs"/>
              </a:rPr>
              <a:t>FEMA Project Worksheets</a:t>
            </a:r>
          </a:p>
          <a:p>
            <a:pPr marL="0" marR="0" lvl="0" indent="0" algn="l" defTabSz="914400" rtl="0" eaLnBrk="0" fontAlgn="base" latinLnBrk="0" hangingPunct="0">
              <a:lnSpc>
                <a:spcPct val="100000"/>
              </a:lnSpc>
              <a:spcBef>
                <a:spcPts val="500"/>
              </a:spcBef>
              <a:spcAft>
                <a:spcPct val="0"/>
              </a:spcAft>
              <a:buClrTx/>
              <a:buSzTx/>
              <a:buFont typeface="Arial" panose="020B0604020202020204" pitchFamily="34" charset="0"/>
              <a:buNone/>
              <a:tabLst/>
              <a:defRPr/>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Recommended BCA documentation with application:</a:t>
            </a:r>
          </a:p>
          <a:p>
            <a:pPr marL="171450" marR="0" lvl="0" indent="-171450" algn="l" defTabSz="914400" rtl="0" eaLnBrk="0" fontAlgn="base" latinLnBrk="0" hangingPunct="0">
              <a:spcBef>
                <a:spcPts val="500"/>
              </a:spcBef>
              <a:spcAft>
                <a:spcPct val="0"/>
              </a:spcAft>
              <a:buFont typeface="Arial" panose="020B0604020202020204" pitchFamily="34" charset="0"/>
              <a:buChar char="•"/>
              <a:defRPr/>
            </a:pPr>
            <a:r>
              <a:rPr lang="en-US" sz="1200" kern="1200" dirty="0">
                <a:solidFill>
                  <a:schemeClr val="tx1"/>
                </a:solidFill>
                <a:latin typeface="Arial" charset="0"/>
                <a:ea typeface="+mn-ea"/>
                <a:cs typeface="+mn-cs"/>
              </a:rPr>
              <a:t>Copies of receipts for repair or displacement costs</a:t>
            </a:r>
          </a:p>
          <a:p>
            <a:pPr marL="171450" marR="0" lvl="0" indent="-171450" algn="l" defTabSz="914400" rtl="0" eaLnBrk="0" fontAlgn="base" latinLnBrk="0" hangingPunct="0">
              <a:spcBef>
                <a:spcPts val="500"/>
              </a:spcBef>
              <a:spcAft>
                <a:spcPct val="0"/>
              </a:spcAft>
              <a:buFont typeface="Arial" panose="020B0604020202020204" pitchFamily="34" charset="0"/>
              <a:buChar char="•"/>
              <a:defRPr/>
            </a:pPr>
            <a:r>
              <a:rPr lang="en-US" sz="1200" kern="1200" dirty="0">
                <a:solidFill>
                  <a:schemeClr val="tx1"/>
                </a:solidFill>
                <a:latin typeface="Arial" charset="0"/>
                <a:ea typeface="+mn-ea"/>
                <a:cs typeface="+mn-cs"/>
              </a:rPr>
              <a:t>Copies of insurance claims</a:t>
            </a:r>
          </a:p>
          <a:p>
            <a:pPr marL="171450" marR="0" lvl="0" indent="-171450" algn="l" defTabSz="914400" rtl="0" eaLnBrk="0" fontAlgn="base" latinLnBrk="0" hangingPunct="0">
              <a:spcBef>
                <a:spcPts val="500"/>
              </a:spcBef>
              <a:spcAft>
                <a:spcPct val="0"/>
              </a:spcAft>
              <a:buFont typeface="Arial" panose="020B0604020202020204" pitchFamily="34" charset="0"/>
              <a:buChar char="•"/>
              <a:defRPr/>
            </a:pPr>
            <a:r>
              <a:rPr lang="en-US" sz="1200" kern="1200" dirty="0">
                <a:solidFill>
                  <a:schemeClr val="tx1"/>
                </a:solidFill>
                <a:latin typeface="Arial" charset="0"/>
                <a:ea typeface="+mn-ea"/>
                <a:cs typeface="+mn-cs"/>
              </a:rPr>
              <a:t>Copies of FEMA PWs</a:t>
            </a:r>
          </a:p>
        </p:txBody>
      </p:sp>
      <p:sp>
        <p:nvSpPr>
          <p:cNvPr id="38916" name="Slide Number Placeholder 3">
            <a:extLst>
              <a:ext uri="{FF2B5EF4-FFF2-40B4-BE49-F238E27FC236}">
                <a16:creationId xmlns:a16="http://schemas.microsoft.com/office/drawing/2014/main" id="{9325EB26-BB31-486F-AD22-9F954B80E6BD}"/>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B23B37A3-ACCF-4EF0-A236-E75AAAED8158}" type="slidenum">
              <a:rPr lang="en-US" altLang="en-US" smtClean="0"/>
              <a:pPr/>
              <a:t>75</a:t>
            </a:fld>
            <a:endParaRPr lang="en-US"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B61FAD29-2452-44E4-BEBF-3EB6B11CED2A}"/>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0914828A-0462-4A69-A0ED-49CA8A33C945}"/>
              </a:ext>
            </a:extLst>
          </p:cNvPr>
          <p:cNvSpPr>
            <a:spLocks noGrp="1" noChangeArrowheads="1"/>
          </p:cNvSpPr>
          <p:nvPr>
            <p:ph type="body" idx="1"/>
          </p:nvPr>
        </p:nvSpPr>
        <p:spPr>
          <a:noFill/>
        </p:spPr>
        <p:txBody>
          <a:bodyPr/>
          <a:lstStyle/>
          <a:p>
            <a:pPr>
              <a:spcBef>
                <a:spcPts val="500"/>
              </a:spcBef>
              <a:defRPr/>
            </a:pPr>
            <a:r>
              <a:rPr lang="en-US" b="1" dirty="0"/>
              <a:t>What it is:</a:t>
            </a:r>
          </a:p>
          <a:p>
            <a:pPr marL="171450" indent="-171450">
              <a:spcBef>
                <a:spcPts val="500"/>
              </a:spcBef>
              <a:buFont typeface="Arial" panose="020B0604020202020204" pitchFamily="34" charset="0"/>
              <a:buChar char="•"/>
              <a:defRPr/>
            </a:pPr>
            <a:r>
              <a:rPr lang="en-US" dirty="0"/>
              <a:t>Any other damages, such as displacement costs, associated with the after-mitigation RI(s).</a:t>
            </a:r>
          </a:p>
          <a:p>
            <a:pPr marL="0" indent="0">
              <a:spcBef>
                <a:spcPts val="500"/>
              </a:spcBef>
              <a:buFont typeface="Arial" panose="020B0604020202020204" pitchFamily="34" charset="0"/>
              <a:buNone/>
              <a:defRPr/>
            </a:pPr>
            <a:endParaRPr lang="en-US" dirty="0"/>
          </a:p>
          <a:p>
            <a:pPr marL="0" marR="0" lvl="0" indent="0" algn="l" defTabSz="914400" rtl="0" eaLnBrk="0" fontAlgn="base" latinLnBrk="0" hangingPunct="0">
              <a:lnSpc>
                <a:spcPct val="100000"/>
              </a:lnSpc>
              <a:spcBef>
                <a:spcPts val="500"/>
              </a:spcBef>
              <a:spcAft>
                <a:spcPct val="0"/>
              </a:spcAft>
              <a:buClrTx/>
              <a:buSzTx/>
              <a:buFont typeface="Arial" panose="020B0604020202020204" pitchFamily="34" charset="0"/>
              <a:buNone/>
              <a:tabLst/>
              <a:defRPr/>
            </a:pPr>
            <a:r>
              <a:rPr lang="en-US" b="1" dirty="0"/>
              <a:t>Source(s):</a:t>
            </a:r>
          </a:p>
          <a:p>
            <a:pPr marL="285750" marR="0" lvl="0" indent="-285750" algn="l" defTabSz="914400" rtl="0" eaLnBrk="1" latinLnBrk="0" hangingPunct="1">
              <a:spcBef>
                <a:spcPts val="0"/>
              </a:spcBef>
              <a:spcAft>
                <a:spcPts val="0"/>
              </a:spcAft>
              <a:buFont typeface="Arial" panose="020B0604020202020204" pitchFamily="34" charset="0"/>
              <a:buChar char="•"/>
            </a:pPr>
            <a:r>
              <a:rPr lang="en-US" sz="1200" kern="1200" dirty="0">
                <a:solidFill>
                  <a:schemeClr val="dk1"/>
                </a:solidFill>
                <a:effectLst/>
                <a:latin typeface="Calibri" panose="020F0502020204030204" pitchFamily="34" charset="0"/>
                <a:ea typeface="+mn-ea"/>
                <a:cs typeface="Calibri" panose="020F0502020204030204" pitchFamily="34" charset="0"/>
              </a:rPr>
              <a:t>Project engineer</a:t>
            </a:r>
          </a:p>
          <a:p>
            <a:pPr marL="285750" marR="0" lvl="0" indent="-285750" algn="l" defTabSz="914400" rtl="0" eaLnBrk="1" latinLnBrk="0" hangingPunct="1">
              <a:spcBef>
                <a:spcPts val="0"/>
              </a:spcBef>
              <a:spcAft>
                <a:spcPts val="0"/>
              </a:spcAft>
              <a:buFont typeface="Arial" panose="020B0604020202020204" pitchFamily="34" charset="0"/>
              <a:buChar char="•"/>
            </a:pPr>
            <a:r>
              <a:rPr lang="en-US" sz="1200" kern="1200" dirty="0">
                <a:solidFill>
                  <a:schemeClr val="dk1"/>
                </a:solidFill>
                <a:effectLst/>
                <a:latin typeface="Calibri" panose="020F0502020204030204" pitchFamily="34" charset="0"/>
                <a:ea typeface="+mn-ea"/>
                <a:cs typeface="Calibri" panose="020F0502020204030204" pitchFamily="34" charset="0"/>
              </a:rPr>
              <a:t>Property owner or facility operator</a:t>
            </a:r>
          </a:p>
          <a:p>
            <a:pPr marL="0" marR="0" lvl="0" indent="0" algn="l" defTabSz="914400" rtl="0" eaLnBrk="0" fontAlgn="base" latinLnBrk="0" hangingPunct="0">
              <a:lnSpc>
                <a:spcPct val="100000"/>
              </a:lnSpc>
              <a:spcBef>
                <a:spcPts val="500"/>
              </a:spcBef>
              <a:spcAft>
                <a:spcPct val="0"/>
              </a:spcAft>
              <a:buClrTx/>
              <a:buSzTx/>
              <a:buFont typeface="Arial" panose="020B0604020202020204" pitchFamily="34" charset="0"/>
              <a:buNone/>
              <a:tabLst/>
              <a:defRPr/>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Recommended BCA documentation with application:</a:t>
            </a:r>
          </a:p>
          <a:p>
            <a:pPr marL="285750" marR="0" lvl="0" indent="-285750" algn="l" defTabSz="914400" rtl="0" eaLnBrk="1" latinLnBrk="0" hangingPunct="1">
              <a:spcBef>
                <a:spcPts val="0"/>
              </a:spcBef>
              <a:spcAft>
                <a:spcPts val="0"/>
              </a:spcAft>
              <a:buFont typeface="Arial" panose="020B0604020202020204" pitchFamily="34" charset="0"/>
              <a:buChar char="•"/>
            </a:pPr>
            <a:r>
              <a:rPr lang="en-US" sz="1200" kern="1200" dirty="0">
                <a:solidFill>
                  <a:schemeClr val="dk1"/>
                </a:solidFill>
                <a:effectLst/>
                <a:latin typeface="Calibri" panose="020F0502020204030204" pitchFamily="34" charset="0"/>
                <a:ea typeface="+mn-ea"/>
                <a:cs typeface="Calibri" panose="020F0502020204030204" pitchFamily="34" charset="0"/>
              </a:rPr>
              <a:t>Letter or note from project engineer describing project effectiveness and expected post-mitigation displacement or other damages</a:t>
            </a:r>
          </a:p>
          <a:p>
            <a:pPr marL="285750" marR="0" lvl="0" indent="-285750" algn="l" defTabSz="914400" rtl="0" eaLnBrk="1" latinLnBrk="0" hangingPunct="1">
              <a:spcBef>
                <a:spcPts val="0"/>
              </a:spcBef>
              <a:spcAft>
                <a:spcPts val="0"/>
              </a:spcAft>
              <a:buFont typeface="Arial" panose="020B0604020202020204" pitchFamily="34" charset="0"/>
              <a:buChar char="•"/>
            </a:pPr>
            <a:r>
              <a:rPr lang="en-US" sz="1200" kern="1200" dirty="0">
                <a:solidFill>
                  <a:schemeClr val="dk1"/>
                </a:solidFill>
                <a:effectLst/>
                <a:latin typeface="Calibri" panose="020F0502020204030204" pitchFamily="34" charset="0"/>
                <a:ea typeface="+mn-ea"/>
                <a:cs typeface="Calibri" panose="020F0502020204030204" pitchFamily="34" charset="0"/>
              </a:rPr>
              <a:t>Letter from property owner or facility operator (preferably on agency or company letterhead) describing any displacement or other costs that would occur in the X-year event, where X is the RI </a:t>
            </a:r>
            <a:r>
              <a:rPr lang="en-US" sz="1200" i="1" kern="1200" dirty="0">
                <a:solidFill>
                  <a:schemeClr val="dk1"/>
                </a:solidFill>
                <a:effectLst/>
                <a:latin typeface="Calibri" panose="020F0502020204030204" pitchFamily="34" charset="0"/>
                <a:ea typeface="+mn-ea"/>
                <a:cs typeface="Calibri" panose="020F0502020204030204" pitchFamily="34" charset="0"/>
              </a:rPr>
              <a:t>(non-residential structures only)</a:t>
            </a:r>
          </a:p>
        </p:txBody>
      </p:sp>
      <p:sp>
        <p:nvSpPr>
          <p:cNvPr id="38916" name="Slide Number Placeholder 3">
            <a:extLst>
              <a:ext uri="{FF2B5EF4-FFF2-40B4-BE49-F238E27FC236}">
                <a16:creationId xmlns:a16="http://schemas.microsoft.com/office/drawing/2014/main" id="{9325EB26-BB31-486F-AD22-9F954B80E6BD}"/>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B23B37A3-ACCF-4EF0-A236-E75AAAED8158}" type="slidenum">
              <a:rPr lang="en-US" altLang="en-US" smtClean="0"/>
              <a:pPr/>
              <a:t>76</a:t>
            </a:fld>
            <a:endParaRPr lang="en-US" altLang="en-US"/>
          </a:p>
        </p:txBody>
      </p:sp>
    </p:spTree>
    <p:extLst>
      <p:ext uri="{BB962C8B-B14F-4D97-AF65-F5344CB8AC3E}">
        <p14:creationId xmlns:p14="http://schemas.microsoft.com/office/powerpoint/2010/main" val="45621388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24A359D9-2C1C-45DF-9A18-0814122E2404}"/>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9FC9F9F8-39AC-473A-80D2-80F14C5B3532}"/>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
        <p:nvSpPr>
          <p:cNvPr id="22532" name="Slide Number Placeholder 3">
            <a:extLst>
              <a:ext uri="{FF2B5EF4-FFF2-40B4-BE49-F238E27FC236}">
                <a16:creationId xmlns:a16="http://schemas.microsoft.com/office/drawing/2014/main" id="{A00FC09D-8476-416F-8B2A-1C612BF489F7}"/>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7C92CEC3-D98D-4DA2-955E-D8CE696D5161}" type="slidenum">
              <a:rPr lang="en-US" altLang="en-US" smtClean="0"/>
              <a:pPr/>
              <a:t>78</a:t>
            </a:fld>
            <a:endParaRPr lang="en-US" altLang="en-US"/>
          </a:p>
        </p:txBody>
      </p:sp>
    </p:spTree>
    <p:extLst>
      <p:ext uri="{BB962C8B-B14F-4D97-AF65-F5344CB8AC3E}">
        <p14:creationId xmlns:p14="http://schemas.microsoft.com/office/powerpoint/2010/main" val="351765561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Arial" charset="0"/>
                <a:ea typeface="+mn-ea"/>
                <a:cs typeface="+mn-cs"/>
              </a:rPr>
              <a:t>Open Microsoft Excel on your computer and create columns as shown below. Have the students follow along on their own computers. Calculate the BRVs by multiplying the building size by the default BRV of $100/square foot.</a:t>
            </a:r>
          </a:p>
          <a:p>
            <a:endParaRPr lang="en-US" sz="1200" i="1" kern="1200" dirty="0">
              <a:solidFill>
                <a:schemeClr val="tx1"/>
              </a:solidFill>
              <a:effectLst/>
              <a:latin typeface="Arial" charset="0"/>
              <a:ea typeface="+mn-ea"/>
              <a:cs typeface="+mn-cs"/>
            </a:endParaRPr>
          </a:p>
          <a:p>
            <a:r>
              <a:rPr lang="en-US" dirty="0"/>
              <a:t>Some FEMA Regions and disaster staff have developed their own spreadsheets to do this math quickly. You can ask your Region or disaster POC if they know of any.</a:t>
            </a:r>
          </a:p>
        </p:txBody>
      </p:sp>
      <p:sp>
        <p:nvSpPr>
          <p:cNvPr id="4" name="Slide Number Placeholder 3"/>
          <p:cNvSpPr>
            <a:spLocks noGrp="1"/>
          </p:cNvSpPr>
          <p:nvPr>
            <p:ph type="sldNum" sz="quarter" idx="5"/>
          </p:nvPr>
        </p:nvSpPr>
        <p:spPr/>
        <p:txBody>
          <a:bodyPr/>
          <a:lstStyle/>
          <a:p>
            <a:pPr>
              <a:defRPr/>
            </a:pPr>
            <a:fld id="{243A7884-C83B-4A82-A6CB-DBEFE0261C45}" type="slidenum">
              <a:rPr lang="en-US" altLang="en-US" smtClean="0"/>
              <a:pPr>
                <a:defRPr/>
              </a:pPr>
              <a:t>80</a:t>
            </a:fld>
            <a:endParaRPr lang="en-US" altLang="en-US"/>
          </a:p>
        </p:txBody>
      </p:sp>
    </p:spTree>
    <p:extLst>
      <p:ext uri="{BB962C8B-B14F-4D97-AF65-F5344CB8AC3E}">
        <p14:creationId xmlns:p14="http://schemas.microsoft.com/office/powerpoint/2010/main" val="90381413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Arial" charset="0"/>
                <a:ea typeface="+mn-ea"/>
                <a:cs typeface="+mn-cs"/>
              </a:rPr>
              <a:t>Open the DDF spreadsheet and navigate to the correct tab (One-story home with no basement):</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If the depth of flooding in the home was 1 foot, we would look at the “1” row and put the percentages in the proper columns in our spreadsheet.</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For depths of flooding that are in between feet (say 1.4 feet, which is between 1 and 2) you should use the lesser number.</a:t>
            </a:r>
          </a:p>
        </p:txBody>
      </p:sp>
      <p:sp>
        <p:nvSpPr>
          <p:cNvPr id="4" name="Slide Number Placeholder 3"/>
          <p:cNvSpPr>
            <a:spLocks noGrp="1"/>
          </p:cNvSpPr>
          <p:nvPr>
            <p:ph type="sldNum" sz="quarter" idx="5"/>
          </p:nvPr>
        </p:nvSpPr>
        <p:spPr/>
        <p:txBody>
          <a:bodyPr/>
          <a:lstStyle/>
          <a:p>
            <a:pPr>
              <a:defRPr/>
            </a:pPr>
            <a:fld id="{243A7884-C83B-4A82-A6CB-DBEFE0261C45}" type="slidenum">
              <a:rPr lang="en-US" altLang="en-US" smtClean="0"/>
              <a:pPr>
                <a:defRPr/>
              </a:pPr>
              <a:t>81</a:t>
            </a:fld>
            <a:endParaRPr lang="en-US" altLang="en-US"/>
          </a:p>
        </p:txBody>
      </p:sp>
    </p:spTree>
    <p:extLst>
      <p:ext uri="{BB962C8B-B14F-4D97-AF65-F5344CB8AC3E}">
        <p14:creationId xmlns:p14="http://schemas.microsoft.com/office/powerpoint/2010/main" val="272722919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Arial" charset="0"/>
                <a:ea typeface="+mn-ea"/>
                <a:cs typeface="+mn-cs"/>
              </a:rPr>
              <a:t>Open the DDF spreadsheet and navigate to the correct tab for the other structure (Two-story home with no basement):</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If the depth of flooding in the home was 1 foot, we would look at the “1” row and put the percentages in the proper columns in our spreadsheet.</a:t>
            </a:r>
          </a:p>
          <a:p>
            <a:endParaRPr lang="en-US" dirty="0"/>
          </a:p>
        </p:txBody>
      </p:sp>
      <p:sp>
        <p:nvSpPr>
          <p:cNvPr id="4" name="Slide Number Placeholder 3"/>
          <p:cNvSpPr>
            <a:spLocks noGrp="1"/>
          </p:cNvSpPr>
          <p:nvPr>
            <p:ph type="sldNum" sz="quarter" idx="5"/>
          </p:nvPr>
        </p:nvSpPr>
        <p:spPr/>
        <p:txBody>
          <a:bodyPr/>
          <a:lstStyle/>
          <a:p>
            <a:pPr>
              <a:defRPr/>
            </a:pPr>
            <a:fld id="{44590667-9637-4F4B-9472-36FB55444328}" type="slidenum">
              <a:rPr lang="en-US" altLang="en-US" smtClean="0"/>
              <a:pPr>
                <a:defRPr/>
              </a:pPr>
              <a:t>82</a:t>
            </a:fld>
            <a:endParaRPr lang="en-US" altLang="en-US"/>
          </a:p>
        </p:txBody>
      </p:sp>
    </p:spTree>
    <p:extLst>
      <p:ext uri="{BB962C8B-B14F-4D97-AF65-F5344CB8AC3E}">
        <p14:creationId xmlns:p14="http://schemas.microsoft.com/office/powerpoint/2010/main" val="2061495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16468917-70D2-47E4-9168-E8C09AA1D1E4}"/>
              </a:ext>
            </a:extLst>
          </p:cNvPr>
          <p:cNvSpPr>
            <a:spLocks noGrp="1" noRot="1" noChangeAspect="1" noChangeArrowheads="1" noTextEdit="1"/>
          </p:cNvSpPr>
          <p:nvPr>
            <p:ph type="sldImg"/>
          </p:nvPr>
        </p:nvSpPr>
        <p:spPr>
          <a:ln/>
        </p:spPr>
      </p:sp>
      <p:sp>
        <p:nvSpPr>
          <p:cNvPr id="24579" name="Notes Placeholder 2">
            <a:extLst>
              <a:ext uri="{FF2B5EF4-FFF2-40B4-BE49-F238E27FC236}">
                <a16:creationId xmlns:a16="http://schemas.microsoft.com/office/drawing/2014/main" id="{39EFCE2C-2A5A-4236-90D6-250C74BF6138}"/>
              </a:ext>
            </a:extLst>
          </p:cNvPr>
          <p:cNvSpPr>
            <a:spLocks noGrp="1" noChangeArrowheads="1"/>
          </p:cNvSpPr>
          <p:nvPr>
            <p:ph type="body" idx="1"/>
          </p:nvPr>
        </p:nvSpPr>
        <p:spPr>
          <a:noFill/>
        </p:spPr>
        <p:txBody>
          <a:bodyPr/>
          <a:lstStyle/>
          <a:p>
            <a:r>
              <a:rPr lang="en-US" altLang="en-US" dirty="0">
                <a:latin typeface="Arial" panose="020B0604020202020204" pitchFamily="34" charset="0"/>
              </a:rPr>
              <a:t>Source: https://www.fema.gov/pdf/floodplain/nfip_sg_unit_3.pdf</a:t>
            </a:r>
          </a:p>
        </p:txBody>
      </p:sp>
      <p:sp>
        <p:nvSpPr>
          <p:cNvPr id="24580" name="Slide Number Placeholder 3">
            <a:extLst>
              <a:ext uri="{FF2B5EF4-FFF2-40B4-BE49-F238E27FC236}">
                <a16:creationId xmlns:a16="http://schemas.microsoft.com/office/drawing/2014/main" id="{CD48BE5B-0197-4EF7-8344-2BC5386F7360}"/>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D76E5A7A-A887-4A6F-BC14-1FC6EFAEB13C}" type="slidenum">
              <a:rPr lang="en-US" altLang="en-US" smtClean="0"/>
              <a:pPr/>
              <a:t>9</a:t>
            </a:fld>
            <a:endParaRPr lang="en-US"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Instructor should pause here to make sure everyone understands where the percentages came from.</a:t>
            </a:r>
          </a:p>
        </p:txBody>
      </p:sp>
      <p:sp>
        <p:nvSpPr>
          <p:cNvPr id="4" name="Slide Number Placeholder 3"/>
          <p:cNvSpPr>
            <a:spLocks noGrp="1"/>
          </p:cNvSpPr>
          <p:nvPr>
            <p:ph type="sldNum" sz="quarter" idx="5"/>
          </p:nvPr>
        </p:nvSpPr>
        <p:spPr/>
        <p:txBody>
          <a:bodyPr/>
          <a:lstStyle/>
          <a:p>
            <a:pPr>
              <a:defRPr/>
            </a:pPr>
            <a:fld id="{243A7884-C83B-4A82-A6CB-DBEFE0261C45}" type="slidenum">
              <a:rPr lang="en-US" altLang="en-US" smtClean="0"/>
              <a:pPr>
                <a:defRPr/>
              </a:pPr>
              <a:t>83</a:t>
            </a:fld>
            <a:endParaRPr lang="en-US" altLang="en-US"/>
          </a:p>
        </p:txBody>
      </p:sp>
    </p:spTree>
    <p:extLst>
      <p:ext uri="{BB962C8B-B14F-4D97-AF65-F5344CB8AC3E}">
        <p14:creationId xmlns:p14="http://schemas.microsoft.com/office/powerpoint/2010/main" val="287107181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Instructor should pause here to make sure everyone understands how to calculate the Building Damages ($) and Contents Damages ($) columns.</a:t>
            </a:r>
          </a:p>
        </p:txBody>
      </p:sp>
      <p:sp>
        <p:nvSpPr>
          <p:cNvPr id="4" name="Slide Number Placeholder 3"/>
          <p:cNvSpPr>
            <a:spLocks noGrp="1"/>
          </p:cNvSpPr>
          <p:nvPr>
            <p:ph type="sldNum" sz="quarter" idx="5"/>
          </p:nvPr>
        </p:nvSpPr>
        <p:spPr/>
        <p:txBody>
          <a:bodyPr/>
          <a:lstStyle/>
          <a:p>
            <a:pPr>
              <a:defRPr/>
            </a:pPr>
            <a:fld id="{243A7884-C83B-4A82-A6CB-DBEFE0261C45}" type="slidenum">
              <a:rPr lang="en-US" altLang="en-US" smtClean="0"/>
              <a:pPr>
                <a:defRPr/>
              </a:pPr>
              <a:t>84</a:t>
            </a:fld>
            <a:endParaRPr lang="en-US" altLang="en-US"/>
          </a:p>
        </p:txBody>
      </p:sp>
    </p:spTree>
    <p:extLst>
      <p:ext uri="{BB962C8B-B14F-4D97-AF65-F5344CB8AC3E}">
        <p14:creationId xmlns:p14="http://schemas.microsoft.com/office/powerpoint/2010/main" val="262233595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In order to enter these values into the BCA Toolkit, we will need to know the recurrence interval for the event that caused these damages OR we must have at least 3 events.</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If you use a spreadsheet to do these estimates, you should include it in some form in your project application so the reviewer can see how you arrived at the values.</a:t>
            </a:r>
          </a:p>
          <a:p>
            <a:endParaRPr lang="en-US"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1" kern="1200" dirty="0">
                <a:solidFill>
                  <a:schemeClr val="tx1"/>
                </a:solidFill>
                <a:effectLst/>
                <a:latin typeface="Arial" charset="0"/>
                <a:ea typeface="+mn-ea"/>
                <a:cs typeface="+mn-cs"/>
              </a:rPr>
              <a:t>If time allows, show the students how to enter the damage totals into the BCA Toolkit. </a:t>
            </a:r>
            <a:r>
              <a:rPr lang="en-US" sz="1200" i="1" kern="1200">
                <a:solidFill>
                  <a:schemeClr val="tx1"/>
                </a:solidFill>
                <a:effectLst/>
                <a:latin typeface="Arial" charset="0"/>
                <a:ea typeface="+mn-ea"/>
                <a:cs typeface="+mn-cs"/>
              </a:rPr>
              <a:t>You may use the same project file as the flood control project exercise.</a:t>
            </a:r>
            <a:endParaRPr lang="en-US" sz="1200" kern="1200">
              <a:solidFill>
                <a:schemeClr val="tx1"/>
              </a:solidFill>
              <a:effectLst/>
              <a:latin typeface="Arial" charset="0"/>
              <a:ea typeface="+mn-ea"/>
              <a:cs typeface="+mn-cs"/>
            </a:endParaRPr>
          </a:p>
          <a:p>
            <a:endParaRPr lang="en-US" sz="1200" kern="1200">
              <a:solidFill>
                <a:schemeClr val="tx1"/>
              </a:solidFill>
              <a:effectLst/>
              <a:latin typeface="Arial" charset="0"/>
              <a:ea typeface="+mn-ea"/>
              <a:cs typeface="+mn-cs"/>
            </a:endParaRPr>
          </a:p>
        </p:txBody>
      </p:sp>
      <p:sp>
        <p:nvSpPr>
          <p:cNvPr id="4" name="Slide Number Placeholder 3"/>
          <p:cNvSpPr>
            <a:spLocks noGrp="1"/>
          </p:cNvSpPr>
          <p:nvPr>
            <p:ph type="sldNum" sz="quarter" idx="5"/>
          </p:nvPr>
        </p:nvSpPr>
        <p:spPr/>
        <p:txBody>
          <a:bodyPr/>
          <a:lstStyle/>
          <a:p>
            <a:pPr>
              <a:defRPr/>
            </a:pPr>
            <a:fld id="{243A7884-C83B-4A82-A6CB-DBEFE0261C45}" type="slidenum">
              <a:rPr lang="en-US" altLang="en-US" smtClean="0"/>
              <a:pPr>
                <a:defRPr/>
              </a:pPr>
              <a:t>85</a:t>
            </a:fld>
            <a:endParaRPr lang="en-US" altLang="en-US"/>
          </a:p>
        </p:txBody>
      </p:sp>
    </p:spTree>
    <p:extLst>
      <p:ext uri="{BB962C8B-B14F-4D97-AF65-F5344CB8AC3E}">
        <p14:creationId xmlns:p14="http://schemas.microsoft.com/office/powerpoint/2010/main" val="438568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EDAC3136-0950-4061-A371-6E62D2BC4BE3}"/>
              </a:ext>
            </a:extLst>
          </p:cNvPr>
          <p:cNvSpPr>
            <a:spLocks noGrp="1" noRot="1" noChangeAspect="1" noChangeArrowheads="1" noTextEdit="1"/>
          </p:cNvSpPr>
          <p:nvPr>
            <p:ph type="sldImg"/>
          </p:nvPr>
        </p:nvSpPr>
        <p:spPr>
          <a:ln/>
        </p:spPr>
      </p:sp>
      <p:sp>
        <p:nvSpPr>
          <p:cNvPr id="26627" name="Notes Placeholder 2">
            <a:extLst>
              <a:ext uri="{FF2B5EF4-FFF2-40B4-BE49-F238E27FC236}">
                <a16:creationId xmlns:a16="http://schemas.microsoft.com/office/drawing/2014/main" id="{672EAB86-C81A-4A07-B7BD-C32EA7CF007B}"/>
              </a:ext>
            </a:extLst>
          </p:cNvPr>
          <p:cNvSpPr>
            <a:spLocks noGrp="1" noChangeArrowheads="1"/>
          </p:cNvSpPr>
          <p:nvPr>
            <p:ph type="body" idx="1"/>
          </p:nvPr>
        </p:nvSpPr>
        <p:spPr>
          <a:noFill/>
        </p:spPr>
        <p:txBody>
          <a:bodyPr/>
          <a:lstStyle/>
          <a:p>
            <a:r>
              <a:rPr lang="en-US" altLang="en-US" dirty="0">
                <a:latin typeface="Arial" panose="020B0604020202020204" pitchFamily="34" charset="0"/>
              </a:rPr>
              <a:t>Note: this is different than the Base Flood Elevation (BFE) because it is a zone (i.e. area), not an elevation.</a:t>
            </a:r>
          </a:p>
          <a:p>
            <a:endParaRPr lang="en-US" altLang="en-US" dirty="0">
              <a:latin typeface="Arial" panose="020B0604020202020204" pitchFamily="34" charset="0"/>
            </a:endParaRPr>
          </a:p>
          <a:p>
            <a:r>
              <a:rPr lang="en-US" altLang="en-US" dirty="0">
                <a:latin typeface="Arial" panose="020B0604020202020204" pitchFamily="34" charset="0"/>
              </a:rPr>
              <a:t>On a flood map, this will be labeled as Zone A or A__.</a:t>
            </a:r>
          </a:p>
        </p:txBody>
      </p:sp>
      <p:sp>
        <p:nvSpPr>
          <p:cNvPr id="26628" name="Slide Number Placeholder 3">
            <a:extLst>
              <a:ext uri="{FF2B5EF4-FFF2-40B4-BE49-F238E27FC236}">
                <a16:creationId xmlns:a16="http://schemas.microsoft.com/office/drawing/2014/main" id="{E4B65763-AE76-4899-AA14-01814C61E940}"/>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D855D3F2-9F34-482E-BADF-67C149264A25}" type="slidenum">
              <a:rPr lang="en-US" altLang="en-US" smtClean="0"/>
              <a:pPr/>
              <a:t>10</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6A421499-8909-4DED-8BB4-B4D087198749}"/>
              </a:ext>
            </a:extLst>
          </p:cNvPr>
          <p:cNvSpPr>
            <a:spLocks noGrp="1" noRot="1" noChangeAspect="1" noChangeArrowheads="1" noTextEdit="1"/>
          </p:cNvSpPr>
          <p:nvPr>
            <p:ph type="sldImg"/>
          </p:nvPr>
        </p:nvSpPr>
        <p:spPr>
          <a:ln/>
        </p:spPr>
      </p:sp>
      <p:sp>
        <p:nvSpPr>
          <p:cNvPr id="28675" name="Notes Placeholder 2">
            <a:extLst>
              <a:ext uri="{FF2B5EF4-FFF2-40B4-BE49-F238E27FC236}">
                <a16:creationId xmlns:a16="http://schemas.microsoft.com/office/drawing/2014/main" id="{D901CB88-BA77-4FC4-B0A2-7DB5D0DBE957}"/>
              </a:ext>
            </a:extLst>
          </p:cNvPr>
          <p:cNvSpPr>
            <a:spLocks noGrp="1" noChangeArrowheads="1"/>
          </p:cNvSpPr>
          <p:nvPr>
            <p:ph type="body" idx="1"/>
          </p:nvPr>
        </p:nvSpPr>
        <p:spPr>
          <a:noFill/>
        </p:spPr>
        <p:txBody>
          <a:bodyPr/>
          <a:lstStyle/>
          <a:p>
            <a:r>
              <a:rPr lang="en-US" altLang="en-US" dirty="0">
                <a:latin typeface="Arial" panose="020B0604020202020204" pitchFamily="34" charset="0"/>
              </a:rPr>
              <a:t>The BFE can be shown as a number on top of a black wavy line that bisects the floodplain, in parentheses underneath the zone label, or on top of a black straight line that bisects the floodplain.</a:t>
            </a:r>
          </a:p>
          <a:p>
            <a:endParaRPr lang="en-US" altLang="en-US" dirty="0">
              <a:latin typeface="Arial" panose="020B0604020202020204" pitchFamily="34" charset="0"/>
            </a:endParaRPr>
          </a:p>
        </p:txBody>
      </p:sp>
      <p:sp>
        <p:nvSpPr>
          <p:cNvPr id="28676" name="Slide Number Placeholder 3">
            <a:extLst>
              <a:ext uri="{FF2B5EF4-FFF2-40B4-BE49-F238E27FC236}">
                <a16:creationId xmlns:a16="http://schemas.microsoft.com/office/drawing/2014/main" id="{ED2DE5C3-E37C-4745-A62D-26376A0E6F7D}"/>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266D918A-1950-41CA-9657-11AA1DC03ED6}" type="slidenum">
              <a:rPr lang="en-US" altLang="en-US" smtClean="0"/>
              <a:pPr/>
              <a:t>11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a:extLst>
              <a:ext uri="{FF2B5EF4-FFF2-40B4-BE49-F238E27FC236}">
                <a16:creationId xmlns:a16="http://schemas.microsoft.com/office/drawing/2014/main" id="{6EFB89B5-54BB-4D47-850A-625A46C42F88}"/>
              </a:ext>
            </a:extLst>
          </p:cNvPr>
          <p:cNvPicPr>
            <a:picLocks noChangeAspect="1"/>
          </p:cNvPicPr>
          <p:nvPr userDrawn="1"/>
        </p:nvPicPr>
        <p:blipFill>
          <a:blip r:embed="rId2">
            <a:extLst>
              <a:ext uri="{28A0092B-C50C-407E-A947-70E740481C1C}">
                <a14:useLocalDpi xmlns:a14="http://schemas.microsoft.com/office/drawing/2010/main" val="0"/>
              </a:ext>
            </a:extLst>
          </a:blip>
          <a:srcRect l="29326" t="29388" r="36075"/>
          <a:stretch>
            <a:fillRect/>
          </a:stretch>
        </p:blipFill>
        <p:spPr bwMode="auto">
          <a:xfrm>
            <a:off x="4602163" y="1905000"/>
            <a:ext cx="2247900" cy="303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FE4D0661-6D04-43A0-8912-C9365F1EFD77}"/>
              </a:ext>
            </a:extLst>
          </p:cNvPr>
          <p:cNvSpPr>
            <a:spLocks noChangeArrowheads="1"/>
          </p:cNvSpPr>
          <p:nvPr/>
        </p:nvSpPr>
        <p:spPr bwMode="auto">
          <a:xfrm>
            <a:off x="0" y="5000625"/>
            <a:ext cx="9144000" cy="1857375"/>
          </a:xfrm>
          <a:prstGeom prst="rect">
            <a:avLst/>
          </a:prstGeom>
          <a:solidFill>
            <a:srgbClr val="B0B1B3"/>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pic>
        <p:nvPicPr>
          <p:cNvPr id="6" name="Picture 12">
            <a:extLst>
              <a:ext uri="{FF2B5EF4-FFF2-40B4-BE49-F238E27FC236}">
                <a16:creationId xmlns:a16="http://schemas.microsoft.com/office/drawing/2014/main" id="{7B2FAA31-A67E-4E7E-AA03-22B59242E7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1638" y="5305425"/>
            <a:ext cx="324167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a:extLst>
              <a:ext uri="{FF2B5EF4-FFF2-40B4-BE49-F238E27FC236}">
                <a16:creationId xmlns:a16="http://schemas.microsoft.com/office/drawing/2014/main" id="{F9E3996E-32AD-468B-AD28-6D4D6E5E28EF}"/>
              </a:ext>
            </a:extLst>
          </p:cNvPr>
          <p:cNvPicPr>
            <a:picLocks noChangeAspect="1"/>
          </p:cNvPicPr>
          <p:nvPr userDrawn="1"/>
        </p:nvPicPr>
        <p:blipFill>
          <a:blip r:embed="rId4">
            <a:extLst>
              <a:ext uri="{28A0092B-C50C-407E-A947-70E740481C1C}">
                <a14:useLocalDpi xmlns:a14="http://schemas.microsoft.com/office/drawing/2010/main" val="0"/>
              </a:ext>
            </a:extLst>
          </a:blip>
          <a:srcRect l="22002" r="30670"/>
          <a:stretch>
            <a:fillRect/>
          </a:stretch>
        </p:blipFill>
        <p:spPr bwMode="auto">
          <a:xfrm>
            <a:off x="2319338" y="1905000"/>
            <a:ext cx="2220912" cy="303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a:extLst>
              <a:ext uri="{FF2B5EF4-FFF2-40B4-BE49-F238E27FC236}">
                <a16:creationId xmlns:a16="http://schemas.microsoft.com/office/drawing/2014/main" id="{504C5357-07DB-437F-B79F-62C0E7F5DF49}"/>
              </a:ext>
            </a:extLst>
          </p:cNvPr>
          <p:cNvPicPr>
            <a:picLocks noChangeAspect="1"/>
          </p:cNvPicPr>
          <p:nvPr userDrawn="1"/>
        </p:nvPicPr>
        <p:blipFill>
          <a:blip r:embed="rId5">
            <a:extLst>
              <a:ext uri="{28A0092B-C50C-407E-A947-70E740481C1C}">
                <a14:useLocalDpi xmlns:a14="http://schemas.microsoft.com/office/drawing/2010/main" val="0"/>
              </a:ext>
            </a:extLst>
          </a:blip>
          <a:srcRect t="8958" b="5949"/>
          <a:stretch>
            <a:fillRect/>
          </a:stretch>
        </p:blipFill>
        <p:spPr bwMode="auto">
          <a:xfrm>
            <a:off x="6896100" y="1905000"/>
            <a:ext cx="2247900" cy="30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7">
            <a:extLst>
              <a:ext uri="{FF2B5EF4-FFF2-40B4-BE49-F238E27FC236}">
                <a16:creationId xmlns:a16="http://schemas.microsoft.com/office/drawing/2014/main" id="{2BFF3039-66AF-424A-B028-18C1B7926E1C}"/>
              </a:ext>
            </a:extLst>
          </p:cNvPr>
          <p:cNvSpPr>
            <a:spLocks noChangeArrowheads="1"/>
          </p:cNvSpPr>
          <p:nvPr userDrawn="1"/>
        </p:nvSpPr>
        <p:spPr bwMode="auto">
          <a:xfrm>
            <a:off x="1588" y="-76200"/>
            <a:ext cx="9144000" cy="46037"/>
          </a:xfrm>
          <a:prstGeom prst="rect">
            <a:avLst/>
          </a:prstGeom>
          <a:solidFill>
            <a:srgbClr val="A50021"/>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pic>
        <p:nvPicPr>
          <p:cNvPr id="10" name="Picture 16">
            <a:extLst>
              <a:ext uri="{FF2B5EF4-FFF2-40B4-BE49-F238E27FC236}">
                <a16:creationId xmlns:a16="http://schemas.microsoft.com/office/drawing/2014/main" id="{F6339BB2-BC7E-43EF-A050-4573CB3E60BF}"/>
              </a:ext>
            </a:extLst>
          </p:cNvPr>
          <p:cNvPicPr>
            <a:picLocks noChangeAspect="1"/>
          </p:cNvPicPr>
          <p:nvPr userDrawn="1"/>
        </p:nvPicPr>
        <p:blipFill>
          <a:blip r:embed="rId6">
            <a:extLst>
              <a:ext uri="{28A0092B-C50C-407E-A947-70E740481C1C}">
                <a14:useLocalDpi xmlns:a14="http://schemas.microsoft.com/office/drawing/2010/main" val="0"/>
              </a:ext>
            </a:extLst>
          </a:blip>
          <a:srcRect l="21213" r="29893"/>
          <a:stretch>
            <a:fillRect/>
          </a:stretch>
        </p:blipFill>
        <p:spPr bwMode="auto">
          <a:xfrm>
            <a:off x="17463" y="1905000"/>
            <a:ext cx="2238375" cy="30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3219" name="Rectangle 3"/>
          <p:cNvSpPr>
            <a:spLocks noGrp="1" noChangeArrowheads="1"/>
          </p:cNvSpPr>
          <p:nvPr>
            <p:ph type="ctrTitle"/>
          </p:nvPr>
        </p:nvSpPr>
        <p:spPr>
          <a:xfrm>
            <a:off x="447675" y="228600"/>
            <a:ext cx="8229600" cy="1006475"/>
          </a:xfrm>
        </p:spPr>
        <p:txBody>
          <a:bodyPr/>
          <a:lstStyle>
            <a:lvl1pPr algn="ctr">
              <a:defRPr>
                <a:solidFill>
                  <a:srgbClr val="005288"/>
                </a:solidFill>
              </a:defRPr>
            </a:lvl1pPr>
          </a:lstStyle>
          <a:p>
            <a:pPr lvl="0"/>
            <a:r>
              <a:rPr lang="en-US" altLang="en-US" noProof="0" dirty="0"/>
              <a:t>Click to edit Master title style</a:t>
            </a:r>
          </a:p>
        </p:txBody>
      </p:sp>
      <p:sp>
        <p:nvSpPr>
          <p:cNvPr id="393220" name="Rectangle 4"/>
          <p:cNvSpPr>
            <a:spLocks noGrp="1" noChangeArrowheads="1"/>
          </p:cNvSpPr>
          <p:nvPr>
            <p:ph type="subTitle" idx="1"/>
          </p:nvPr>
        </p:nvSpPr>
        <p:spPr>
          <a:xfrm>
            <a:off x="0" y="1295400"/>
            <a:ext cx="9144000" cy="6096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lstStyle>
            <a:lvl1pPr marL="0" indent="0" algn="ctr">
              <a:buFont typeface="Wingdings" pitchFamily="2" charset="2"/>
              <a:buNone/>
              <a:defRPr sz="2700">
                <a:solidFill>
                  <a:schemeClr val="bg2"/>
                </a:solidFill>
              </a:defRPr>
            </a:lvl1pPr>
          </a:lstStyle>
          <a:p>
            <a:pPr lvl="0"/>
            <a:r>
              <a:rPr lang="en-US" altLang="en-US" noProof="0" dirty="0"/>
              <a:t>Click to edit Master subtitle style</a:t>
            </a:r>
          </a:p>
        </p:txBody>
      </p:sp>
    </p:spTree>
    <p:extLst>
      <p:ext uri="{BB962C8B-B14F-4D97-AF65-F5344CB8AC3E}">
        <p14:creationId xmlns:p14="http://schemas.microsoft.com/office/powerpoint/2010/main" val="1391585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04AB8159-6430-4DEA-B3D4-73A15FB4C782}"/>
              </a:ext>
            </a:extLst>
          </p:cNvPr>
          <p:cNvSpPr>
            <a:spLocks noGrp="1" noChangeArrowheads="1"/>
          </p:cNvSpPr>
          <p:nvPr>
            <p:ph type="sldNum" sz="quarter" idx="10"/>
          </p:nvPr>
        </p:nvSpPr>
        <p:spPr>
          <a:ln/>
        </p:spPr>
        <p:txBody>
          <a:bodyPr/>
          <a:lstStyle>
            <a:lvl1pPr>
              <a:defRPr/>
            </a:lvl1pPr>
          </a:lstStyle>
          <a:p>
            <a:pPr>
              <a:defRPr/>
            </a:pPr>
            <a:fld id="{F9DA7A17-1CBB-4D74-9B03-E82FF159F76D}" type="slidenum">
              <a:rPr lang="en-US" altLang="en-US"/>
              <a:pPr>
                <a:defRPr/>
              </a:pPr>
              <a:t>‹#›</a:t>
            </a:fld>
            <a:endParaRPr lang="en-US" altLang="en-US"/>
          </a:p>
        </p:txBody>
      </p:sp>
    </p:spTree>
    <p:extLst>
      <p:ext uri="{BB962C8B-B14F-4D97-AF65-F5344CB8AC3E}">
        <p14:creationId xmlns:p14="http://schemas.microsoft.com/office/powerpoint/2010/main" val="3509976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00863" y="127000"/>
            <a:ext cx="1938337" cy="55880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084263" y="127000"/>
            <a:ext cx="5664200" cy="558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E0D8AF47-E46D-4092-92F7-0E97A55CC557}"/>
              </a:ext>
            </a:extLst>
          </p:cNvPr>
          <p:cNvSpPr>
            <a:spLocks noGrp="1" noChangeArrowheads="1"/>
          </p:cNvSpPr>
          <p:nvPr>
            <p:ph type="sldNum" sz="quarter" idx="10"/>
          </p:nvPr>
        </p:nvSpPr>
        <p:spPr>
          <a:ln/>
        </p:spPr>
        <p:txBody>
          <a:bodyPr/>
          <a:lstStyle>
            <a:lvl1pPr>
              <a:defRPr/>
            </a:lvl1pPr>
          </a:lstStyle>
          <a:p>
            <a:pPr>
              <a:defRPr/>
            </a:pPr>
            <a:fld id="{752F4946-2FB2-42FC-9FC5-81C75FDD3B04}" type="slidenum">
              <a:rPr lang="en-US" altLang="en-US"/>
              <a:pPr>
                <a:defRPr/>
              </a:pPr>
              <a:t>‹#›</a:t>
            </a:fld>
            <a:endParaRPr lang="en-US" altLang="en-US"/>
          </a:p>
        </p:txBody>
      </p:sp>
    </p:spTree>
    <p:extLst>
      <p:ext uri="{BB962C8B-B14F-4D97-AF65-F5344CB8AC3E}">
        <p14:creationId xmlns:p14="http://schemas.microsoft.com/office/powerpoint/2010/main" val="1268526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a:extLst>
              <a:ext uri="{FF2B5EF4-FFF2-40B4-BE49-F238E27FC236}">
                <a16:creationId xmlns:a16="http://schemas.microsoft.com/office/drawing/2014/main" id="{715A8CDC-AD93-4BB6-AA81-9C1A726B281C}"/>
              </a:ext>
            </a:extLst>
          </p:cNvPr>
          <p:cNvSpPr>
            <a:spLocks noGrp="1" noChangeArrowheads="1"/>
          </p:cNvSpPr>
          <p:nvPr>
            <p:ph type="sldNum" sz="quarter" idx="10"/>
          </p:nvPr>
        </p:nvSpPr>
        <p:spPr>
          <a:ln/>
        </p:spPr>
        <p:txBody>
          <a:bodyPr/>
          <a:lstStyle>
            <a:lvl1pPr>
              <a:defRPr/>
            </a:lvl1pPr>
          </a:lstStyle>
          <a:p>
            <a:pPr>
              <a:defRPr/>
            </a:pPr>
            <a:fld id="{7AADE671-CBFE-46EC-B8A1-F58C87EF8110}" type="slidenum">
              <a:rPr lang="en-US" altLang="en-US"/>
              <a:pPr>
                <a:defRPr/>
              </a:pPr>
              <a:t>‹#›</a:t>
            </a:fld>
            <a:endParaRPr lang="en-US" altLang="en-US"/>
          </a:p>
        </p:txBody>
      </p:sp>
    </p:spTree>
    <p:extLst>
      <p:ext uri="{BB962C8B-B14F-4D97-AF65-F5344CB8AC3E}">
        <p14:creationId xmlns:p14="http://schemas.microsoft.com/office/powerpoint/2010/main" val="3411561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C716A7-12EC-4CC3-98E7-BEE987D05CE9}"/>
              </a:ext>
            </a:extLst>
          </p:cNvPr>
          <p:cNvSpPr>
            <a:spLocks noChangeArrowheads="1"/>
          </p:cNvSpPr>
          <p:nvPr userDrawn="1"/>
        </p:nvSpPr>
        <p:spPr bwMode="auto">
          <a:xfrm>
            <a:off x="0" y="609600"/>
            <a:ext cx="9144000" cy="1219200"/>
          </a:xfrm>
          <a:prstGeom prst="rect">
            <a:avLst/>
          </a:prstGeom>
          <a:solidFill>
            <a:schemeClr val="bg1"/>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pic>
        <p:nvPicPr>
          <p:cNvPr id="5" name="Picture 9">
            <a:extLst>
              <a:ext uri="{FF2B5EF4-FFF2-40B4-BE49-F238E27FC236}">
                <a16:creationId xmlns:a16="http://schemas.microsoft.com/office/drawing/2014/main" id="{2FA5189A-0D2F-4FA4-88C5-8DAD50ED27B7}"/>
              </a:ext>
            </a:extLst>
          </p:cNvPr>
          <p:cNvPicPr>
            <a:picLocks noChangeAspect="1"/>
          </p:cNvPicPr>
          <p:nvPr userDrawn="1"/>
        </p:nvPicPr>
        <p:blipFill>
          <a:blip r:embed="rId2">
            <a:extLst>
              <a:ext uri="{28A0092B-C50C-407E-A947-70E740481C1C}">
                <a14:useLocalDpi xmlns:a14="http://schemas.microsoft.com/office/drawing/2010/main" val="0"/>
              </a:ext>
            </a:extLst>
          </a:blip>
          <a:srcRect l="29326" t="34378" r="36075" b="13155"/>
          <a:stretch>
            <a:fillRect/>
          </a:stretch>
        </p:blipFill>
        <p:spPr bwMode="auto">
          <a:xfrm>
            <a:off x="4583113" y="676275"/>
            <a:ext cx="224790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a:extLst>
              <a:ext uri="{FF2B5EF4-FFF2-40B4-BE49-F238E27FC236}">
                <a16:creationId xmlns:a16="http://schemas.microsoft.com/office/drawing/2014/main" id="{A9193C5A-9F18-45B6-BFBD-0FB31AE5EE2C}"/>
              </a:ext>
            </a:extLst>
          </p:cNvPr>
          <p:cNvPicPr>
            <a:picLocks noChangeAspect="1"/>
          </p:cNvPicPr>
          <p:nvPr userDrawn="1"/>
        </p:nvPicPr>
        <p:blipFill>
          <a:blip r:embed="rId3">
            <a:extLst>
              <a:ext uri="{28A0092B-C50C-407E-A947-70E740481C1C}">
                <a14:useLocalDpi xmlns:a14="http://schemas.microsoft.com/office/drawing/2010/main" val="0"/>
              </a:ext>
            </a:extLst>
          </a:blip>
          <a:srcRect l="22002" t="9164" r="30670" b="16533"/>
          <a:stretch>
            <a:fillRect/>
          </a:stretch>
        </p:blipFill>
        <p:spPr bwMode="auto">
          <a:xfrm>
            <a:off x="2305050" y="676275"/>
            <a:ext cx="2220913"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a:extLst>
              <a:ext uri="{FF2B5EF4-FFF2-40B4-BE49-F238E27FC236}">
                <a16:creationId xmlns:a16="http://schemas.microsoft.com/office/drawing/2014/main" id="{84E922ED-83B4-443F-AB46-16EBC11D60A0}"/>
              </a:ext>
            </a:extLst>
          </p:cNvPr>
          <p:cNvPicPr>
            <a:picLocks noChangeAspect="1"/>
          </p:cNvPicPr>
          <p:nvPr userDrawn="1"/>
        </p:nvPicPr>
        <p:blipFill>
          <a:blip r:embed="rId4">
            <a:extLst>
              <a:ext uri="{28A0092B-C50C-407E-A947-70E740481C1C}">
                <a14:useLocalDpi xmlns:a14="http://schemas.microsoft.com/office/drawing/2010/main" val="0"/>
              </a:ext>
            </a:extLst>
          </a:blip>
          <a:srcRect t="18130" b="18576"/>
          <a:stretch>
            <a:fillRect/>
          </a:stretch>
        </p:blipFill>
        <p:spPr bwMode="auto">
          <a:xfrm>
            <a:off x="6888163" y="676275"/>
            <a:ext cx="224790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6">
            <a:extLst>
              <a:ext uri="{FF2B5EF4-FFF2-40B4-BE49-F238E27FC236}">
                <a16:creationId xmlns:a16="http://schemas.microsoft.com/office/drawing/2014/main" id="{C6AF68BB-CAC9-4E70-AA6A-D77E51CB27C4}"/>
              </a:ext>
            </a:extLst>
          </p:cNvPr>
          <p:cNvPicPr>
            <a:picLocks noChangeAspect="1"/>
          </p:cNvPicPr>
          <p:nvPr userDrawn="1"/>
        </p:nvPicPr>
        <p:blipFill>
          <a:blip r:embed="rId5">
            <a:extLst>
              <a:ext uri="{28A0092B-C50C-407E-A947-70E740481C1C}">
                <a14:useLocalDpi xmlns:a14="http://schemas.microsoft.com/office/drawing/2010/main" val="0"/>
              </a:ext>
            </a:extLst>
          </a:blip>
          <a:srcRect l="21213" r="29893" b="25620"/>
          <a:stretch>
            <a:fillRect/>
          </a:stretch>
        </p:blipFill>
        <p:spPr bwMode="auto">
          <a:xfrm>
            <a:off x="9525" y="676275"/>
            <a:ext cx="2238375"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518025"/>
            <a:ext cx="7772400" cy="815975"/>
          </a:xfrm>
        </p:spPr>
        <p:txBody>
          <a:bodyPr anchor="t"/>
          <a:lstStyle>
            <a:lvl1pPr algn="l">
              <a:defRPr sz="2200" b="0" cap="none">
                <a:solidFill>
                  <a:srgbClr val="B0B1B3"/>
                </a:solidFill>
                <a:latin typeface="+mn-lt"/>
              </a:defRPr>
            </a:lvl1pPr>
          </a:lstStyle>
          <a:p>
            <a:r>
              <a:rPr lang="en-US"/>
              <a:t>Click to edit Master title style</a:t>
            </a:r>
            <a:endParaRPr lang="en-US" dirty="0"/>
          </a:p>
        </p:txBody>
      </p:sp>
      <p:sp>
        <p:nvSpPr>
          <p:cNvPr id="3" name="Text Placeholder 2"/>
          <p:cNvSpPr>
            <a:spLocks noGrp="1"/>
          </p:cNvSpPr>
          <p:nvPr>
            <p:ph type="body" idx="1"/>
          </p:nvPr>
        </p:nvSpPr>
        <p:spPr>
          <a:xfrm>
            <a:off x="722313" y="3161800"/>
            <a:ext cx="7772400" cy="1180013"/>
          </a:xfrm>
        </p:spPr>
        <p:txBody>
          <a:bodyPr lIns="0" anchor="b"/>
          <a:lstStyle>
            <a:lvl1pPr marL="0" indent="0">
              <a:buNone/>
              <a:defRPr sz="36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9" name="Rectangle 2">
            <a:extLst>
              <a:ext uri="{FF2B5EF4-FFF2-40B4-BE49-F238E27FC236}">
                <a16:creationId xmlns:a16="http://schemas.microsoft.com/office/drawing/2014/main" id="{41CD0DF4-504E-426D-8BF6-EFE25803C39D}"/>
              </a:ext>
            </a:extLst>
          </p:cNvPr>
          <p:cNvSpPr>
            <a:spLocks noGrp="1" noChangeArrowheads="1"/>
          </p:cNvSpPr>
          <p:nvPr>
            <p:ph type="sldNum" sz="quarter" idx="10"/>
          </p:nvPr>
        </p:nvSpPr>
        <p:spPr/>
        <p:txBody>
          <a:bodyPr/>
          <a:lstStyle>
            <a:lvl1pPr>
              <a:defRPr/>
            </a:lvl1pPr>
          </a:lstStyle>
          <a:p>
            <a:pPr>
              <a:defRPr/>
            </a:pPr>
            <a:fld id="{D9CEC118-9EC4-40D8-AEB8-1CF71B52C5FC}" type="slidenum">
              <a:rPr lang="en-US" altLang="en-US"/>
              <a:pPr>
                <a:defRPr/>
              </a:pPr>
              <a:t>‹#›</a:t>
            </a:fld>
            <a:endParaRPr lang="en-US" altLang="en-US"/>
          </a:p>
        </p:txBody>
      </p:sp>
    </p:spTree>
    <p:extLst>
      <p:ext uri="{BB962C8B-B14F-4D97-AF65-F5344CB8AC3E}">
        <p14:creationId xmlns:p14="http://schemas.microsoft.com/office/powerpoint/2010/main" val="26868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57400" y="1524000"/>
            <a:ext cx="33147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24500" y="1524000"/>
            <a:ext cx="33147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3EF5F94C-111A-410B-9644-13FCB4322FB1}"/>
              </a:ext>
            </a:extLst>
          </p:cNvPr>
          <p:cNvSpPr>
            <a:spLocks noGrp="1" noChangeArrowheads="1"/>
          </p:cNvSpPr>
          <p:nvPr>
            <p:ph type="sldNum" sz="quarter" idx="10"/>
          </p:nvPr>
        </p:nvSpPr>
        <p:spPr>
          <a:ln/>
        </p:spPr>
        <p:txBody>
          <a:bodyPr/>
          <a:lstStyle>
            <a:lvl1pPr>
              <a:defRPr/>
            </a:lvl1pPr>
          </a:lstStyle>
          <a:p>
            <a:pPr>
              <a:defRPr/>
            </a:pPr>
            <a:fld id="{B0763557-C2D9-44F2-BAE5-E70B2BF52B99}" type="slidenum">
              <a:rPr lang="en-US" altLang="en-US"/>
              <a:pPr>
                <a:defRPr/>
              </a:pPr>
              <a:t>‹#›</a:t>
            </a:fld>
            <a:endParaRPr lang="en-US" altLang="en-US"/>
          </a:p>
        </p:txBody>
      </p:sp>
    </p:spTree>
    <p:extLst>
      <p:ext uri="{BB962C8B-B14F-4D97-AF65-F5344CB8AC3E}">
        <p14:creationId xmlns:p14="http://schemas.microsoft.com/office/powerpoint/2010/main" val="1142305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5272292E-2001-4D2D-B2C1-F2A5F507F4A9}"/>
              </a:ext>
            </a:extLst>
          </p:cNvPr>
          <p:cNvSpPr>
            <a:spLocks noGrp="1" noChangeArrowheads="1"/>
          </p:cNvSpPr>
          <p:nvPr>
            <p:ph type="sldNum" sz="quarter" idx="10"/>
          </p:nvPr>
        </p:nvSpPr>
        <p:spPr>
          <a:ln/>
        </p:spPr>
        <p:txBody>
          <a:bodyPr/>
          <a:lstStyle>
            <a:lvl1pPr>
              <a:defRPr/>
            </a:lvl1pPr>
          </a:lstStyle>
          <a:p>
            <a:pPr>
              <a:defRPr/>
            </a:pPr>
            <a:fld id="{E5BBB29E-6ED6-4676-B39B-F9DE0AF2FA10}" type="slidenum">
              <a:rPr lang="en-US" altLang="en-US"/>
              <a:pPr>
                <a:defRPr/>
              </a:pPr>
              <a:t>‹#›</a:t>
            </a:fld>
            <a:endParaRPr lang="en-US" altLang="en-US"/>
          </a:p>
        </p:txBody>
      </p:sp>
    </p:spTree>
    <p:extLst>
      <p:ext uri="{BB962C8B-B14F-4D97-AF65-F5344CB8AC3E}">
        <p14:creationId xmlns:p14="http://schemas.microsoft.com/office/powerpoint/2010/main" val="4157408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446E68A2-7649-47FE-B472-FBCE81250DB3}"/>
              </a:ext>
            </a:extLst>
          </p:cNvPr>
          <p:cNvSpPr>
            <a:spLocks noGrp="1" noChangeArrowheads="1"/>
          </p:cNvSpPr>
          <p:nvPr>
            <p:ph type="sldNum" sz="quarter" idx="10"/>
          </p:nvPr>
        </p:nvSpPr>
        <p:spPr>
          <a:ln/>
        </p:spPr>
        <p:txBody>
          <a:bodyPr/>
          <a:lstStyle>
            <a:lvl1pPr>
              <a:defRPr/>
            </a:lvl1pPr>
          </a:lstStyle>
          <a:p>
            <a:pPr>
              <a:defRPr/>
            </a:pPr>
            <a:fld id="{1EF08919-7E67-4AB8-AF52-DA1EAA0C95C5}" type="slidenum">
              <a:rPr lang="en-US" altLang="en-US"/>
              <a:pPr>
                <a:defRPr/>
              </a:pPr>
              <a:t>‹#›</a:t>
            </a:fld>
            <a:endParaRPr lang="en-US" altLang="en-US"/>
          </a:p>
        </p:txBody>
      </p:sp>
    </p:spTree>
    <p:extLst>
      <p:ext uri="{BB962C8B-B14F-4D97-AF65-F5344CB8AC3E}">
        <p14:creationId xmlns:p14="http://schemas.microsoft.com/office/powerpoint/2010/main" val="3399839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2116CE0-7F4E-4FC8-B599-B562110479AB}"/>
              </a:ext>
            </a:extLst>
          </p:cNvPr>
          <p:cNvSpPr>
            <a:spLocks noGrp="1" noChangeArrowheads="1"/>
          </p:cNvSpPr>
          <p:nvPr>
            <p:ph type="sldNum" sz="quarter" idx="10"/>
          </p:nvPr>
        </p:nvSpPr>
        <p:spPr>
          <a:ln/>
        </p:spPr>
        <p:txBody>
          <a:bodyPr/>
          <a:lstStyle>
            <a:lvl1pPr>
              <a:defRPr/>
            </a:lvl1pPr>
          </a:lstStyle>
          <a:p>
            <a:pPr>
              <a:defRPr/>
            </a:pPr>
            <a:fld id="{6DF7EE56-3A8A-4B7B-B578-D3C78622E5BF}" type="slidenum">
              <a:rPr lang="en-US" altLang="en-US"/>
              <a:pPr>
                <a:defRPr/>
              </a:pPr>
              <a:t>‹#›</a:t>
            </a:fld>
            <a:endParaRPr lang="en-US" altLang="en-US"/>
          </a:p>
        </p:txBody>
      </p:sp>
    </p:spTree>
    <p:extLst>
      <p:ext uri="{BB962C8B-B14F-4D97-AF65-F5344CB8AC3E}">
        <p14:creationId xmlns:p14="http://schemas.microsoft.com/office/powerpoint/2010/main" val="3121101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4B260DB8-6A4E-49E5-898E-C6E0BE7C4D2A}"/>
              </a:ext>
            </a:extLst>
          </p:cNvPr>
          <p:cNvSpPr>
            <a:spLocks noGrp="1" noChangeArrowheads="1"/>
          </p:cNvSpPr>
          <p:nvPr>
            <p:ph type="sldNum" sz="quarter" idx="10"/>
          </p:nvPr>
        </p:nvSpPr>
        <p:spPr>
          <a:ln/>
        </p:spPr>
        <p:txBody>
          <a:bodyPr/>
          <a:lstStyle>
            <a:lvl1pPr>
              <a:defRPr/>
            </a:lvl1pPr>
          </a:lstStyle>
          <a:p>
            <a:pPr>
              <a:defRPr/>
            </a:pPr>
            <a:fld id="{2F3088D5-F650-4926-B30E-9E5A61BE309F}" type="slidenum">
              <a:rPr lang="en-US" altLang="en-US"/>
              <a:pPr>
                <a:defRPr/>
              </a:pPr>
              <a:t>‹#›</a:t>
            </a:fld>
            <a:endParaRPr lang="en-US" altLang="en-US"/>
          </a:p>
        </p:txBody>
      </p:sp>
    </p:spTree>
    <p:extLst>
      <p:ext uri="{BB962C8B-B14F-4D97-AF65-F5344CB8AC3E}">
        <p14:creationId xmlns:p14="http://schemas.microsoft.com/office/powerpoint/2010/main" val="1586617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2B868643-2C3F-4B39-A99A-08B98C01D7C7}"/>
              </a:ext>
            </a:extLst>
          </p:cNvPr>
          <p:cNvSpPr>
            <a:spLocks noGrp="1" noChangeArrowheads="1"/>
          </p:cNvSpPr>
          <p:nvPr>
            <p:ph type="sldNum" sz="quarter" idx="10"/>
          </p:nvPr>
        </p:nvSpPr>
        <p:spPr>
          <a:ln/>
        </p:spPr>
        <p:txBody>
          <a:bodyPr/>
          <a:lstStyle>
            <a:lvl1pPr>
              <a:defRPr/>
            </a:lvl1pPr>
          </a:lstStyle>
          <a:p>
            <a:pPr>
              <a:defRPr/>
            </a:pPr>
            <a:fld id="{8DE8DA06-912D-4F1B-B52C-011D631BE332}" type="slidenum">
              <a:rPr lang="en-US" altLang="en-US"/>
              <a:pPr>
                <a:defRPr/>
              </a:pPr>
              <a:t>‹#›</a:t>
            </a:fld>
            <a:endParaRPr lang="en-US" altLang="en-US"/>
          </a:p>
        </p:txBody>
      </p:sp>
    </p:spTree>
    <p:extLst>
      <p:ext uri="{BB962C8B-B14F-4D97-AF65-F5344CB8AC3E}">
        <p14:creationId xmlns:p14="http://schemas.microsoft.com/office/powerpoint/2010/main" val="4081348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92194" name="Rectangle 2">
            <a:extLst>
              <a:ext uri="{FF2B5EF4-FFF2-40B4-BE49-F238E27FC236}">
                <a16:creationId xmlns:a16="http://schemas.microsoft.com/office/drawing/2014/main" id="{382223D3-C333-4974-A23C-C552C1F5C3FD}"/>
              </a:ext>
            </a:extLst>
          </p:cNvPr>
          <p:cNvSpPr>
            <a:spLocks noGrp="1" noChangeArrowheads="1"/>
          </p:cNvSpPr>
          <p:nvPr>
            <p:ph type="sldNum" sz="quarter" idx="4"/>
          </p:nvPr>
        </p:nvSpPr>
        <p:spPr bwMode="black">
          <a:xfrm>
            <a:off x="8382000" y="6313488"/>
            <a:ext cx="304800" cy="23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spAutoFit/>
          </a:bodyPr>
          <a:lstStyle>
            <a:lvl1pPr algn="r" eaLnBrk="0" hangingPunct="0">
              <a:defRPr sz="900" b="1">
                <a:solidFill>
                  <a:srgbClr val="005288"/>
                </a:solidFill>
              </a:defRPr>
            </a:lvl1pPr>
          </a:lstStyle>
          <a:p>
            <a:pPr>
              <a:defRPr/>
            </a:pPr>
            <a:fld id="{A5C5387C-F700-4F9E-BB87-A134487BA781}" type="slidenum">
              <a:rPr lang="en-US" altLang="en-US"/>
              <a:pPr>
                <a:defRPr/>
              </a:pPr>
              <a:t>‹#›</a:t>
            </a:fld>
            <a:endParaRPr lang="en-US" altLang="en-US"/>
          </a:p>
        </p:txBody>
      </p:sp>
      <p:sp>
        <p:nvSpPr>
          <p:cNvPr id="1027" name="Rectangle 4">
            <a:extLst>
              <a:ext uri="{FF2B5EF4-FFF2-40B4-BE49-F238E27FC236}">
                <a16:creationId xmlns:a16="http://schemas.microsoft.com/office/drawing/2014/main" id="{A26B3526-59FB-4CDE-AF7A-AFE423B3FE93}"/>
              </a:ext>
            </a:extLst>
          </p:cNvPr>
          <p:cNvSpPr>
            <a:spLocks noGrp="1" noChangeArrowheads="1"/>
          </p:cNvSpPr>
          <p:nvPr>
            <p:ph type="body" idx="1"/>
          </p:nvPr>
        </p:nvSpPr>
        <p:spPr bwMode="auto">
          <a:xfrm>
            <a:off x="838200" y="1371600"/>
            <a:ext cx="7848600" cy="434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8">
            <a:extLst>
              <a:ext uri="{FF2B5EF4-FFF2-40B4-BE49-F238E27FC236}">
                <a16:creationId xmlns:a16="http://schemas.microsoft.com/office/drawing/2014/main" id="{D4EDFB31-DAA8-4763-A7DA-8D5002485CF2}"/>
              </a:ext>
            </a:extLst>
          </p:cNvPr>
          <p:cNvSpPr>
            <a:spLocks noGrp="1" noChangeArrowheads="1"/>
          </p:cNvSpPr>
          <p:nvPr>
            <p:ph type="title"/>
          </p:nvPr>
        </p:nvSpPr>
        <p:spPr bwMode="auto">
          <a:xfrm>
            <a:off x="457200" y="1588"/>
            <a:ext cx="8229600"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b" anchorCtr="0" compatLnSpc="1">
            <a:prstTxWarp prst="textNoShape">
              <a:avLst/>
            </a:prstTxWarp>
          </a:bodyPr>
          <a:lstStyle/>
          <a:p>
            <a:pPr lvl="0"/>
            <a:r>
              <a:rPr lang="en-US" altLang="en-US"/>
              <a:t>Click to edit Master title style</a:t>
            </a:r>
          </a:p>
        </p:txBody>
      </p:sp>
      <p:cxnSp>
        <p:nvCxnSpPr>
          <p:cNvPr id="3" name="Straight Connector 2">
            <a:extLst>
              <a:ext uri="{FF2B5EF4-FFF2-40B4-BE49-F238E27FC236}">
                <a16:creationId xmlns:a16="http://schemas.microsoft.com/office/drawing/2014/main" id="{E40F65B0-9E1D-4E4C-9D3B-513AB467391A}"/>
              </a:ext>
            </a:extLst>
          </p:cNvPr>
          <p:cNvCxnSpPr/>
          <p:nvPr userDrawn="1"/>
        </p:nvCxnSpPr>
        <p:spPr>
          <a:xfrm>
            <a:off x="0" y="1219200"/>
            <a:ext cx="9144000" cy="0"/>
          </a:xfrm>
          <a:prstGeom prst="line">
            <a:avLst/>
          </a:prstGeom>
          <a:ln w="57150">
            <a:solidFill>
              <a:srgbClr val="005288"/>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2EA37EF-D421-4766-A2EA-1400139D20A6}"/>
              </a:ext>
            </a:extLst>
          </p:cNvPr>
          <p:cNvCxnSpPr/>
          <p:nvPr userDrawn="1"/>
        </p:nvCxnSpPr>
        <p:spPr>
          <a:xfrm>
            <a:off x="0" y="6096000"/>
            <a:ext cx="9144000" cy="0"/>
          </a:xfrm>
          <a:prstGeom prst="line">
            <a:avLst/>
          </a:prstGeom>
          <a:ln w="19050">
            <a:solidFill>
              <a:srgbClr val="A5002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607" r:id="rId1"/>
    <p:sldLayoutId id="2147484598" r:id="rId2"/>
    <p:sldLayoutId id="2147484608" r:id="rId3"/>
    <p:sldLayoutId id="2147484599" r:id="rId4"/>
    <p:sldLayoutId id="2147484600" r:id="rId5"/>
    <p:sldLayoutId id="2147484601" r:id="rId6"/>
    <p:sldLayoutId id="2147484602" r:id="rId7"/>
    <p:sldLayoutId id="2147484603" r:id="rId8"/>
    <p:sldLayoutId id="2147484604" r:id="rId9"/>
    <p:sldLayoutId id="2147484605" r:id="rId10"/>
    <p:sldLayoutId id="2147484606" r:id="rId11"/>
  </p:sldLayoutIdLst>
  <p:hf hdr="0" ftr="0" dt="0"/>
  <p:txStyles>
    <p:titleStyle>
      <a:lvl1pPr algn="l" rtl="0" eaLnBrk="0" fontAlgn="base" hangingPunct="0">
        <a:lnSpc>
          <a:spcPct val="90000"/>
        </a:lnSpc>
        <a:spcBef>
          <a:spcPct val="0"/>
        </a:spcBef>
        <a:spcAft>
          <a:spcPct val="0"/>
        </a:spcAft>
        <a:defRPr sz="3600" b="1" i="0" u="none">
          <a:solidFill>
            <a:srgbClr val="005288"/>
          </a:solidFill>
          <a:latin typeface="Calibri" panose="020F0502020204030204" pitchFamily="34" charset="0"/>
          <a:ea typeface="+mj-ea"/>
          <a:cs typeface="Calibri" panose="020F0502020204030204" pitchFamily="34" charset="0"/>
        </a:defRPr>
      </a:lvl1pPr>
      <a:lvl2pPr algn="l" rtl="0" eaLnBrk="0" fontAlgn="base" hangingPunct="0">
        <a:lnSpc>
          <a:spcPct val="90000"/>
        </a:lnSpc>
        <a:spcBef>
          <a:spcPct val="0"/>
        </a:spcBef>
        <a:spcAft>
          <a:spcPct val="0"/>
        </a:spcAft>
        <a:defRPr sz="3600" b="1">
          <a:solidFill>
            <a:srgbClr val="005288"/>
          </a:solidFill>
          <a:latin typeface="Calibri" panose="020F0502020204030204" pitchFamily="34" charset="0"/>
          <a:cs typeface="Calibri" panose="020F0502020204030204" pitchFamily="34" charset="0"/>
        </a:defRPr>
      </a:lvl2pPr>
      <a:lvl3pPr algn="l" rtl="0" eaLnBrk="0" fontAlgn="base" hangingPunct="0">
        <a:lnSpc>
          <a:spcPct val="90000"/>
        </a:lnSpc>
        <a:spcBef>
          <a:spcPct val="0"/>
        </a:spcBef>
        <a:spcAft>
          <a:spcPct val="0"/>
        </a:spcAft>
        <a:defRPr sz="3600" b="1">
          <a:solidFill>
            <a:srgbClr val="005288"/>
          </a:solidFill>
          <a:latin typeface="Calibri" panose="020F0502020204030204" pitchFamily="34" charset="0"/>
          <a:cs typeface="Calibri" panose="020F0502020204030204" pitchFamily="34" charset="0"/>
        </a:defRPr>
      </a:lvl3pPr>
      <a:lvl4pPr algn="l" rtl="0" eaLnBrk="0" fontAlgn="base" hangingPunct="0">
        <a:lnSpc>
          <a:spcPct val="90000"/>
        </a:lnSpc>
        <a:spcBef>
          <a:spcPct val="0"/>
        </a:spcBef>
        <a:spcAft>
          <a:spcPct val="0"/>
        </a:spcAft>
        <a:defRPr sz="3600" b="1">
          <a:solidFill>
            <a:srgbClr val="005288"/>
          </a:solidFill>
          <a:latin typeface="Calibri" panose="020F0502020204030204" pitchFamily="34" charset="0"/>
          <a:cs typeface="Calibri" panose="020F0502020204030204" pitchFamily="34" charset="0"/>
        </a:defRPr>
      </a:lvl4pPr>
      <a:lvl5pPr algn="l" rtl="0" eaLnBrk="0" fontAlgn="base" hangingPunct="0">
        <a:lnSpc>
          <a:spcPct val="90000"/>
        </a:lnSpc>
        <a:spcBef>
          <a:spcPct val="0"/>
        </a:spcBef>
        <a:spcAft>
          <a:spcPct val="0"/>
        </a:spcAft>
        <a:defRPr sz="3600" b="1">
          <a:solidFill>
            <a:srgbClr val="005288"/>
          </a:solidFill>
          <a:latin typeface="Calibri" panose="020F0502020204030204" pitchFamily="34" charset="0"/>
          <a:cs typeface="Calibri" panose="020F0502020204030204" pitchFamily="34" charset="0"/>
        </a:defRPr>
      </a:lvl5pPr>
      <a:lvl6pPr marL="457200" algn="l" rtl="0" fontAlgn="base">
        <a:lnSpc>
          <a:spcPct val="90000"/>
        </a:lnSpc>
        <a:spcBef>
          <a:spcPct val="0"/>
        </a:spcBef>
        <a:spcAft>
          <a:spcPct val="0"/>
        </a:spcAft>
        <a:defRPr sz="4200">
          <a:solidFill>
            <a:schemeClr val="tx2"/>
          </a:solidFill>
          <a:latin typeface="Times New Roman" pitchFamily="18" charset="0"/>
        </a:defRPr>
      </a:lvl6pPr>
      <a:lvl7pPr marL="914400" algn="l" rtl="0" fontAlgn="base">
        <a:lnSpc>
          <a:spcPct val="90000"/>
        </a:lnSpc>
        <a:spcBef>
          <a:spcPct val="0"/>
        </a:spcBef>
        <a:spcAft>
          <a:spcPct val="0"/>
        </a:spcAft>
        <a:defRPr sz="4200">
          <a:solidFill>
            <a:schemeClr val="tx2"/>
          </a:solidFill>
          <a:latin typeface="Times New Roman" pitchFamily="18" charset="0"/>
        </a:defRPr>
      </a:lvl7pPr>
      <a:lvl8pPr marL="1371600" algn="l" rtl="0" fontAlgn="base">
        <a:lnSpc>
          <a:spcPct val="90000"/>
        </a:lnSpc>
        <a:spcBef>
          <a:spcPct val="0"/>
        </a:spcBef>
        <a:spcAft>
          <a:spcPct val="0"/>
        </a:spcAft>
        <a:defRPr sz="4200">
          <a:solidFill>
            <a:schemeClr val="tx2"/>
          </a:solidFill>
          <a:latin typeface="Times New Roman" pitchFamily="18" charset="0"/>
        </a:defRPr>
      </a:lvl8pPr>
      <a:lvl9pPr marL="1828800" algn="l" rtl="0" fontAlgn="base">
        <a:lnSpc>
          <a:spcPct val="90000"/>
        </a:lnSpc>
        <a:spcBef>
          <a:spcPct val="0"/>
        </a:spcBef>
        <a:spcAft>
          <a:spcPct val="0"/>
        </a:spcAft>
        <a:defRPr sz="4200">
          <a:solidFill>
            <a:schemeClr val="tx2"/>
          </a:solidFill>
          <a:latin typeface="Times New Roman" pitchFamily="18" charset="0"/>
        </a:defRPr>
      </a:lvl9pPr>
    </p:titleStyle>
    <p:bodyStyle>
      <a:lvl1pPr marL="230188" indent="-230188" algn="l" rtl="0" eaLnBrk="0" fontAlgn="base" hangingPunct="0">
        <a:spcBef>
          <a:spcPct val="60000"/>
        </a:spcBef>
        <a:spcAft>
          <a:spcPct val="0"/>
        </a:spcAft>
        <a:buClr>
          <a:srgbClr val="A50021"/>
        </a:buClr>
        <a:buSzPct val="100000"/>
        <a:buFont typeface="Arial" panose="020B0604020202020204" pitchFamily="34" charset="0"/>
        <a:buChar char="•"/>
        <a:defRPr sz="2200">
          <a:solidFill>
            <a:schemeClr val="tx1"/>
          </a:solidFill>
          <a:latin typeface="+mn-lt"/>
          <a:ea typeface="+mn-ea"/>
          <a:cs typeface="+mn-cs"/>
        </a:defRPr>
      </a:lvl1pPr>
      <a:lvl2pPr marL="573088" indent="-222250" algn="l" rtl="0" eaLnBrk="0" fontAlgn="base" hangingPunct="0">
        <a:spcBef>
          <a:spcPct val="30000"/>
        </a:spcBef>
        <a:spcAft>
          <a:spcPct val="0"/>
        </a:spcAft>
        <a:buClr>
          <a:srgbClr val="A50021"/>
        </a:buClr>
        <a:buSzPct val="100000"/>
        <a:buFont typeface="Arial" panose="020B0604020202020204" pitchFamily="34" charset="0"/>
        <a:buChar char="•"/>
        <a:defRPr b="0" i="0" u="none">
          <a:solidFill>
            <a:schemeClr val="tx1"/>
          </a:solidFill>
          <a:latin typeface="+mn-lt"/>
        </a:defRPr>
      </a:lvl2pPr>
      <a:lvl3pPr marL="801688" indent="-222250" algn="l" rtl="0" eaLnBrk="0" fontAlgn="base" hangingPunct="0">
        <a:spcBef>
          <a:spcPct val="30000"/>
        </a:spcBef>
        <a:spcAft>
          <a:spcPct val="0"/>
        </a:spcAft>
        <a:buClr>
          <a:srgbClr val="A50021"/>
        </a:buClr>
        <a:buSzPct val="100000"/>
        <a:buFont typeface="Arial" panose="020B0604020202020204" pitchFamily="34" charset="0"/>
        <a:buChar char="•"/>
        <a:defRPr>
          <a:solidFill>
            <a:schemeClr val="tx1"/>
          </a:solidFill>
          <a:latin typeface="+mn-lt"/>
        </a:defRPr>
      </a:lvl3pPr>
      <a:lvl4pPr marL="1028700" indent="-231775" algn="l" rtl="0" eaLnBrk="0" fontAlgn="base" hangingPunct="0">
        <a:spcBef>
          <a:spcPct val="30000"/>
        </a:spcBef>
        <a:spcAft>
          <a:spcPct val="0"/>
        </a:spcAft>
        <a:buClr>
          <a:srgbClr val="A50021"/>
        </a:buClr>
        <a:buSzPct val="100000"/>
        <a:buFont typeface="Arial" panose="020B0604020202020204" pitchFamily="34" charset="0"/>
        <a:buChar char="•"/>
        <a:defRPr>
          <a:solidFill>
            <a:schemeClr val="tx1"/>
          </a:solidFill>
          <a:latin typeface="+mn-lt"/>
        </a:defRPr>
      </a:lvl4pPr>
      <a:lvl5pPr marL="1252538" indent="-222250" algn="l" rtl="0" eaLnBrk="0" fontAlgn="base" hangingPunct="0">
        <a:spcBef>
          <a:spcPct val="30000"/>
        </a:spcBef>
        <a:spcAft>
          <a:spcPct val="0"/>
        </a:spcAft>
        <a:buClr>
          <a:srgbClr val="A50021"/>
        </a:buClr>
        <a:buSzPct val="100000"/>
        <a:buFont typeface="Arial" panose="020B0604020202020204" pitchFamily="34" charset="0"/>
        <a:buChar char="•"/>
        <a:defRPr>
          <a:solidFill>
            <a:schemeClr val="tx1"/>
          </a:solidFill>
          <a:latin typeface="+mn-lt"/>
        </a:defRPr>
      </a:lvl5pPr>
      <a:lvl6pPr marL="2163763" indent="-222250" algn="l" rtl="0" fontAlgn="base">
        <a:spcBef>
          <a:spcPct val="30000"/>
        </a:spcBef>
        <a:spcAft>
          <a:spcPct val="0"/>
        </a:spcAft>
        <a:buClr>
          <a:schemeClr val="accent1"/>
        </a:buClr>
        <a:buFont typeface="Wingdings" pitchFamily="2" charset="2"/>
        <a:buChar char="§"/>
        <a:defRPr>
          <a:solidFill>
            <a:schemeClr val="tx2"/>
          </a:solidFill>
          <a:latin typeface="+mn-lt"/>
        </a:defRPr>
      </a:lvl6pPr>
      <a:lvl7pPr marL="2620963" indent="-222250" algn="l" rtl="0" fontAlgn="base">
        <a:spcBef>
          <a:spcPct val="30000"/>
        </a:spcBef>
        <a:spcAft>
          <a:spcPct val="0"/>
        </a:spcAft>
        <a:buClr>
          <a:schemeClr val="accent1"/>
        </a:buClr>
        <a:buFont typeface="Wingdings" pitchFamily="2" charset="2"/>
        <a:buChar char="§"/>
        <a:defRPr>
          <a:solidFill>
            <a:schemeClr val="tx2"/>
          </a:solidFill>
          <a:latin typeface="+mn-lt"/>
        </a:defRPr>
      </a:lvl7pPr>
      <a:lvl8pPr marL="3078163" indent="-222250" algn="l" rtl="0" fontAlgn="base">
        <a:spcBef>
          <a:spcPct val="30000"/>
        </a:spcBef>
        <a:spcAft>
          <a:spcPct val="0"/>
        </a:spcAft>
        <a:buClr>
          <a:schemeClr val="accent1"/>
        </a:buClr>
        <a:buFont typeface="Wingdings" pitchFamily="2" charset="2"/>
        <a:buChar char="§"/>
        <a:defRPr>
          <a:solidFill>
            <a:schemeClr val="tx2"/>
          </a:solidFill>
          <a:latin typeface="+mn-lt"/>
        </a:defRPr>
      </a:lvl8pPr>
      <a:lvl9pPr marL="3535363" indent="-222250" algn="l" rtl="0" fontAlgn="base">
        <a:spcBef>
          <a:spcPct val="30000"/>
        </a:spcBef>
        <a:spcAft>
          <a:spcPct val="0"/>
        </a:spcAft>
        <a:buClr>
          <a:schemeClr val="accent1"/>
        </a:buClr>
        <a:buFont typeface="Wingdings" pitchFamily="2" charset="2"/>
        <a:buChar char="§"/>
        <a:defRPr>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msc.fema.gov/portal"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hyperlink" Target="https://www.defensetravel.dod.mil/site/perdiemCalc.cfm" TargetMode="External"/><Relationship Id="rId4" Type="http://schemas.openxmlformats.org/officeDocument/2006/relationships/hyperlink" Target="https://www.gsa.gov/travel/plan-book/per-diem-rates/per-diem-rates-lookup"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s://msc.fema.gov/portal"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fema.gov/media/fhm/firm/ot_firm.htm"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hyperlink" Target="https://hdsc.nws.noaa.gov/hdsc/pfds/"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C623E-632A-4FB1-A4E7-77AF972019B1}"/>
              </a:ext>
            </a:extLst>
          </p:cNvPr>
          <p:cNvSpPr>
            <a:spLocks noGrp="1"/>
          </p:cNvSpPr>
          <p:nvPr>
            <p:ph type="title"/>
          </p:nvPr>
        </p:nvSpPr>
        <p:spPr>
          <a:xfrm>
            <a:off x="722313" y="3163824"/>
            <a:ext cx="7772400" cy="1179576"/>
          </a:xfrm>
        </p:spPr>
        <p:txBody>
          <a:bodyPr/>
          <a:lstStyle/>
          <a:p>
            <a:pPr>
              <a:lnSpc>
                <a:spcPct val="100000"/>
              </a:lnSpc>
              <a:spcBef>
                <a:spcPts val="2592"/>
              </a:spcBef>
              <a:defRPr/>
            </a:pPr>
            <a:r>
              <a:rPr lang="en-US" altLang="en-US" sz="3600" b="1" dirty="0">
                <a:solidFill>
                  <a:schemeClr val="tx1"/>
                </a:solidFill>
              </a:rPr>
              <a:t>Unit 5: BCAs for Flood Mitigation Projects</a:t>
            </a:r>
            <a:br>
              <a:rPr lang="en-US" altLang="en-US" b="1" dirty="0"/>
            </a:br>
            <a:endParaRPr lang="en-US" dirty="0"/>
          </a:p>
        </p:txBody>
      </p:sp>
      <p:sp>
        <p:nvSpPr>
          <p:cNvPr id="6148" name="Slide Number Placeholder 3">
            <a:extLst>
              <a:ext uri="{FF2B5EF4-FFF2-40B4-BE49-F238E27FC236}">
                <a16:creationId xmlns:a16="http://schemas.microsoft.com/office/drawing/2014/main" id="{D4A540D9-1107-405E-A65A-99124CE76B34}"/>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7320CE2-02DE-47F7-8C6E-4270F3D5A160}" type="slidenum">
              <a:rPr lang="en-US" altLang="en-US" smtClean="0">
                <a:solidFill>
                  <a:srgbClr val="005288"/>
                </a:solidFill>
              </a:rPr>
              <a:pPr/>
              <a:t>1</a:t>
            </a:fld>
            <a:endParaRPr lang="en-US" altLang="en-US">
              <a:solidFill>
                <a:srgbClr val="005288"/>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D97FFBAB-8AD1-4684-8C67-DB5F5AB151A3}"/>
              </a:ext>
            </a:extLst>
          </p:cNvPr>
          <p:cNvSpPr>
            <a:spLocks noGrp="1" noChangeArrowheads="1"/>
          </p:cNvSpPr>
          <p:nvPr>
            <p:ph type="title"/>
          </p:nvPr>
        </p:nvSpPr>
        <p:spPr/>
        <p:txBody>
          <a:bodyPr/>
          <a:lstStyle/>
          <a:p>
            <a:r>
              <a:rPr lang="en-US" altLang="en-US"/>
              <a:t>Special Flood Hazard Area (SFHA)</a:t>
            </a:r>
          </a:p>
        </p:txBody>
      </p:sp>
      <p:sp>
        <p:nvSpPr>
          <p:cNvPr id="25603" name="Content Placeholder 2">
            <a:extLst>
              <a:ext uri="{FF2B5EF4-FFF2-40B4-BE49-F238E27FC236}">
                <a16:creationId xmlns:a16="http://schemas.microsoft.com/office/drawing/2014/main" id="{A43D56B7-7EFE-472F-A6D0-E9751D4140FA}"/>
              </a:ext>
            </a:extLst>
          </p:cNvPr>
          <p:cNvSpPr>
            <a:spLocks noGrp="1" noChangeArrowheads="1"/>
          </p:cNvSpPr>
          <p:nvPr>
            <p:ph idx="1"/>
          </p:nvPr>
        </p:nvSpPr>
        <p:spPr>
          <a:xfrm>
            <a:off x="838200" y="1371600"/>
            <a:ext cx="7696200" cy="4343400"/>
          </a:xfrm>
        </p:spPr>
        <p:txBody>
          <a:bodyPr/>
          <a:lstStyle/>
          <a:p>
            <a:r>
              <a:rPr lang="en-US" altLang="en-US" dirty="0"/>
              <a:t>The </a:t>
            </a:r>
            <a:r>
              <a:rPr lang="en-US" altLang="en-US" b="1" dirty="0"/>
              <a:t>SFHA</a:t>
            </a:r>
            <a:r>
              <a:rPr lang="en-US" altLang="en-US" dirty="0"/>
              <a:t> is another name for the 100-year or 1% annual chance flood zone.</a:t>
            </a:r>
          </a:p>
        </p:txBody>
      </p:sp>
      <p:pic>
        <p:nvPicPr>
          <p:cNvPr id="25605" name="Picture 6" descr="Sample of an enlarged area of a Flood Insurance Rate Map">
            <a:extLst>
              <a:ext uri="{FF2B5EF4-FFF2-40B4-BE49-F238E27FC236}">
                <a16:creationId xmlns:a16="http://schemas.microsoft.com/office/drawing/2014/main" id="{51D5DDD2-9498-412B-9519-31307A8417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8438" y="2362200"/>
            <a:ext cx="64357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descr="An arrow points to an circled area entitled Zone AE">
            <a:extLst>
              <a:ext uri="{FF2B5EF4-FFF2-40B4-BE49-F238E27FC236}">
                <a16:creationId xmlns:a16="http://schemas.microsoft.com/office/drawing/2014/main" id="{E2DAEBE2-B3C8-4EBE-BD95-B664424253E4}"/>
              </a:ext>
            </a:extLst>
          </p:cNvPr>
          <p:cNvGrpSpPr/>
          <p:nvPr/>
        </p:nvGrpSpPr>
        <p:grpSpPr>
          <a:xfrm>
            <a:off x="838200" y="4102100"/>
            <a:ext cx="1600200" cy="877888"/>
            <a:chOff x="838200" y="4102100"/>
            <a:chExt cx="1600200" cy="877888"/>
          </a:xfrm>
        </p:grpSpPr>
        <p:sp>
          <p:nvSpPr>
            <p:cNvPr id="11" name="Oval 10" descr="Red oval highlighting Zone AE">
              <a:extLst>
                <a:ext uri="{FF2B5EF4-FFF2-40B4-BE49-F238E27FC236}">
                  <a16:creationId xmlns:a16="http://schemas.microsoft.com/office/drawing/2014/main" id="{23488856-B015-40E9-BDB0-0E81528F71FE}"/>
                </a:ext>
              </a:extLst>
            </p:cNvPr>
            <p:cNvSpPr/>
            <p:nvPr/>
          </p:nvSpPr>
          <p:spPr>
            <a:xfrm rot="16200000">
              <a:off x="1637506" y="4179095"/>
              <a:ext cx="517525" cy="108426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 name="Straight Arrow Connector 11" descr="Red arrow pointing to Zone AE">
              <a:extLst>
                <a:ext uri="{FF2B5EF4-FFF2-40B4-BE49-F238E27FC236}">
                  <a16:creationId xmlns:a16="http://schemas.microsoft.com/office/drawing/2014/main" id="{DA3827F9-7CE5-4558-A3D9-4E62C1C1439F}"/>
                </a:ext>
              </a:extLst>
            </p:cNvPr>
            <p:cNvCxnSpPr>
              <a:cxnSpLocks/>
            </p:cNvCxnSpPr>
            <p:nvPr/>
          </p:nvCxnSpPr>
          <p:spPr>
            <a:xfrm>
              <a:off x="838200" y="4102100"/>
              <a:ext cx="587375" cy="44132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 name="Group 1" descr="an arrow points to a circled area entitled Zone A">
            <a:extLst>
              <a:ext uri="{FF2B5EF4-FFF2-40B4-BE49-F238E27FC236}">
                <a16:creationId xmlns:a16="http://schemas.microsoft.com/office/drawing/2014/main" id="{A86E7FE0-97B6-43E4-A798-C031EB5100F2}"/>
              </a:ext>
            </a:extLst>
          </p:cNvPr>
          <p:cNvGrpSpPr/>
          <p:nvPr/>
        </p:nvGrpSpPr>
        <p:grpSpPr>
          <a:xfrm>
            <a:off x="6164263" y="3886200"/>
            <a:ext cx="1511300" cy="1036638"/>
            <a:chOff x="6164263" y="3886200"/>
            <a:chExt cx="1511300" cy="1036638"/>
          </a:xfrm>
        </p:grpSpPr>
        <p:sp>
          <p:nvSpPr>
            <p:cNvPr id="8" name="Oval 7" descr="Red oval highlighting Zone A">
              <a:extLst>
                <a:ext uri="{FF2B5EF4-FFF2-40B4-BE49-F238E27FC236}">
                  <a16:creationId xmlns:a16="http://schemas.microsoft.com/office/drawing/2014/main" id="{137806EF-05B7-4327-B1C9-C8F232F67582}"/>
                </a:ext>
              </a:extLst>
            </p:cNvPr>
            <p:cNvSpPr/>
            <p:nvPr/>
          </p:nvSpPr>
          <p:spPr>
            <a:xfrm rot="16200000">
              <a:off x="6447631" y="4121945"/>
              <a:ext cx="517525" cy="108426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9" name="Straight Arrow Connector 8" descr="Red arrow pointing to Zone A">
              <a:extLst>
                <a:ext uri="{FF2B5EF4-FFF2-40B4-BE49-F238E27FC236}">
                  <a16:creationId xmlns:a16="http://schemas.microsoft.com/office/drawing/2014/main" id="{02944C19-A696-4AAF-A9EB-616B4E68447B}"/>
                </a:ext>
              </a:extLst>
            </p:cNvPr>
            <p:cNvCxnSpPr>
              <a:cxnSpLocks/>
            </p:cNvCxnSpPr>
            <p:nvPr/>
          </p:nvCxnSpPr>
          <p:spPr>
            <a:xfrm flipH="1">
              <a:off x="7142163" y="3886200"/>
              <a:ext cx="533400" cy="57626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5604" name="Slide Number Placeholder 3">
            <a:extLst>
              <a:ext uri="{FF2B5EF4-FFF2-40B4-BE49-F238E27FC236}">
                <a16:creationId xmlns:a16="http://schemas.microsoft.com/office/drawing/2014/main" id="{14CD9CF4-EEE9-4C7A-9153-6C0F690B0D72}"/>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0096AA8-6579-4B6C-954E-DA0626A31003}" type="slidenum">
              <a:rPr lang="en-US" altLang="en-US" smtClean="0">
                <a:solidFill>
                  <a:srgbClr val="005288"/>
                </a:solidFill>
              </a:rPr>
              <a:pPr/>
              <a:t>10</a:t>
            </a:fld>
            <a:endParaRPr lang="en-US" altLang="en-US">
              <a:solidFill>
                <a:srgbClr val="005288"/>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7E39C53B-7BCC-4D4F-946A-4E5129B25F69}"/>
              </a:ext>
            </a:extLst>
          </p:cNvPr>
          <p:cNvSpPr>
            <a:spLocks noGrp="1" noChangeArrowheads="1"/>
          </p:cNvSpPr>
          <p:nvPr>
            <p:ph type="title"/>
          </p:nvPr>
        </p:nvSpPr>
        <p:spPr/>
        <p:txBody>
          <a:bodyPr/>
          <a:lstStyle/>
          <a:p>
            <a:r>
              <a:rPr lang="en-US" altLang="en-US"/>
              <a:t>Base Flood Elevation (BFE)</a:t>
            </a:r>
          </a:p>
        </p:txBody>
      </p:sp>
      <p:sp>
        <p:nvSpPr>
          <p:cNvPr id="27651" name="Content Placeholder 2">
            <a:extLst>
              <a:ext uri="{FF2B5EF4-FFF2-40B4-BE49-F238E27FC236}">
                <a16:creationId xmlns:a16="http://schemas.microsoft.com/office/drawing/2014/main" id="{5A94427C-D08B-4800-ACD1-761FC6B0A7FB}"/>
              </a:ext>
            </a:extLst>
          </p:cNvPr>
          <p:cNvSpPr>
            <a:spLocks noGrp="1" noChangeArrowheads="1"/>
          </p:cNvSpPr>
          <p:nvPr>
            <p:ph idx="1"/>
          </p:nvPr>
        </p:nvSpPr>
        <p:spPr>
          <a:xfrm>
            <a:off x="838200" y="1371600"/>
            <a:ext cx="7696200" cy="990600"/>
          </a:xfrm>
        </p:spPr>
        <p:txBody>
          <a:bodyPr/>
          <a:lstStyle/>
          <a:p>
            <a:r>
              <a:rPr lang="en-US" altLang="en-US" dirty="0"/>
              <a:t>The </a:t>
            </a:r>
            <a:r>
              <a:rPr lang="en-US" altLang="en-US" b="1" dirty="0"/>
              <a:t>Base Flood Elevation (BFE)</a:t>
            </a:r>
            <a:r>
              <a:rPr lang="en-US" altLang="en-US" dirty="0"/>
              <a:t> is another name for the elevation of the 100-year or 1% annual chance flood zone.</a:t>
            </a:r>
          </a:p>
        </p:txBody>
      </p:sp>
      <p:pic>
        <p:nvPicPr>
          <p:cNvPr id="27653" name="Picture 2" descr="enlarged area of Floodplain Insurance Rate Map ">
            <a:extLst>
              <a:ext uri="{FF2B5EF4-FFF2-40B4-BE49-F238E27FC236}">
                <a16:creationId xmlns:a16="http://schemas.microsoft.com/office/drawing/2014/main" id="{E13A7B49-7F08-4882-A0FF-184EA2B658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8438" y="2362200"/>
            <a:ext cx="64357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descr="An arrow points to a circled area with cross section A and 574.9 elevation">
            <a:extLst>
              <a:ext uri="{FF2B5EF4-FFF2-40B4-BE49-F238E27FC236}">
                <a16:creationId xmlns:a16="http://schemas.microsoft.com/office/drawing/2014/main" id="{8AC095B7-D8C7-4FB1-BE4F-5FE0D6680DE7}"/>
              </a:ext>
            </a:extLst>
          </p:cNvPr>
          <p:cNvGrpSpPr/>
          <p:nvPr/>
        </p:nvGrpSpPr>
        <p:grpSpPr>
          <a:xfrm>
            <a:off x="2011363" y="3570288"/>
            <a:ext cx="1966912" cy="517525"/>
            <a:chOff x="2011363" y="3570288"/>
            <a:chExt cx="1966912" cy="517525"/>
          </a:xfrm>
        </p:grpSpPr>
        <p:sp>
          <p:nvSpPr>
            <p:cNvPr id="8" name="Oval 7" descr="Red oval highlighting another example of a Base Flood Elevation">
              <a:extLst>
                <a:ext uri="{FF2B5EF4-FFF2-40B4-BE49-F238E27FC236}">
                  <a16:creationId xmlns:a16="http://schemas.microsoft.com/office/drawing/2014/main" id="{2B8B0AA8-88EF-43DA-9044-AE748C4C6062}"/>
                </a:ext>
              </a:extLst>
            </p:cNvPr>
            <p:cNvSpPr/>
            <p:nvPr/>
          </p:nvSpPr>
          <p:spPr>
            <a:xfrm rot="16200000">
              <a:off x="3178175" y="3287713"/>
              <a:ext cx="517525" cy="108267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 name="Straight Arrow Connector 5" descr="Red arrow highlighting another example of a Base Flood Elevation">
              <a:extLst>
                <a:ext uri="{FF2B5EF4-FFF2-40B4-BE49-F238E27FC236}">
                  <a16:creationId xmlns:a16="http://schemas.microsoft.com/office/drawing/2014/main" id="{2A2B1BA8-620A-4C87-B42B-4E3207515513}"/>
                </a:ext>
              </a:extLst>
            </p:cNvPr>
            <p:cNvCxnSpPr>
              <a:cxnSpLocks/>
            </p:cNvCxnSpPr>
            <p:nvPr/>
          </p:nvCxnSpPr>
          <p:spPr>
            <a:xfrm>
              <a:off x="2011363" y="3829050"/>
              <a:ext cx="83820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 name="Group 2" descr="An arrow points to a circled area with 575 elevation">
            <a:extLst>
              <a:ext uri="{FF2B5EF4-FFF2-40B4-BE49-F238E27FC236}">
                <a16:creationId xmlns:a16="http://schemas.microsoft.com/office/drawing/2014/main" id="{1CD26F9F-AC6B-4862-B9DC-573268241480}"/>
              </a:ext>
            </a:extLst>
          </p:cNvPr>
          <p:cNvGrpSpPr/>
          <p:nvPr/>
        </p:nvGrpSpPr>
        <p:grpSpPr>
          <a:xfrm>
            <a:off x="2030413" y="4451350"/>
            <a:ext cx="1246187" cy="879475"/>
            <a:chOff x="2030413" y="4451350"/>
            <a:chExt cx="1246187" cy="879475"/>
          </a:xfrm>
        </p:grpSpPr>
        <p:sp>
          <p:nvSpPr>
            <p:cNvPr id="4" name="Oval 3" descr="Red oval highlighting an example of a Base Flood Elevation">
              <a:extLst>
                <a:ext uri="{FF2B5EF4-FFF2-40B4-BE49-F238E27FC236}">
                  <a16:creationId xmlns:a16="http://schemas.microsoft.com/office/drawing/2014/main" id="{42FB14F8-B506-46E9-972D-6E22305CD17C}"/>
                </a:ext>
              </a:extLst>
            </p:cNvPr>
            <p:cNvSpPr/>
            <p:nvPr/>
          </p:nvSpPr>
          <p:spPr>
            <a:xfrm rot="20338186">
              <a:off x="2759075" y="4721225"/>
              <a:ext cx="517525" cy="6096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9" name="Straight Arrow Connector 8" descr="Red arrow highlighting an example of a Base Flood Elevation">
              <a:extLst>
                <a:ext uri="{FF2B5EF4-FFF2-40B4-BE49-F238E27FC236}">
                  <a16:creationId xmlns:a16="http://schemas.microsoft.com/office/drawing/2014/main" id="{95415F1C-9833-44E1-914E-C195B6B51819}"/>
                </a:ext>
              </a:extLst>
            </p:cNvPr>
            <p:cNvCxnSpPr>
              <a:cxnSpLocks/>
            </p:cNvCxnSpPr>
            <p:nvPr/>
          </p:nvCxnSpPr>
          <p:spPr>
            <a:xfrm>
              <a:off x="2030413" y="4451350"/>
              <a:ext cx="690562" cy="3937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7652" name="Slide Number Placeholder 3">
            <a:extLst>
              <a:ext uri="{FF2B5EF4-FFF2-40B4-BE49-F238E27FC236}">
                <a16:creationId xmlns:a16="http://schemas.microsoft.com/office/drawing/2014/main" id="{46084D69-8B0D-49E5-95A3-00497DF771F0}"/>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A6D01DD-2347-433B-8719-82A3E4ADA792}" type="slidenum">
              <a:rPr lang="en-US" altLang="en-US" smtClean="0">
                <a:solidFill>
                  <a:srgbClr val="005288"/>
                </a:solidFill>
              </a:rPr>
              <a:pPr/>
              <a:t>11</a:t>
            </a:fld>
            <a:endParaRPr lang="en-US" altLang="en-US">
              <a:solidFill>
                <a:srgbClr val="005288"/>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67E56AE7-EBA2-4309-8486-447F2AB748C9}"/>
              </a:ext>
            </a:extLst>
          </p:cNvPr>
          <p:cNvSpPr>
            <a:spLocks noGrp="1" noChangeArrowheads="1"/>
          </p:cNvSpPr>
          <p:nvPr>
            <p:ph type="title"/>
          </p:nvPr>
        </p:nvSpPr>
        <p:spPr/>
        <p:txBody>
          <a:bodyPr/>
          <a:lstStyle/>
          <a:p>
            <a:r>
              <a:rPr lang="en-US" altLang="en-US"/>
              <a:t>Riverine vs. coastal flooding</a:t>
            </a:r>
          </a:p>
        </p:txBody>
      </p:sp>
      <p:sp>
        <p:nvSpPr>
          <p:cNvPr id="29699" name="Content Placeholder 2">
            <a:extLst>
              <a:ext uri="{FF2B5EF4-FFF2-40B4-BE49-F238E27FC236}">
                <a16:creationId xmlns:a16="http://schemas.microsoft.com/office/drawing/2014/main" id="{ADE05406-5C6C-4E02-BCA7-A2B9C20320BD}"/>
              </a:ext>
            </a:extLst>
          </p:cNvPr>
          <p:cNvSpPr>
            <a:spLocks noGrp="1" noChangeArrowheads="1"/>
          </p:cNvSpPr>
          <p:nvPr>
            <p:ph idx="1"/>
          </p:nvPr>
        </p:nvSpPr>
        <p:spPr>
          <a:xfrm>
            <a:off x="838200" y="1371600"/>
            <a:ext cx="4876800" cy="4343400"/>
          </a:xfrm>
        </p:spPr>
        <p:txBody>
          <a:bodyPr/>
          <a:lstStyle/>
          <a:p>
            <a:r>
              <a:rPr lang="en-US" altLang="en-US" dirty="0"/>
              <a:t>Riverine flooding occurs when excessive rainfall causes a river, creek, or stream to exceed its capacity. It can also be caused by heavy snow melt and ice jams.</a:t>
            </a:r>
          </a:p>
          <a:p>
            <a:r>
              <a:rPr lang="en-US" altLang="en-US" dirty="0"/>
              <a:t>Coastal flooding is caused by storm surge from extreme weather events, such as tropical storms/hurricanes.</a:t>
            </a:r>
          </a:p>
          <a:p>
            <a:r>
              <a:rPr lang="en-US" altLang="en-US" dirty="0"/>
              <a:t>It is possible for an area to have both riverine and coastal flooding.</a:t>
            </a:r>
          </a:p>
        </p:txBody>
      </p:sp>
      <p:pic>
        <p:nvPicPr>
          <p:cNvPr id="15365" name="Picture 1" descr="Aerial photograph of a flooded area">
            <a:extLst>
              <a:ext uri="{FF2B5EF4-FFF2-40B4-BE49-F238E27FC236}">
                <a16:creationId xmlns:a16="http://schemas.microsoft.com/office/drawing/2014/main" id="{6E34AC0C-21DC-4E0A-AD27-EAA5660FD4AA}"/>
              </a:ext>
            </a:extLst>
          </p:cNvPr>
          <p:cNvPicPr>
            <a:picLocks noChangeAspect="1"/>
          </p:cNvPicPr>
          <p:nvPr/>
        </p:nvPicPr>
        <p:blipFill>
          <a:blip r:embed="rId3" cstate="print">
            <a:extLst>
              <a:ext uri="{28A0092B-C50C-407E-A947-70E740481C1C}">
                <a14:useLocalDpi xmlns:a14="http://schemas.microsoft.com/office/drawing/2010/main" val="0"/>
              </a:ext>
            </a:extLst>
          </a:blip>
          <a:srcRect b="10001"/>
          <a:stretch>
            <a:fillRect/>
          </a:stretch>
        </p:blipFill>
        <p:spPr bwMode="auto">
          <a:xfrm>
            <a:off x="6019800" y="1447800"/>
            <a:ext cx="2535384" cy="20129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5366" name="Picture 2" descr="Aerial photograph of a flooded area">
            <a:extLst>
              <a:ext uri="{FF2B5EF4-FFF2-40B4-BE49-F238E27FC236}">
                <a16:creationId xmlns:a16="http://schemas.microsoft.com/office/drawing/2014/main" id="{F1B67AFD-B8E0-437E-934B-D9256EC2870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3644716"/>
            <a:ext cx="2852905" cy="190023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9700" name="Slide Number Placeholder 3">
            <a:extLst>
              <a:ext uri="{FF2B5EF4-FFF2-40B4-BE49-F238E27FC236}">
                <a16:creationId xmlns:a16="http://schemas.microsoft.com/office/drawing/2014/main" id="{C4E08B72-7FBE-4C1D-8840-4703470472C8}"/>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042D592-FAD8-4453-B862-3644C0723973}" type="slidenum">
              <a:rPr lang="en-US" altLang="en-US" smtClean="0">
                <a:solidFill>
                  <a:srgbClr val="005288"/>
                </a:solidFill>
              </a:rPr>
              <a:pPr/>
              <a:t>12</a:t>
            </a:fld>
            <a:endParaRPr lang="en-US" altLang="en-US">
              <a:solidFill>
                <a:srgbClr val="005288"/>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48DF5723-C257-4264-B6D9-AF4AC7449FB6}"/>
              </a:ext>
            </a:extLst>
          </p:cNvPr>
          <p:cNvSpPr>
            <a:spLocks noGrp="1" noChangeArrowheads="1"/>
          </p:cNvSpPr>
          <p:nvPr>
            <p:ph type="title"/>
          </p:nvPr>
        </p:nvSpPr>
        <p:spPr/>
        <p:txBody>
          <a:bodyPr/>
          <a:lstStyle/>
          <a:p>
            <a:r>
              <a:rPr lang="en-US" altLang="en-US"/>
              <a:t>Riverine flooding terms</a:t>
            </a:r>
          </a:p>
        </p:txBody>
      </p:sp>
      <p:sp>
        <p:nvSpPr>
          <p:cNvPr id="31747" name="Content Placeholder 2">
            <a:extLst>
              <a:ext uri="{FF2B5EF4-FFF2-40B4-BE49-F238E27FC236}">
                <a16:creationId xmlns:a16="http://schemas.microsoft.com/office/drawing/2014/main" id="{FC9D7BD2-46E1-4F01-B968-6DA8CF96428A}"/>
              </a:ext>
            </a:extLst>
          </p:cNvPr>
          <p:cNvSpPr>
            <a:spLocks noGrp="1" noChangeArrowheads="1"/>
          </p:cNvSpPr>
          <p:nvPr>
            <p:ph idx="1"/>
          </p:nvPr>
        </p:nvSpPr>
        <p:spPr>
          <a:xfrm>
            <a:off x="838200" y="1371600"/>
            <a:ext cx="4343400" cy="4343400"/>
          </a:xfrm>
        </p:spPr>
        <p:txBody>
          <a:bodyPr/>
          <a:lstStyle/>
          <a:p>
            <a:r>
              <a:rPr lang="en-US" altLang="en-US" dirty="0"/>
              <a:t>The </a:t>
            </a:r>
            <a:r>
              <a:rPr lang="en-US" altLang="en-US" b="1" dirty="0"/>
              <a:t>streambed elevation </a:t>
            </a:r>
            <a:r>
              <a:rPr lang="en-US" altLang="en-US" dirty="0"/>
              <a:t>is the elevation of the bottom of the flood source.</a:t>
            </a:r>
          </a:p>
          <a:p>
            <a:r>
              <a:rPr lang="en-US" altLang="en-US" b="1" dirty="0"/>
              <a:t>Discharge</a:t>
            </a:r>
            <a:r>
              <a:rPr lang="en-US" altLang="en-US" dirty="0"/>
              <a:t> is the volumetric flow rate of water through a given cross-sectional area, usually measured in cubic feet per second (</a:t>
            </a:r>
            <a:r>
              <a:rPr lang="en-US" altLang="en-US" dirty="0" err="1"/>
              <a:t>cfs</a:t>
            </a:r>
            <a:r>
              <a:rPr lang="en-US" altLang="en-US" dirty="0"/>
              <a:t>).</a:t>
            </a:r>
          </a:p>
          <a:p>
            <a:endParaRPr lang="en-US" altLang="en-US" dirty="0"/>
          </a:p>
        </p:txBody>
      </p:sp>
      <p:pic>
        <p:nvPicPr>
          <p:cNvPr id="16389" name="Picture 4" descr="Photograph of a stream">
            <a:extLst>
              <a:ext uri="{FF2B5EF4-FFF2-40B4-BE49-F238E27FC236}">
                <a16:creationId xmlns:a16="http://schemas.microsoft.com/office/drawing/2014/main" id="{9D493728-E477-4895-98DB-C2B6809B5A6E}"/>
              </a:ext>
            </a:extLst>
          </p:cNvPr>
          <p:cNvPicPr>
            <a:picLocks noChangeAspect="1"/>
          </p:cNvPicPr>
          <p:nvPr/>
        </p:nvPicPr>
        <p:blipFill>
          <a:blip r:embed="rId3">
            <a:extLst>
              <a:ext uri="{28A0092B-C50C-407E-A947-70E740481C1C}">
                <a14:useLocalDpi xmlns:a14="http://schemas.microsoft.com/office/drawing/2010/main" val="0"/>
              </a:ext>
            </a:extLst>
          </a:blip>
          <a:srcRect r="20245"/>
          <a:stretch>
            <a:fillRect/>
          </a:stretch>
        </p:blipFill>
        <p:spPr bwMode="auto">
          <a:xfrm>
            <a:off x="5486400" y="1447800"/>
            <a:ext cx="2926080" cy="2438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1748" name="Slide Number Placeholder 3">
            <a:extLst>
              <a:ext uri="{FF2B5EF4-FFF2-40B4-BE49-F238E27FC236}">
                <a16:creationId xmlns:a16="http://schemas.microsoft.com/office/drawing/2014/main" id="{8F0063B1-52B0-408A-B340-75C9B56360AD}"/>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2EF59C9-4F35-42C3-8734-F7FBB3188316}" type="slidenum">
              <a:rPr lang="en-US" altLang="en-US" smtClean="0">
                <a:solidFill>
                  <a:srgbClr val="005288"/>
                </a:solidFill>
              </a:rPr>
              <a:pPr/>
              <a:t>13</a:t>
            </a:fld>
            <a:endParaRPr lang="en-US" altLang="en-US">
              <a:solidFill>
                <a:srgbClr val="005288"/>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040590CE-6690-4D19-8AC0-52D38B6192D2}"/>
              </a:ext>
            </a:extLst>
          </p:cNvPr>
          <p:cNvSpPr>
            <a:spLocks noGrp="1" noChangeArrowheads="1"/>
          </p:cNvSpPr>
          <p:nvPr>
            <p:ph type="title"/>
          </p:nvPr>
        </p:nvSpPr>
        <p:spPr/>
        <p:txBody>
          <a:bodyPr/>
          <a:lstStyle/>
          <a:p>
            <a:r>
              <a:rPr lang="en-US" altLang="en-US"/>
              <a:t>Coastal flooding terms</a:t>
            </a:r>
          </a:p>
        </p:txBody>
      </p:sp>
      <p:sp>
        <p:nvSpPr>
          <p:cNvPr id="33795" name="Content Placeholder 2">
            <a:extLst>
              <a:ext uri="{FF2B5EF4-FFF2-40B4-BE49-F238E27FC236}">
                <a16:creationId xmlns:a16="http://schemas.microsoft.com/office/drawing/2014/main" id="{EBFAB0A3-7EE1-4606-9324-0F1176E5C36E}"/>
              </a:ext>
            </a:extLst>
          </p:cNvPr>
          <p:cNvSpPr>
            <a:spLocks noGrp="1" noChangeArrowheads="1"/>
          </p:cNvSpPr>
          <p:nvPr>
            <p:ph idx="1"/>
          </p:nvPr>
        </p:nvSpPr>
        <p:spPr>
          <a:xfrm>
            <a:off x="838200" y="1371600"/>
            <a:ext cx="7772400" cy="4343400"/>
          </a:xfrm>
        </p:spPr>
        <p:txBody>
          <a:bodyPr/>
          <a:lstStyle/>
          <a:p>
            <a:r>
              <a:rPr lang="en-US" altLang="en-US" b="1" dirty="0"/>
              <a:t>Stillwater elevation (SWEL) </a:t>
            </a:r>
            <a:r>
              <a:rPr lang="en-US" altLang="en-US" dirty="0"/>
              <a:t>is the flood level not including the effects of waves but including storm surge and astronomic tides.</a:t>
            </a:r>
          </a:p>
          <a:p>
            <a:r>
              <a:rPr lang="en-US" altLang="en-US" b="1" dirty="0"/>
              <a:t>Storm surge </a:t>
            </a:r>
            <a:r>
              <a:rPr lang="en-US" altLang="en-US" dirty="0"/>
              <a:t>is an abnormal rise of water generated by a storm, over and above the predicted astronomical tides.</a:t>
            </a:r>
          </a:p>
          <a:p>
            <a:endParaRPr lang="en-US" altLang="en-US" dirty="0"/>
          </a:p>
        </p:txBody>
      </p:sp>
      <p:sp>
        <p:nvSpPr>
          <p:cNvPr id="6" name="Content Placeholder 2">
            <a:extLst>
              <a:ext uri="{FF2B5EF4-FFF2-40B4-BE49-F238E27FC236}">
                <a16:creationId xmlns:a16="http://schemas.microsoft.com/office/drawing/2014/main" id="{F1FA37D3-A8F6-438E-BADD-BF58EB32A388}"/>
              </a:ext>
            </a:extLst>
          </p:cNvPr>
          <p:cNvSpPr txBox="1">
            <a:spLocks/>
          </p:cNvSpPr>
          <p:nvPr/>
        </p:nvSpPr>
        <p:spPr bwMode="auto">
          <a:xfrm>
            <a:off x="838200" y="3497263"/>
            <a:ext cx="2590800" cy="2419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230188" indent="-230188" algn="l" rtl="0" eaLnBrk="0" fontAlgn="base" hangingPunct="0">
              <a:spcBef>
                <a:spcPct val="60000"/>
              </a:spcBef>
              <a:spcAft>
                <a:spcPct val="0"/>
              </a:spcAft>
              <a:buClr>
                <a:srgbClr val="A50021"/>
              </a:buClr>
              <a:buSzPct val="100000"/>
              <a:buFont typeface="Arial" panose="020B0604020202020204" pitchFamily="34" charset="0"/>
              <a:buChar char="•"/>
              <a:defRPr sz="2200">
                <a:solidFill>
                  <a:srgbClr val="005288"/>
                </a:solidFill>
                <a:latin typeface="+mn-lt"/>
                <a:ea typeface="+mn-ea"/>
                <a:cs typeface="+mn-cs"/>
              </a:defRPr>
            </a:lvl1pPr>
            <a:lvl2pPr marL="573088" indent="-222250" algn="l" rtl="0" eaLnBrk="0" fontAlgn="base" hangingPunct="0">
              <a:spcBef>
                <a:spcPct val="30000"/>
              </a:spcBef>
              <a:spcAft>
                <a:spcPct val="0"/>
              </a:spcAft>
              <a:buClr>
                <a:srgbClr val="A50021"/>
              </a:buClr>
              <a:buSzPct val="100000"/>
              <a:buFont typeface="Arial" panose="020B0604020202020204" pitchFamily="34" charset="0"/>
              <a:buChar char="•"/>
              <a:defRPr>
                <a:solidFill>
                  <a:srgbClr val="005288"/>
                </a:solidFill>
                <a:latin typeface="+mn-lt"/>
              </a:defRPr>
            </a:lvl2pPr>
            <a:lvl3pPr marL="801688" indent="-222250" algn="l" rtl="0" eaLnBrk="0" fontAlgn="base" hangingPunct="0">
              <a:spcBef>
                <a:spcPct val="30000"/>
              </a:spcBef>
              <a:spcAft>
                <a:spcPct val="0"/>
              </a:spcAft>
              <a:buClr>
                <a:srgbClr val="A50021"/>
              </a:buClr>
              <a:buSzPct val="100000"/>
              <a:buFont typeface="Arial" panose="020B0604020202020204" pitchFamily="34" charset="0"/>
              <a:buChar char="•"/>
              <a:defRPr>
                <a:solidFill>
                  <a:srgbClr val="005288"/>
                </a:solidFill>
                <a:latin typeface="+mn-lt"/>
              </a:defRPr>
            </a:lvl3pPr>
            <a:lvl4pPr marL="1028700" indent="-231775" algn="l" rtl="0" eaLnBrk="0" fontAlgn="base" hangingPunct="0">
              <a:spcBef>
                <a:spcPct val="30000"/>
              </a:spcBef>
              <a:spcAft>
                <a:spcPct val="0"/>
              </a:spcAft>
              <a:buClr>
                <a:srgbClr val="A50021"/>
              </a:buClr>
              <a:buSzPct val="100000"/>
              <a:buFont typeface="Arial" panose="020B0604020202020204" pitchFamily="34" charset="0"/>
              <a:buChar char="•"/>
              <a:defRPr>
                <a:solidFill>
                  <a:srgbClr val="005288"/>
                </a:solidFill>
                <a:latin typeface="+mn-lt"/>
              </a:defRPr>
            </a:lvl4pPr>
            <a:lvl5pPr marL="1252538" indent="-222250" algn="l" rtl="0" eaLnBrk="0" fontAlgn="base" hangingPunct="0">
              <a:spcBef>
                <a:spcPct val="30000"/>
              </a:spcBef>
              <a:spcAft>
                <a:spcPct val="0"/>
              </a:spcAft>
              <a:buClr>
                <a:srgbClr val="A50021"/>
              </a:buClr>
              <a:buSzPct val="100000"/>
              <a:buFont typeface="Arial" panose="020B0604020202020204" pitchFamily="34" charset="0"/>
              <a:buChar char="•"/>
              <a:defRPr>
                <a:solidFill>
                  <a:srgbClr val="005288"/>
                </a:solidFill>
                <a:latin typeface="+mn-lt"/>
              </a:defRPr>
            </a:lvl5pPr>
            <a:lvl6pPr marL="2163763" indent="-222250" algn="l" rtl="0" fontAlgn="base">
              <a:spcBef>
                <a:spcPct val="30000"/>
              </a:spcBef>
              <a:spcAft>
                <a:spcPct val="0"/>
              </a:spcAft>
              <a:buClr>
                <a:schemeClr val="accent1"/>
              </a:buClr>
              <a:buFont typeface="Wingdings" pitchFamily="2" charset="2"/>
              <a:buChar char="§"/>
              <a:defRPr>
                <a:solidFill>
                  <a:schemeClr val="tx2"/>
                </a:solidFill>
                <a:latin typeface="+mn-lt"/>
              </a:defRPr>
            </a:lvl6pPr>
            <a:lvl7pPr marL="2620963" indent="-222250" algn="l" rtl="0" fontAlgn="base">
              <a:spcBef>
                <a:spcPct val="30000"/>
              </a:spcBef>
              <a:spcAft>
                <a:spcPct val="0"/>
              </a:spcAft>
              <a:buClr>
                <a:schemeClr val="accent1"/>
              </a:buClr>
              <a:buFont typeface="Wingdings" pitchFamily="2" charset="2"/>
              <a:buChar char="§"/>
              <a:defRPr>
                <a:solidFill>
                  <a:schemeClr val="tx2"/>
                </a:solidFill>
                <a:latin typeface="+mn-lt"/>
              </a:defRPr>
            </a:lvl7pPr>
            <a:lvl8pPr marL="3078163" indent="-222250" algn="l" rtl="0" fontAlgn="base">
              <a:spcBef>
                <a:spcPct val="30000"/>
              </a:spcBef>
              <a:spcAft>
                <a:spcPct val="0"/>
              </a:spcAft>
              <a:buClr>
                <a:schemeClr val="accent1"/>
              </a:buClr>
              <a:buFont typeface="Wingdings" pitchFamily="2" charset="2"/>
              <a:buChar char="§"/>
              <a:defRPr>
                <a:solidFill>
                  <a:schemeClr val="tx2"/>
                </a:solidFill>
                <a:latin typeface="+mn-lt"/>
              </a:defRPr>
            </a:lvl8pPr>
            <a:lvl9pPr marL="3535363" indent="-222250" algn="l" rtl="0" fontAlgn="base">
              <a:spcBef>
                <a:spcPct val="30000"/>
              </a:spcBef>
              <a:spcAft>
                <a:spcPct val="0"/>
              </a:spcAft>
              <a:buClr>
                <a:schemeClr val="accent1"/>
              </a:buClr>
              <a:buFont typeface="Wingdings" pitchFamily="2" charset="2"/>
              <a:buChar char="§"/>
              <a:defRPr>
                <a:solidFill>
                  <a:schemeClr val="tx2"/>
                </a:solidFill>
                <a:latin typeface="+mn-lt"/>
              </a:defRPr>
            </a:lvl9pPr>
          </a:lstStyle>
          <a:p>
            <a:pPr>
              <a:defRPr/>
            </a:pPr>
            <a:r>
              <a:rPr lang="en-US" b="1" kern="0" dirty="0">
                <a:solidFill>
                  <a:schemeClr val="tx1"/>
                </a:solidFill>
              </a:rPr>
              <a:t>Storm tide </a:t>
            </a:r>
            <a:r>
              <a:rPr lang="en-US" kern="0" dirty="0">
                <a:solidFill>
                  <a:schemeClr val="tx1"/>
                </a:solidFill>
              </a:rPr>
              <a:t>is the water level rise due to the combination of storm surge and the astronomical tide.</a:t>
            </a:r>
          </a:p>
          <a:p>
            <a:pPr>
              <a:defRPr/>
            </a:pPr>
            <a:endParaRPr lang="en-US" kern="0" dirty="0"/>
          </a:p>
          <a:p>
            <a:pPr>
              <a:defRPr/>
            </a:pPr>
            <a:endParaRPr lang="en-US" altLang="en-US" kern="0" dirty="0"/>
          </a:p>
        </p:txBody>
      </p:sp>
      <p:pic>
        <p:nvPicPr>
          <p:cNvPr id="33797" name="Picture 1" descr="Image identifying the Stillwater elevation, Storm surge and storm tide">
            <a:extLst>
              <a:ext uri="{FF2B5EF4-FFF2-40B4-BE49-F238E27FC236}">
                <a16:creationId xmlns:a16="http://schemas.microsoft.com/office/drawing/2014/main" id="{FF130A2B-5468-4177-9FDC-67412EC6908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429000"/>
            <a:ext cx="5181600" cy="241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TextBox 2">
            <a:extLst>
              <a:ext uri="{FF2B5EF4-FFF2-40B4-BE49-F238E27FC236}">
                <a16:creationId xmlns:a16="http://schemas.microsoft.com/office/drawing/2014/main" id="{288768BE-A3DE-4819-85C2-F1D005B0E13E}"/>
              </a:ext>
            </a:extLst>
          </p:cNvPr>
          <p:cNvSpPr txBox="1">
            <a:spLocks noChangeArrowheads="1"/>
          </p:cNvSpPr>
          <p:nvPr/>
        </p:nvSpPr>
        <p:spPr bwMode="auto">
          <a:xfrm>
            <a:off x="3581400" y="5824538"/>
            <a:ext cx="19812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i="1"/>
              <a:t>Storm surge vs. storm tide</a:t>
            </a:r>
          </a:p>
        </p:txBody>
      </p:sp>
      <p:sp>
        <p:nvSpPr>
          <p:cNvPr id="33796" name="Slide Number Placeholder 3">
            <a:extLst>
              <a:ext uri="{FF2B5EF4-FFF2-40B4-BE49-F238E27FC236}">
                <a16:creationId xmlns:a16="http://schemas.microsoft.com/office/drawing/2014/main" id="{A37F0FFE-D02F-4DBB-B699-CDF890BF75A0}"/>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7794AB4-6C90-4E09-8BF8-A497CEA901E5}" type="slidenum">
              <a:rPr lang="en-US" altLang="en-US" smtClean="0">
                <a:solidFill>
                  <a:srgbClr val="005288"/>
                </a:solidFill>
              </a:rPr>
              <a:pPr/>
              <a:t>14</a:t>
            </a:fld>
            <a:endParaRPr lang="en-US" altLang="en-US">
              <a:solidFill>
                <a:srgbClr val="005288"/>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31F4BD98-7020-4875-925D-221A6571C471}"/>
              </a:ext>
            </a:extLst>
          </p:cNvPr>
          <p:cNvSpPr>
            <a:spLocks noGrp="1" noChangeArrowheads="1"/>
          </p:cNvSpPr>
          <p:nvPr>
            <p:ph type="title"/>
          </p:nvPr>
        </p:nvSpPr>
        <p:spPr/>
        <p:txBody>
          <a:bodyPr/>
          <a:lstStyle/>
          <a:p>
            <a:r>
              <a:rPr lang="en-US" altLang="en-US"/>
              <a:t>Coastal flooding</a:t>
            </a:r>
          </a:p>
        </p:txBody>
      </p:sp>
      <p:sp>
        <p:nvSpPr>
          <p:cNvPr id="34819" name="Content Placeholder 2">
            <a:extLst>
              <a:ext uri="{FF2B5EF4-FFF2-40B4-BE49-F238E27FC236}">
                <a16:creationId xmlns:a16="http://schemas.microsoft.com/office/drawing/2014/main" id="{A7072F6C-C271-49D5-B2C7-E1B453C9A1BE}"/>
              </a:ext>
            </a:extLst>
          </p:cNvPr>
          <p:cNvSpPr>
            <a:spLocks noGrp="1" noChangeArrowheads="1"/>
          </p:cNvSpPr>
          <p:nvPr>
            <p:ph idx="1"/>
          </p:nvPr>
        </p:nvSpPr>
        <p:spPr>
          <a:xfrm>
            <a:off x="838200" y="1371600"/>
            <a:ext cx="7772400" cy="4343400"/>
          </a:xfrm>
        </p:spPr>
        <p:txBody>
          <a:bodyPr/>
          <a:lstStyle/>
          <a:p>
            <a:r>
              <a:rPr lang="en-US" altLang="en-US" b="1" dirty="0"/>
              <a:t>Zone VE</a:t>
            </a:r>
            <a:r>
              <a:rPr lang="en-US" altLang="en-US" dirty="0"/>
              <a:t> and </a:t>
            </a:r>
            <a:r>
              <a:rPr lang="en-US" altLang="en-US" b="1" dirty="0"/>
              <a:t>Zone AE</a:t>
            </a:r>
            <a:r>
              <a:rPr lang="en-US" altLang="en-US" dirty="0"/>
              <a:t> refer to the two different flood zones in coastal areas. They are delineated in the FIRM.</a:t>
            </a:r>
          </a:p>
          <a:p>
            <a:pPr lvl="1"/>
            <a:r>
              <a:rPr lang="en-US" altLang="en-US" dirty="0"/>
              <a:t>Zone VE is mapped in areas that are subject to coastal flooding with wave heights of 3 feet or higher. These areas are referred to as Coastal High Hazard Areas (CHHAs).</a:t>
            </a:r>
          </a:p>
          <a:p>
            <a:pPr lvl="1"/>
            <a:r>
              <a:rPr lang="en-US" altLang="en-US" dirty="0"/>
              <a:t>Zone AE is mapped in areas subject to coastal flooding with wave heights of less than 3 feet.</a:t>
            </a:r>
          </a:p>
          <a:p>
            <a:r>
              <a:rPr lang="en-US" altLang="en-US" b="1" dirty="0" err="1"/>
              <a:t>LiMWA</a:t>
            </a:r>
            <a:r>
              <a:rPr lang="en-US" altLang="en-US" dirty="0"/>
              <a:t> stands for Limit of Moderate Wave Action. This is an additional data point found in coastal FIRMs. It is an informational line depicting the extent of 1.5-foot wave heights.</a:t>
            </a:r>
          </a:p>
          <a:p>
            <a:endParaRPr lang="en-US" altLang="en-US" dirty="0"/>
          </a:p>
          <a:p>
            <a:endParaRPr lang="en-US" altLang="en-US" dirty="0"/>
          </a:p>
        </p:txBody>
      </p:sp>
      <p:sp>
        <p:nvSpPr>
          <p:cNvPr id="34820" name="Slide Number Placeholder 3">
            <a:extLst>
              <a:ext uri="{FF2B5EF4-FFF2-40B4-BE49-F238E27FC236}">
                <a16:creationId xmlns:a16="http://schemas.microsoft.com/office/drawing/2014/main" id="{D45F05CE-2ACD-416F-BFEF-47DCCC5058C9}"/>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C6E1E8D-69F0-4C64-A095-A2D115B92CE5}" type="slidenum">
              <a:rPr lang="en-US" altLang="en-US" smtClean="0">
                <a:solidFill>
                  <a:srgbClr val="005288"/>
                </a:solidFill>
              </a:rPr>
              <a:pPr/>
              <a:t>15</a:t>
            </a:fld>
            <a:endParaRPr lang="en-US" altLang="en-US">
              <a:solidFill>
                <a:srgbClr val="005288"/>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B7D40F5C-1F4E-4B29-8A36-349D3F9F3FD5}"/>
              </a:ext>
            </a:extLst>
          </p:cNvPr>
          <p:cNvSpPr>
            <a:spLocks noGrp="1" noChangeArrowheads="1"/>
          </p:cNvSpPr>
          <p:nvPr>
            <p:ph type="title"/>
          </p:nvPr>
        </p:nvSpPr>
        <p:spPr/>
        <p:txBody>
          <a:bodyPr/>
          <a:lstStyle/>
          <a:p>
            <a:r>
              <a:rPr lang="en-US" altLang="en-US" dirty="0"/>
              <a:t>Coastal flooding, cont.</a:t>
            </a:r>
          </a:p>
        </p:txBody>
      </p:sp>
      <p:pic>
        <p:nvPicPr>
          <p:cNvPr id="36869" name="Picture 4" descr="Image identifying the flood zones used in coastal areas">
            <a:extLst>
              <a:ext uri="{FF2B5EF4-FFF2-40B4-BE49-F238E27FC236}">
                <a16:creationId xmlns:a16="http://schemas.microsoft.com/office/drawing/2014/main" id="{6B74FB60-C82A-414A-BF1E-4B88749EE34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403350"/>
            <a:ext cx="6934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Slide Number Placeholder 3">
            <a:extLst>
              <a:ext uri="{FF2B5EF4-FFF2-40B4-BE49-F238E27FC236}">
                <a16:creationId xmlns:a16="http://schemas.microsoft.com/office/drawing/2014/main" id="{6CD5A1CA-9B0C-470F-B07D-5133B1041167}"/>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DC0A841-7344-4C20-81C3-D47C1C5B1299}" type="slidenum">
              <a:rPr lang="en-US" altLang="en-US" smtClean="0">
                <a:solidFill>
                  <a:srgbClr val="005288"/>
                </a:solidFill>
              </a:rPr>
              <a:pPr/>
              <a:t>16</a:t>
            </a:fld>
            <a:endParaRPr lang="en-US" altLang="en-US">
              <a:solidFill>
                <a:srgbClr val="005288"/>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D358AF77-2531-48D5-A701-A43226E1BD0F}"/>
              </a:ext>
            </a:extLst>
          </p:cNvPr>
          <p:cNvSpPr>
            <a:spLocks noGrp="1" noChangeArrowheads="1"/>
          </p:cNvSpPr>
          <p:nvPr>
            <p:ph type="title"/>
          </p:nvPr>
        </p:nvSpPr>
        <p:spPr/>
        <p:txBody>
          <a:bodyPr/>
          <a:lstStyle/>
          <a:p>
            <a:r>
              <a:rPr lang="en-US" altLang="en-US" dirty="0"/>
              <a:t>Lowest Floor Elevation (LFE), 1 of 4</a:t>
            </a:r>
          </a:p>
        </p:txBody>
      </p:sp>
      <p:sp>
        <p:nvSpPr>
          <p:cNvPr id="37891" name="Content Placeholder 2">
            <a:extLst>
              <a:ext uri="{FF2B5EF4-FFF2-40B4-BE49-F238E27FC236}">
                <a16:creationId xmlns:a16="http://schemas.microsoft.com/office/drawing/2014/main" id="{558265F7-9F58-41DE-A72D-6C36FB476420}"/>
              </a:ext>
            </a:extLst>
          </p:cNvPr>
          <p:cNvSpPr>
            <a:spLocks noGrp="1" noChangeArrowheads="1"/>
          </p:cNvSpPr>
          <p:nvPr>
            <p:ph idx="1"/>
          </p:nvPr>
        </p:nvSpPr>
        <p:spPr/>
        <p:txBody>
          <a:bodyPr/>
          <a:lstStyle/>
          <a:p>
            <a:r>
              <a:rPr lang="en-US" altLang="en-US" dirty="0"/>
              <a:t>The </a:t>
            </a:r>
            <a:r>
              <a:rPr lang="en-US" altLang="en-US" b="1" dirty="0"/>
              <a:t>Lowest Floor Elevation (LFE)</a:t>
            </a:r>
            <a:r>
              <a:rPr lang="en-US" altLang="en-US" dirty="0"/>
              <a:t>, sometimes referred to as First Floor Elevation (FFE), is the elevation of the “lowest floor of the lowest enclosed area, except for unfinished or flood-resistant enclosures used solely for parking of vehicles, building access, or storage.”</a:t>
            </a:r>
          </a:p>
          <a:p>
            <a:pPr lvl="1"/>
            <a:r>
              <a:rPr lang="en-US" altLang="en-US" dirty="0"/>
              <a:t>The LFE for a structure depends on the presence and type of basement.</a:t>
            </a:r>
          </a:p>
          <a:p>
            <a:r>
              <a:rPr lang="en-US" altLang="en-US" dirty="0"/>
              <a:t>A structure’s LFE is found on its </a:t>
            </a:r>
            <a:r>
              <a:rPr lang="en-US" altLang="en-US" b="1" dirty="0"/>
              <a:t>elevation certificate</a:t>
            </a:r>
            <a:r>
              <a:rPr lang="en-US" altLang="en-US" dirty="0"/>
              <a:t>, which documents a building’s elevation. </a:t>
            </a:r>
          </a:p>
          <a:p>
            <a:endParaRPr lang="en-US" altLang="en-US" dirty="0"/>
          </a:p>
        </p:txBody>
      </p:sp>
      <p:sp>
        <p:nvSpPr>
          <p:cNvPr id="37892" name="Slide Number Placeholder 3">
            <a:extLst>
              <a:ext uri="{FF2B5EF4-FFF2-40B4-BE49-F238E27FC236}">
                <a16:creationId xmlns:a16="http://schemas.microsoft.com/office/drawing/2014/main" id="{8F06CFC1-E78E-49B9-A07C-81C24F29626F}"/>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53CE1D5-6C7F-4E32-8977-1DBAB0123848}" type="slidenum">
              <a:rPr lang="en-US" altLang="en-US" smtClean="0">
                <a:solidFill>
                  <a:srgbClr val="005288"/>
                </a:solidFill>
              </a:rPr>
              <a:pPr/>
              <a:t>17</a:t>
            </a:fld>
            <a:endParaRPr lang="en-US" altLang="en-US">
              <a:solidFill>
                <a:srgbClr val="005288"/>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C7E8AFBF-69B8-4BC8-841B-F442A9662ADA}"/>
              </a:ext>
            </a:extLst>
          </p:cNvPr>
          <p:cNvSpPr>
            <a:spLocks noGrp="1" noChangeArrowheads="1"/>
          </p:cNvSpPr>
          <p:nvPr>
            <p:ph type="title"/>
          </p:nvPr>
        </p:nvSpPr>
        <p:spPr/>
        <p:txBody>
          <a:bodyPr/>
          <a:lstStyle/>
          <a:p>
            <a:r>
              <a:rPr lang="en-US" altLang="en-US" dirty="0"/>
              <a:t>Lowest Floor Elevation (LFE), 2 of 4</a:t>
            </a:r>
          </a:p>
        </p:txBody>
      </p:sp>
      <p:sp>
        <p:nvSpPr>
          <p:cNvPr id="39939" name="Content Placeholder 2">
            <a:extLst>
              <a:ext uri="{FF2B5EF4-FFF2-40B4-BE49-F238E27FC236}">
                <a16:creationId xmlns:a16="http://schemas.microsoft.com/office/drawing/2014/main" id="{97B7BC8B-942D-422B-91FC-F9E7C8A63A89}"/>
              </a:ext>
            </a:extLst>
          </p:cNvPr>
          <p:cNvSpPr>
            <a:spLocks noGrp="1" noChangeArrowheads="1"/>
          </p:cNvSpPr>
          <p:nvPr>
            <p:ph idx="1"/>
          </p:nvPr>
        </p:nvSpPr>
        <p:spPr>
          <a:xfrm>
            <a:off x="838200" y="1371600"/>
            <a:ext cx="7848600" cy="838200"/>
          </a:xfrm>
        </p:spPr>
        <p:txBody>
          <a:bodyPr/>
          <a:lstStyle/>
          <a:p>
            <a:r>
              <a:rPr lang="en-US" altLang="en-US"/>
              <a:t>Unfinished basement</a:t>
            </a:r>
          </a:p>
        </p:txBody>
      </p:sp>
      <p:grpSp>
        <p:nvGrpSpPr>
          <p:cNvPr id="39941" name="Group 5" descr="A house with an unfinished basement">
            <a:extLst>
              <a:ext uri="{FF2B5EF4-FFF2-40B4-BE49-F238E27FC236}">
                <a16:creationId xmlns:a16="http://schemas.microsoft.com/office/drawing/2014/main" id="{331AF0FB-2530-422F-8F89-42471DA18A48}"/>
              </a:ext>
            </a:extLst>
          </p:cNvPr>
          <p:cNvGrpSpPr>
            <a:grpSpLocks/>
          </p:cNvGrpSpPr>
          <p:nvPr/>
        </p:nvGrpSpPr>
        <p:grpSpPr bwMode="auto">
          <a:xfrm>
            <a:off x="1676400" y="1828800"/>
            <a:ext cx="6061075" cy="4014787"/>
            <a:chOff x="1731962" y="1983274"/>
            <a:chExt cx="6061075" cy="4014787"/>
          </a:xfrm>
        </p:grpSpPr>
        <p:grpSp>
          <p:nvGrpSpPr>
            <p:cNvPr id="39942" name="Group 4">
              <a:extLst>
                <a:ext uri="{FF2B5EF4-FFF2-40B4-BE49-F238E27FC236}">
                  <a16:creationId xmlns:a16="http://schemas.microsoft.com/office/drawing/2014/main" id="{41E741CF-2A31-4B1C-BB99-2B17E9A509C1}"/>
                </a:ext>
              </a:extLst>
            </p:cNvPr>
            <p:cNvGrpSpPr>
              <a:grpSpLocks/>
            </p:cNvGrpSpPr>
            <p:nvPr/>
          </p:nvGrpSpPr>
          <p:grpSpPr bwMode="auto">
            <a:xfrm>
              <a:off x="1731962" y="1983274"/>
              <a:ext cx="6061075" cy="4014787"/>
              <a:chOff x="2442845" y="1907839"/>
              <a:chExt cx="6061075" cy="4014787"/>
            </a:xfrm>
          </p:grpSpPr>
          <p:pic>
            <p:nvPicPr>
              <p:cNvPr id="39944" name="Picture 1" descr="Lowest Floor elevation">
                <a:extLst>
                  <a:ext uri="{FF2B5EF4-FFF2-40B4-BE49-F238E27FC236}">
                    <a16:creationId xmlns:a16="http://schemas.microsoft.com/office/drawing/2014/main" id="{B240A07D-82F3-4DEE-8118-8985C93FBB2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42845" y="1907839"/>
                <a:ext cx="6061075" cy="401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55D7E679-4649-4547-927B-5DE30D112D55}"/>
                  </a:ext>
                </a:extLst>
              </p:cNvPr>
              <p:cNvSpPr/>
              <p:nvPr/>
            </p:nvSpPr>
            <p:spPr>
              <a:xfrm>
                <a:off x="2463483" y="3668377"/>
                <a:ext cx="495300" cy="307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9943" name="TextBox 1">
              <a:extLst>
                <a:ext uri="{FF2B5EF4-FFF2-40B4-BE49-F238E27FC236}">
                  <a16:creationId xmlns:a16="http://schemas.microsoft.com/office/drawing/2014/main" id="{9AC2B1FC-22F8-4488-8687-1E9BD65373CE}"/>
                </a:ext>
              </a:extLst>
            </p:cNvPr>
            <p:cNvSpPr txBox="1">
              <a:spLocks noChangeArrowheads="1"/>
            </p:cNvSpPr>
            <p:nvPr/>
          </p:nvSpPr>
          <p:spPr bwMode="auto">
            <a:xfrm>
              <a:off x="1752282" y="3701613"/>
              <a:ext cx="533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solidFill>
                    <a:srgbClr val="CC3300"/>
                  </a:solidFill>
                </a:rPr>
                <a:t>LFE</a:t>
              </a:r>
            </a:p>
          </p:txBody>
        </p:sp>
      </p:grpSp>
      <p:sp>
        <p:nvSpPr>
          <p:cNvPr id="39940" name="Slide Number Placeholder 3">
            <a:extLst>
              <a:ext uri="{FF2B5EF4-FFF2-40B4-BE49-F238E27FC236}">
                <a16:creationId xmlns:a16="http://schemas.microsoft.com/office/drawing/2014/main" id="{25A28A4E-835C-4887-B4E6-430609EE1011}"/>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684619B-E0C5-4018-A1E0-509FC395D816}" type="slidenum">
              <a:rPr lang="en-US" altLang="en-US" smtClean="0">
                <a:solidFill>
                  <a:srgbClr val="005288"/>
                </a:solidFill>
              </a:rPr>
              <a:pPr/>
              <a:t>18</a:t>
            </a:fld>
            <a:endParaRPr lang="en-US" altLang="en-US">
              <a:solidFill>
                <a:srgbClr val="005288"/>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33A2DEDF-3A6B-49C5-9D30-2257D6537044}"/>
              </a:ext>
            </a:extLst>
          </p:cNvPr>
          <p:cNvSpPr>
            <a:spLocks noGrp="1" noChangeArrowheads="1"/>
          </p:cNvSpPr>
          <p:nvPr>
            <p:ph type="title"/>
          </p:nvPr>
        </p:nvSpPr>
        <p:spPr/>
        <p:txBody>
          <a:bodyPr/>
          <a:lstStyle/>
          <a:p>
            <a:r>
              <a:rPr lang="en-US" altLang="en-US" dirty="0"/>
              <a:t>Lowest Floor Elevation (LFE), 3 of 4</a:t>
            </a:r>
          </a:p>
        </p:txBody>
      </p:sp>
      <p:sp>
        <p:nvSpPr>
          <p:cNvPr id="40963" name="Content Placeholder 2">
            <a:extLst>
              <a:ext uri="{FF2B5EF4-FFF2-40B4-BE49-F238E27FC236}">
                <a16:creationId xmlns:a16="http://schemas.microsoft.com/office/drawing/2014/main" id="{C87A0E67-FDAC-4919-9CDC-F301C3BFE805}"/>
              </a:ext>
            </a:extLst>
          </p:cNvPr>
          <p:cNvSpPr>
            <a:spLocks noGrp="1" noChangeArrowheads="1"/>
          </p:cNvSpPr>
          <p:nvPr>
            <p:ph idx="1"/>
          </p:nvPr>
        </p:nvSpPr>
        <p:spPr/>
        <p:txBody>
          <a:bodyPr/>
          <a:lstStyle/>
          <a:p>
            <a:r>
              <a:rPr lang="en-US" altLang="en-US"/>
              <a:t>Finished basement</a:t>
            </a:r>
          </a:p>
        </p:txBody>
      </p:sp>
      <p:grpSp>
        <p:nvGrpSpPr>
          <p:cNvPr id="40965" name="Group 3" descr="House with an unfinished basement">
            <a:extLst>
              <a:ext uri="{FF2B5EF4-FFF2-40B4-BE49-F238E27FC236}">
                <a16:creationId xmlns:a16="http://schemas.microsoft.com/office/drawing/2014/main" id="{DBA5BE5F-A03F-4C4B-B921-FEFD703BEE67}"/>
              </a:ext>
            </a:extLst>
          </p:cNvPr>
          <p:cNvGrpSpPr>
            <a:grpSpLocks/>
          </p:cNvGrpSpPr>
          <p:nvPr/>
        </p:nvGrpSpPr>
        <p:grpSpPr bwMode="auto">
          <a:xfrm>
            <a:off x="1524000" y="1852613"/>
            <a:ext cx="6229350" cy="4064000"/>
            <a:chOff x="1524000" y="1852613"/>
            <a:chExt cx="6229350" cy="4064000"/>
          </a:xfrm>
        </p:grpSpPr>
        <p:grpSp>
          <p:nvGrpSpPr>
            <p:cNvPr id="40966" name="Group 2">
              <a:extLst>
                <a:ext uri="{FF2B5EF4-FFF2-40B4-BE49-F238E27FC236}">
                  <a16:creationId xmlns:a16="http://schemas.microsoft.com/office/drawing/2014/main" id="{527BB2EF-B8FC-4DCF-BD86-F9C2AA64C8D5}"/>
                </a:ext>
              </a:extLst>
            </p:cNvPr>
            <p:cNvGrpSpPr>
              <a:grpSpLocks/>
            </p:cNvGrpSpPr>
            <p:nvPr/>
          </p:nvGrpSpPr>
          <p:grpSpPr bwMode="auto">
            <a:xfrm>
              <a:off x="1524000" y="1852613"/>
              <a:ext cx="6229350" cy="4064000"/>
              <a:chOff x="1524000" y="1852613"/>
              <a:chExt cx="6229350" cy="4064000"/>
            </a:xfrm>
          </p:grpSpPr>
          <p:pic>
            <p:nvPicPr>
              <p:cNvPr id="40968" name="Picture 2" descr="Image identifying offset for Lowest Floor Elevation">
                <a:extLst>
                  <a:ext uri="{FF2B5EF4-FFF2-40B4-BE49-F238E27FC236}">
                    <a16:creationId xmlns:a16="http://schemas.microsoft.com/office/drawing/2014/main" id="{24E6C778-B59D-41A4-B632-AE913AA8B8B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852613"/>
                <a:ext cx="622935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0FCFE59A-5064-45A3-AF9F-64B5ECF28DFA}"/>
                  </a:ext>
                </a:extLst>
              </p:cNvPr>
              <p:cNvSpPr/>
              <p:nvPr/>
            </p:nvSpPr>
            <p:spPr>
              <a:xfrm>
                <a:off x="1752600" y="5105400"/>
                <a:ext cx="381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0967" name="TextBox 5">
              <a:extLst>
                <a:ext uri="{FF2B5EF4-FFF2-40B4-BE49-F238E27FC236}">
                  <a16:creationId xmlns:a16="http://schemas.microsoft.com/office/drawing/2014/main" id="{574204A9-2935-47E9-9C89-B865449E0CA2}"/>
                </a:ext>
              </a:extLst>
            </p:cNvPr>
            <p:cNvSpPr txBox="1">
              <a:spLocks noChangeArrowheads="1"/>
            </p:cNvSpPr>
            <p:nvPr/>
          </p:nvSpPr>
          <p:spPr bwMode="auto">
            <a:xfrm>
              <a:off x="1676400" y="5105400"/>
              <a:ext cx="533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solidFill>
                    <a:srgbClr val="CC3300"/>
                  </a:solidFill>
                </a:rPr>
                <a:t>LFE</a:t>
              </a:r>
            </a:p>
          </p:txBody>
        </p:sp>
      </p:grpSp>
      <p:sp>
        <p:nvSpPr>
          <p:cNvPr id="40964" name="Slide Number Placeholder 3">
            <a:extLst>
              <a:ext uri="{FF2B5EF4-FFF2-40B4-BE49-F238E27FC236}">
                <a16:creationId xmlns:a16="http://schemas.microsoft.com/office/drawing/2014/main" id="{E8DD28DA-275C-45D8-885E-FC91D98E45EC}"/>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BAD2EC3-62FC-4BAF-83F1-E4614AAC8A6F}" type="slidenum">
              <a:rPr lang="en-US" altLang="en-US" smtClean="0">
                <a:solidFill>
                  <a:srgbClr val="005288"/>
                </a:solidFill>
              </a:rPr>
              <a:pPr/>
              <a:t>19</a:t>
            </a:fld>
            <a:endParaRPr lang="en-US" altLang="en-US">
              <a:solidFill>
                <a:srgbClr val="005288"/>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54BD70CF-AC13-44C4-BD9C-083D23296BEC}"/>
              </a:ext>
            </a:extLst>
          </p:cNvPr>
          <p:cNvSpPr>
            <a:spLocks noGrp="1" noChangeArrowheads="1"/>
          </p:cNvSpPr>
          <p:nvPr>
            <p:ph type="title"/>
          </p:nvPr>
        </p:nvSpPr>
        <p:spPr/>
        <p:txBody>
          <a:bodyPr/>
          <a:lstStyle/>
          <a:p>
            <a:r>
              <a:rPr lang="en-US" altLang="en-US"/>
              <a:t>Unit 5 Overview</a:t>
            </a:r>
          </a:p>
        </p:txBody>
      </p:sp>
      <p:sp>
        <p:nvSpPr>
          <p:cNvPr id="7171" name="Content Placeholder 2">
            <a:extLst>
              <a:ext uri="{FF2B5EF4-FFF2-40B4-BE49-F238E27FC236}">
                <a16:creationId xmlns:a16="http://schemas.microsoft.com/office/drawing/2014/main" id="{EB0D12EE-F438-4BCD-BCAA-A99C82ACF64F}"/>
              </a:ext>
            </a:extLst>
          </p:cNvPr>
          <p:cNvSpPr>
            <a:spLocks noGrp="1" noChangeArrowheads="1"/>
          </p:cNvSpPr>
          <p:nvPr>
            <p:ph idx="1"/>
          </p:nvPr>
        </p:nvSpPr>
        <p:spPr/>
        <p:txBody>
          <a:bodyPr/>
          <a:lstStyle/>
          <a:p>
            <a:r>
              <a:rPr lang="en-US" altLang="en-US" dirty="0"/>
              <a:t>This unit will cover:</a:t>
            </a:r>
          </a:p>
          <a:p>
            <a:pPr lvl="1"/>
            <a:r>
              <a:rPr lang="en-US" altLang="en-US" dirty="0"/>
              <a:t>Concepts and terminology related to flooding</a:t>
            </a:r>
          </a:p>
          <a:p>
            <a:pPr lvl="1"/>
            <a:r>
              <a:rPr lang="en-US" altLang="en-US" dirty="0"/>
              <a:t>Project basics, data and documentation requirements, and BCA Toolkit exercises for:</a:t>
            </a:r>
          </a:p>
          <a:p>
            <a:pPr lvl="2"/>
            <a:r>
              <a:rPr lang="en-US" altLang="en-US" dirty="0"/>
              <a:t>Acquisitions and elevations/mitigation reconstruction</a:t>
            </a:r>
          </a:p>
          <a:p>
            <a:pPr lvl="2"/>
            <a:r>
              <a:rPr lang="en-US" altLang="en-US" dirty="0"/>
              <a:t>Flood control projects</a:t>
            </a:r>
          </a:p>
          <a:p>
            <a:pPr lvl="1"/>
            <a:endParaRPr lang="en-US" altLang="en-US" dirty="0"/>
          </a:p>
        </p:txBody>
      </p:sp>
      <p:sp>
        <p:nvSpPr>
          <p:cNvPr id="7172" name="Slide Number Placeholder 3">
            <a:extLst>
              <a:ext uri="{FF2B5EF4-FFF2-40B4-BE49-F238E27FC236}">
                <a16:creationId xmlns:a16="http://schemas.microsoft.com/office/drawing/2014/main" id="{F65C4E32-458F-4039-B0B2-AD1264B674E7}"/>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176E4FC-CD3C-4894-BA75-A99192DE7B99}" type="slidenum">
              <a:rPr lang="en-US" altLang="en-US" smtClean="0">
                <a:solidFill>
                  <a:srgbClr val="005288"/>
                </a:solidFill>
              </a:rPr>
              <a:pPr/>
              <a:t>2</a:t>
            </a:fld>
            <a:endParaRPr lang="en-US" altLang="en-US">
              <a:solidFill>
                <a:srgbClr val="005288"/>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BACB2693-23F7-4FE9-93F2-1A2EEF6B79E2}"/>
              </a:ext>
            </a:extLst>
          </p:cNvPr>
          <p:cNvSpPr>
            <a:spLocks noGrp="1" noChangeArrowheads="1"/>
          </p:cNvSpPr>
          <p:nvPr>
            <p:ph type="title"/>
          </p:nvPr>
        </p:nvSpPr>
        <p:spPr/>
        <p:txBody>
          <a:bodyPr/>
          <a:lstStyle/>
          <a:p>
            <a:r>
              <a:rPr lang="en-US" altLang="en-US" dirty="0"/>
              <a:t>Lowest Floor Elevation (LFE), 4 of 4</a:t>
            </a:r>
          </a:p>
        </p:txBody>
      </p:sp>
      <p:sp>
        <p:nvSpPr>
          <p:cNvPr id="41987" name="Content Placeholder 2">
            <a:extLst>
              <a:ext uri="{FF2B5EF4-FFF2-40B4-BE49-F238E27FC236}">
                <a16:creationId xmlns:a16="http://schemas.microsoft.com/office/drawing/2014/main" id="{B2D42376-0232-4D1E-BAB6-F8143C61B57D}"/>
              </a:ext>
            </a:extLst>
          </p:cNvPr>
          <p:cNvSpPr>
            <a:spLocks noGrp="1" noChangeArrowheads="1"/>
          </p:cNvSpPr>
          <p:nvPr>
            <p:ph idx="1"/>
          </p:nvPr>
        </p:nvSpPr>
        <p:spPr/>
        <p:txBody>
          <a:bodyPr/>
          <a:lstStyle/>
          <a:p>
            <a:r>
              <a:rPr lang="en-US" altLang="en-US"/>
              <a:t>Finished walk-out basement</a:t>
            </a:r>
          </a:p>
        </p:txBody>
      </p:sp>
      <p:grpSp>
        <p:nvGrpSpPr>
          <p:cNvPr id="41989" name="Group 2" descr="House with a finished walk out basement">
            <a:extLst>
              <a:ext uri="{FF2B5EF4-FFF2-40B4-BE49-F238E27FC236}">
                <a16:creationId xmlns:a16="http://schemas.microsoft.com/office/drawing/2014/main" id="{860061EF-F04C-4D89-A514-2B240F949F7C}"/>
              </a:ext>
            </a:extLst>
          </p:cNvPr>
          <p:cNvGrpSpPr>
            <a:grpSpLocks/>
          </p:cNvGrpSpPr>
          <p:nvPr/>
        </p:nvGrpSpPr>
        <p:grpSpPr bwMode="auto">
          <a:xfrm>
            <a:off x="1524000" y="1792288"/>
            <a:ext cx="6315075" cy="4124325"/>
            <a:chOff x="1524000" y="1792288"/>
            <a:chExt cx="6315075" cy="4124325"/>
          </a:xfrm>
        </p:grpSpPr>
        <p:pic>
          <p:nvPicPr>
            <p:cNvPr id="41991" name="Picture 4" descr="image identifying the lowest floor member">
              <a:extLst>
                <a:ext uri="{FF2B5EF4-FFF2-40B4-BE49-F238E27FC236}">
                  <a16:creationId xmlns:a16="http://schemas.microsoft.com/office/drawing/2014/main" id="{C1F650F9-2D48-4D39-B798-E9DA62967D0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92288"/>
              <a:ext cx="6315075"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65C334E7-8F9C-4A5B-9B68-D436B89BF643}"/>
                </a:ext>
              </a:extLst>
            </p:cNvPr>
            <p:cNvSpPr/>
            <p:nvPr/>
          </p:nvSpPr>
          <p:spPr>
            <a:xfrm>
              <a:off x="2209800" y="5105400"/>
              <a:ext cx="304800" cy="228600"/>
            </a:xfrm>
            <a:prstGeom prst="rect">
              <a:avLst/>
            </a:prstGeom>
            <a:solidFill>
              <a:srgbClr val="CDE6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1990" name="TextBox 7">
            <a:extLst>
              <a:ext uri="{FF2B5EF4-FFF2-40B4-BE49-F238E27FC236}">
                <a16:creationId xmlns:a16="http://schemas.microsoft.com/office/drawing/2014/main" id="{FA67991E-C36A-4312-8D9A-DF3D57E1AA45}"/>
              </a:ext>
            </a:extLst>
          </p:cNvPr>
          <p:cNvSpPr txBox="1">
            <a:spLocks noChangeArrowheads="1"/>
          </p:cNvSpPr>
          <p:nvPr/>
        </p:nvSpPr>
        <p:spPr bwMode="auto">
          <a:xfrm>
            <a:off x="2095500" y="508635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solidFill>
                  <a:srgbClr val="CC3300"/>
                </a:solidFill>
              </a:rPr>
              <a:t>LFE</a:t>
            </a:r>
          </a:p>
        </p:txBody>
      </p:sp>
      <p:sp>
        <p:nvSpPr>
          <p:cNvPr id="41988" name="Slide Number Placeholder 3">
            <a:extLst>
              <a:ext uri="{FF2B5EF4-FFF2-40B4-BE49-F238E27FC236}">
                <a16:creationId xmlns:a16="http://schemas.microsoft.com/office/drawing/2014/main" id="{7181B831-EB88-4E55-8301-A642A42D7D1E}"/>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52BB860-DA37-4233-9D48-045D470CEA5D}" type="slidenum">
              <a:rPr lang="en-US" altLang="en-US" smtClean="0">
                <a:solidFill>
                  <a:srgbClr val="005288"/>
                </a:solidFill>
              </a:rPr>
              <a:pPr/>
              <a:t>20</a:t>
            </a:fld>
            <a:endParaRPr lang="en-US" altLang="en-US">
              <a:solidFill>
                <a:srgbClr val="005288"/>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42F1A55-05D5-4ED4-B3FE-F9394405DE6D}"/>
              </a:ext>
            </a:extLst>
          </p:cNvPr>
          <p:cNvSpPr>
            <a:spLocks noGrp="1" noChangeArrowheads="1"/>
          </p:cNvSpPr>
          <p:nvPr>
            <p:ph type="title"/>
          </p:nvPr>
        </p:nvSpPr>
        <p:spPr/>
        <p:txBody>
          <a:bodyPr/>
          <a:lstStyle/>
          <a:p>
            <a:r>
              <a:rPr lang="en-US" altLang="en-US"/>
              <a:t>Building Replacement Value (BRV)</a:t>
            </a:r>
          </a:p>
        </p:txBody>
      </p:sp>
      <p:sp>
        <p:nvSpPr>
          <p:cNvPr id="43011" name="Content Placeholder 2">
            <a:extLst>
              <a:ext uri="{FF2B5EF4-FFF2-40B4-BE49-F238E27FC236}">
                <a16:creationId xmlns:a16="http://schemas.microsoft.com/office/drawing/2014/main" id="{71927C2F-5460-4E8A-BDB2-B6BEF8D61325}"/>
              </a:ext>
            </a:extLst>
          </p:cNvPr>
          <p:cNvSpPr>
            <a:spLocks noGrp="1" noChangeArrowheads="1"/>
          </p:cNvSpPr>
          <p:nvPr>
            <p:ph idx="1"/>
          </p:nvPr>
        </p:nvSpPr>
        <p:spPr/>
        <p:txBody>
          <a:bodyPr/>
          <a:lstStyle/>
          <a:p>
            <a:r>
              <a:rPr lang="en-US" altLang="en-US" dirty="0"/>
              <a:t>The </a:t>
            </a:r>
            <a:r>
              <a:rPr lang="en-US" altLang="en-US" b="1" dirty="0"/>
              <a:t>BRV</a:t>
            </a:r>
            <a:r>
              <a:rPr lang="en-US" altLang="en-US" dirty="0"/>
              <a:t> is the cost per square foot to replace the building with a functionally equivalent building, based on the current cost of labor and materials. </a:t>
            </a:r>
          </a:p>
          <a:p>
            <a:r>
              <a:rPr lang="en-US" altLang="en-US" dirty="0"/>
              <a:t>The BRV is </a:t>
            </a:r>
            <a:r>
              <a:rPr lang="en-US" altLang="en-US" b="1" dirty="0"/>
              <a:t>not</a:t>
            </a:r>
            <a:r>
              <a:rPr lang="en-US" altLang="en-US" dirty="0"/>
              <a:t> the same as the current market value of the building.</a:t>
            </a:r>
          </a:p>
          <a:p>
            <a:r>
              <a:rPr lang="en-US" altLang="en-US" dirty="0"/>
              <a:t>The BCA Toolkit uses a default value of $100/square foot.</a:t>
            </a:r>
          </a:p>
        </p:txBody>
      </p:sp>
      <p:sp>
        <p:nvSpPr>
          <p:cNvPr id="43012" name="Slide Number Placeholder 3">
            <a:extLst>
              <a:ext uri="{FF2B5EF4-FFF2-40B4-BE49-F238E27FC236}">
                <a16:creationId xmlns:a16="http://schemas.microsoft.com/office/drawing/2014/main" id="{78D963FF-8FE0-4D6A-99F3-40C00A033950}"/>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9D435BC-AB1D-447F-A3BC-93ECCBEE3B42}" type="slidenum">
              <a:rPr lang="en-US" altLang="en-US" smtClean="0">
                <a:solidFill>
                  <a:srgbClr val="005288"/>
                </a:solidFill>
              </a:rPr>
              <a:pPr/>
              <a:t>21</a:t>
            </a:fld>
            <a:endParaRPr lang="en-US" altLang="en-US">
              <a:solidFill>
                <a:srgbClr val="005288"/>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0486EC3C-144D-4B36-96CE-3BFF3E24DEC8}"/>
              </a:ext>
            </a:extLst>
          </p:cNvPr>
          <p:cNvSpPr>
            <a:spLocks noGrp="1" noChangeArrowheads="1"/>
          </p:cNvSpPr>
          <p:nvPr>
            <p:ph type="title"/>
          </p:nvPr>
        </p:nvSpPr>
        <p:spPr/>
        <p:txBody>
          <a:bodyPr/>
          <a:lstStyle/>
          <a:p>
            <a:r>
              <a:rPr lang="en-US" altLang="en-US"/>
              <a:t>Damage Demolition Threshold (DDT)</a:t>
            </a:r>
          </a:p>
        </p:txBody>
      </p:sp>
      <p:sp>
        <p:nvSpPr>
          <p:cNvPr id="44035" name="Content Placeholder 2">
            <a:extLst>
              <a:ext uri="{FF2B5EF4-FFF2-40B4-BE49-F238E27FC236}">
                <a16:creationId xmlns:a16="http://schemas.microsoft.com/office/drawing/2014/main" id="{B6FA71A8-538B-440A-BAB1-23AB1B1DB2FA}"/>
              </a:ext>
            </a:extLst>
          </p:cNvPr>
          <p:cNvSpPr>
            <a:spLocks noGrp="1" noChangeArrowheads="1"/>
          </p:cNvSpPr>
          <p:nvPr>
            <p:ph idx="1"/>
          </p:nvPr>
        </p:nvSpPr>
        <p:spPr/>
        <p:txBody>
          <a:bodyPr/>
          <a:lstStyle/>
          <a:p>
            <a:r>
              <a:rPr lang="en-US" altLang="en-US" dirty="0"/>
              <a:t>The </a:t>
            </a:r>
            <a:r>
              <a:rPr lang="en-US" altLang="en-US" b="1" dirty="0"/>
              <a:t>demolition damage threshold (DDT)</a:t>
            </a:r>
            <a:r>
              <a:rPr lang="en-US" altLang="en-US" dirty="0"/>
              <a:t> is the percentage of building damage at which demolition and replacement (rather than repair) would be expected to occur as the economically efficient choice. </a:t>
            </a:r>
          </a:p>
          <a:p>
            <a:pPr lvl="1"/>
            <a:r>
              <a:rPr lang="en-US" altLang="en-US" dirty="0"/>
              <a:t>Many buildings will be demolished rather than repaired when the cost to repair the damage exceeds some percentage of the replacement cost.</a:t>
            </a:r>
          </a:p>
          <a:p>
            <a:r>
              <a:rPr lang="en-US" altLang="en-US" dirty="0"/>
              <a:t>For most buildings, a 50% demolition threshold is used as the standard value.</a:t>
            </a:r>
          </a:p>
          <a:p>
            <a:pPr lvl="1"/>
            <a:r>
              <a:rPr lang="en-US" altLang="en-US" dirty="0"/>
              <a:t>For older, somewhat substandard buildings, the demolition threshold may be quite low (e.g., 20% or 30%). For relatively modern buildings or critical buildings, the threshold will generally be higher.</a:t>
            </a:r>
          </a:p>
          <a:p>
            <a:pPr lvl="1"/>
            <a:r>
              <a:rPr lang="en-US" altLang="en-US" dirty="0"/>
              <a:t>For historically important buildings, the DDT may approach 100%.</a:t>
            </a:r>
          </a:p>
        </p:txBody>
      </p:sp>
      <p:sp>
        <p:nvSpPr>
          <p:cNvPr id="44036" name="Slide Number Placeholder 3">
            <a:extLst>
              <a:ext uri="{FF2B5EF4-FFF2-40B4-BE49-F238E27FC236}">
                <a16:creationId xmlns:a16="http://schemas.microsoft.com/office/drawing/2014/main" id="{64AEE217-8181-48B1-8799-F67C911A8C08}"/>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D6A9D18-9CE7-407E-9DB2-74D070E1ED7B}" type="slidenum">
              <a:rPr lang="en-US" altLang="en-US" smtClean="0">
                <a:solidFill>
                  <a:srgbClr val="005288"/>
                </a:solidFill>
              </a:rPr>
              <a:pPr/>
              <a:t>22</a:t>
            </a:fld>
            <a:endParaRPr lang="en-US" altLang="en-US">
              <a:solidFill>
                <a:srgbClr val="005288"/>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65048902-64D5-43D4-A962-F1DB111F9798}"/>
              </a:ext>
            </a:extLst>
          </p:cNvPr>
          <p:cNvSpPr>
            <a:spLocks noGrp="1" noChangeArrowheads="1"/>
          </p:cNvSpPr>
          <p:nvPr>
            <p:ph type="title"/>
          </p:nvPr>
        </p:nvSpPr>
        <p:spPr/>
        <p:txBody>
          <a:bodyPr/>
          <a:lstStyle/>
          <a:p>
            <a:r>
              <a:rPr lang="en-US" altLang="en-US"/>
              <a:t>Depth Damage Functions (DDFs)</a:t>
            </a:r>
          </a:p>
        </p:txBody>
      </p:sp>
      <p:sp>
        <p:nvSpPr>
          <p:cNvPr id="46083" name="Content Placeholder 2">
            <a:extLst>
              <a:ext uri="{FF2B5EF4-FFF2-40B4-BE49-F238E27FC236}">
                <a16:creationId xmlns:a16="http://schemas.microsoft.com/office/drawing/2014/main" id="{C5C0A377-6C01-4D41-81D2-58DBFBBC7E9D}"/>
              </a:ext>
            </a:extLst>
          </p:cNvPr>
          <p:cNvSpPr>
            <a:spLocks noGrp="1" noChangeArrowheads="1"/>
          </p:cNvSpPr>
          <p:nvPr>
            <p:ph idx="1"/>
          </p:nvPr>
        </p:nvSpPr>
        <p:spPr/>
        <p:txBody>
          <a:bodyPr/>
          <a:lstStyle/>
          <a:p>
            <a:r>
              <a:rPr lang="en-US" altLang="en-US" dirty="0"/>
              <a:t>A </a:t>
            </a:r>
            <a:r>
              <a:rPr lang="en-US" altLang="en-US" b="1" dirty="0"/>
              <a:t>DDF, </a:t>
            </a:r>
            <a:r>
              <a:rPr lang="en-US" altLang="en-US" dirty="0"/>
              <a:t>also referred to as a damage curve, is a method of estimating direct damage to a building based on a depth of flooding in units of percent damage to structures and their contents. </a:t>
            </a:r>
          </a:p>
          <a:p>
            <a:pPr lvl="1"/>
            <a:r>
              <a:rPr lang="en-US" altLang="en-US" dirty="0"/>
              <a:t>The DDF is also used to estimate displacement and loss of function at various flood depths, in units of number of days.</a:t>
            </a:r>
          </a:p>
          <a:p>
            <a:r>
              <a:rPr lang="en-US" altLang="en-US" dirty="0"/>
              <a:t>DDFs are compiled from a variety of sources, including FEMA and the U.S. Army Corps of Engineers (USACE).</a:t>
            </a:r>
          </a:p>
          <a:p>
            <a:r>
              <a:rPr lang="en-US" altLang="en-US" dirty="0"/>
              <a:t>The BCA Toolkit has commonly-used DDFs built into the software. For most riverine flooding projects, the USACE Generic DDF is the correct choice.</a:t>
            </a:r>
          </a:p>
        </p:txBody>
      </p:sp>
      <p:sp>
        <p:nvSpPr>
          <p:cNvPr id="46084" name="Slide Number Placeholder 3">
            <a:extLst>
              <a:ext uri="{FF2B5EF4-FFF2-40B4-BE49-F238E27FC236}">
                <a16:creationId xmlns:a16="http://schemas.microsoft.com/office/drawing/2014/main" id="{3E2E3496-F88C-4DB1-8A1E-566A7DC8A0BA}"/>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F020B19-96CA-40B3-8EC9-A488D1D0FD5D}" type="slidenum">
              <a:rPr lang="en-US" altLang="en-US" smtClean="0">
                <a:solidFill>
                  <a:srgbClr val="005288"/>
                </a:solidFill>
              </a:rPr>
              <a:pPr/>
              <a:t>23</a:t>
            </a:fld>
            <a:endParaRPr lang="en-US" altLang="en-US">
              <a:solidFill>
                <a:srgbClr val="005288"/>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07D5A7D3-64EB-43DA-BD9A-F16924C2603E}"/>
              </a:ext>
            </a:extLst>
          </p:cNvPr>
          <p:cNvSpPr>
            <a:spLocks noGrp="1" noChangeArrowheads="1"/>
          </p:cNvSpPr>
          <p:nvPr>
            <p:ph type="title"/>
          </p:nvPr>
        </p:nvSpPr>
        <p:spPr>
          <a:xfrm>
            <a:off x="841248" y="1371600"/>
            <a:ext cx="7845552" cy="4343400"/>
          </a:xfrm>
        </p:spPr>
        <p:txBody>
          <a:bodyPr anchor="ctr" anchorCtr="0"/>
          <a:lstStyle/>
          <a:p>
            <a:pPr>
              <a:lnSpc>
                <a:spcPct val="100000"/>
              </a:lnSpc>
            </a:pPr>
            <a:r>
              <a:rPr lang="en-US" altLang="en-US" sz="3200" dirty="0">
                <a:solidFill>
                  <a:schemeClr val="tx1"/>
                </a:solidFill>
                <a:latin typeface="Arial" panose="020B0604020202020204" pitchFamily="34" charset="0"/>
                <a:cs typeface="Arial" panose="020B0604020202020204" pitchFamily="34" charset="0"/>
              </a:rPr>
              <a:t>Acquisitions and Elevations</a:t>
            </a:r>
          </a:p>
        </p:txBody>
      </p:sp>
      <p:sp>
        <p:nvSpPr>
          <p:cNvPr id="21508" name="Slide Number Placeholder 3">
            <a:extLst>
              <a:ext uri="{FF2B5EF4-FFF2-40B4-BE49-F238E27FC236}">
                <a16:creationId xmlns:a16="http://schemas.microsoft.com/office/drawing/2014/main" id="{5F8E5D09-2B82-474C-836C-3F9B50F1D493}"/>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904276A-D659-441B-BE1C-34C85379A45C}" type="slidenum">
              <a:rPr lang="en-US" altLang="en-US" smtClean="0">
                <a:solidFill>
                  <a:srgbClr val="005288"/>
                </a:solidFill>
              </a:rPr>
              <a:pPr/>
              <a:t>24</a:t>
            </a:fld>
            <a:endParaRPr lang="en-US" altLang="en-US">
              <a:solidFill>
                <a:srgbClr val="005288"/>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91C103D7-045D-4528-899D-2EB33A06007D}"/>
              </a:ext>
            </a:extLst>
          </p:cNvPr>
          <p:cNvSpPr>
            <a:spLocks noGrp="1" noChangeArrowheads="1"/>
          </p:cNvSpPr>
          <p:nvPr>
            <p:ph type="title"/>
          </p:nvPr>
        </p:nvSpPr>
        <p:spPr/>
        <p:txBody>
          <a:bodyPr/>
          <a:lstStyle/>
          <a:p>
            <a:r>
              <a:rPr lang="en-US" altLang="en-US"/>
              <a:t>Acquisition projects</a:t>
            </a:r>
          </a:p>
        </p:txBody>
      </p:sp>
      <p:sp>
        <p:nvSpPr>
          <p:cNvPr id="11267" name="Content Placeholder 2">
            <a:extLst>
              <a:ext uri="{FF2B5EF4-FFF2-40B4-BE49-F238E27FC236}">
                <a16:creationId xmlns:a16="http://schemas.microsoft.com/office/drawing/2014/main" id="{B3772AED-010C-412D-A6C2-DD352ACD82E2}"/>
              </a:ext>
            </a:extLst>
          </p:cNvPr>
          <p:cNvSpPr>
            <a:spLocks noGrp="1" noChangeArrowheads="1"/>
          </p:cNvSpPr>
          <p:nvPr>
            <p:ph idx="1"/>
          </p:nvPr>
        </p:nvSpPr>
        <p:spPr>
          <a:xfrm>
            <a:off x="838200" y="1371600"/>
            <a:ext cx="3352800" cy="4343400"/>
          </a:xfrm>
        </p:spPr>
        <p:txBody>
          <a:bodyPr/>
          <a:lstStyle/>
          <a:p>
            <a:r>
              <a:rPr lang="en-US" altLang="en-US" dirty="0"/>
              <a:t>The purchase and demolition or relocation of a building. Future damage is eliminated because the project site is deed-restricted as open space.</a:t>
            </a:r>
          </a:p>
          <a:p>
            <a:r>
              <a:rPr lang="en-US" altLang="en-US" dirty="0"/>
              <a:t>Many communities utilize the open space as wildlife habitat, active-use parks, or multi-use greenways.</a:t>
            </a:r>
          </a:p>
          <a:p>
            <a:endParaRPr lang="en-US" altLang="en-US" dirty="0"/>
          </a:p>
        </p:txBody>
      </p:sp>
      <p:pic>
        <p:nvPicPr>
          <p:cNvPr id="3" name="Picture 2" descr="Photograph of a house being demolished">
            <a:extLst>
              <a:ext uri="{FF2B5EF4-FFF2-40B4-BE49-F238E27FC236}">
                <a16:creationId xmlns:a16="http://schemas.microsoft.com/office/drawing/2014/main" id="{5CF9D8D4-CDA2-46D9-9B44-C6FB1D5D62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400" y="1169988"/>
            <a:ext cx="3581400" cy="238643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Picture 3" descr="Photograph of a greenway located  in a floodplain">
            <a:extLst>
              <a:ext uri="{FF2B5EF4-FFF2-40B4-BE49-F238E27FC236}">
                <a16:creationId xmlns:a16="http://schemas.microsoft.com/office/drawing/2014/main" id="{CB9B775A-F7D5-4F60-97E4-E7D221C62CEF}"/>
              </a:ext>
            </a:extLst>
          </p:cNvPr>
          <p:cNvPicPr>
            <a:picLocks noChangeAspect="1"/>
          </p:cNvPicPr>
          <p:nvPr/>
        </p:nvPicPr>
        <p:blipFill>
          <a:blip r:embed="rId3"/>
          <a:stretch>
            <a:fillRect/>
          </a:stretch>
        </p:blipFill>
        <p:spPr>
          <a:xfrm>
            <a:off x="4542323" y="3426681"/>
            <a:ext cx="3458678" cy="2356542"/>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268" name="Slide Number Placeholder 3">
            <a:extLst>
              <a:ext uri="{FF2B5EF4-FFF2-40B4-BE49-F238E27FC236}">
                <a16:creationId xmlns:a16="http://schemas.microsoft.com/office/drawing/2014/main" id="{BF5702B8-FC16-466F-B14B-AFDFDCACD812}"/>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0F66173-61D8-486E-AAFC-3ADA303F621E}" type="slidenum">
              <a:rPr lang="en-US" altLang="en-US" smtClean="0">
                <a:solidFill>
                  <a:srgbClr val="005288"/>
                </a:solidFill>
              </a:rPr>
              <a:pPr/>
              <a:t>25</a:t>
            </a:fld>
            <a:endParaRPr lang="en-US" altLang="en-US">
              <a:solidFill>
                <a:srgbClr val="005288"/>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D13E2960-C979-43CE-8905-A61FFDF411CF}"/>
              </a:ext>
            </a:extLst>
          </p:cNvPr>
          <p:cNvSpPr>
            <a:spLocks noGrp="1" noChangeArrowheads="1"/>
          </p:cNvSpPr>
          <p:nvPr>
            <p:ph type="title"/>
          </p:nvPr>
        </p:nvSpPr>
        <p:spPr/>
        <p:txBody>
          <a:bodyPr/>
          <a:lstStyle/>
          <a:p>
            <a:r>
              <a:rPr lang="en-US" altLang="en-US"/>
              <a:t>Elevation projects</a:t>
            </a:r>
          </a:p>
        </p:txBody>
      </p:sp>
      <p:sp>
        <p:nvSpPr>
          <p:cNvPr id="7" name="Content Placeholder 2">
            <a:extLst>
              <a:ext uri="{FF2B5EF4-FFF2-40B4-BE49-F238E27FC236}">
                <a16:creationId xmlns:a16="http://schemas.microsoft.com/office/drawing/2014/main" id="{03A53DB7-5B94-463E-A964-20E8C9357FD1}"/>
              </a:ext>
            </a:extLst>
          </p:cNvPr>
          <p:cNvSpPr txBox="1">
            <a:spLocks/>
          </p:cNvSpPr>
          <p:nvPr/>
        </p:nvSpPr>
        <p:spPr bwMode="auto">
          <a:xfrm>
            <a:off x="838200" y="1371600"/>
            <a:ext cx="3657600" cy="434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230188" indent="-230188" algn="l" rtl="0" eaLnBrk="0" fontAlgn="base" hangingPunct="0">
              <a:spcBef>
                <a:spcPct val="60000"/>
              </a:spcBef>
              <a:spcAft>
                <a:spcPct val="0"/>
              </a:spcAft>
              <a:buClr>
                <a:srgbClr val="A50021"/>
              </a:buClr>
              <a:buSzPct val="100000"/>
              <a:buFont typeface="Arial" panose="020B0604020202020204" pitchFamily="34" charset="0"/>
              <a:buChar char="•"/>
              <a:defRPr sz="2200">
                <a:solidFill>
                  <a:srgbClr val="005288"/>
                </a:solidFill>
                <a:latin typeface="+mn-lt"/>
                <a:ea typeface="+mn-ea"/>
                <a:cs typeface="+mn-cs"/>
              </a:defRPr>
            </a:lvl1pPr>
            <a:lvl2pPr marL="573088" indent="-222250" algn="l" rtl="0" eaLnBrk="0" fontAlgn="base" hangingPunct="0">
              <a:spcBef>
                <a:spcPct val="30000"/>
              </a:spcBef>
              <a:spcAft>
                <a:spcPct val="0"/>
              </a:spcAft>
              <a:buClr>
                <a:srgbClr val="A50021"/>
              </a:buClr>
              <a:buSzPct val="100000"/>
              <a:buFont typeface="Arial" panose="020B0604020202020204" pitchFamily="34" charset="0"/>
              <a:buChar char="•"/>
              <a:defRPr>
                <a:solidFill>
                  <a:srgbClr val="005288"/>
                </a:solidFill>
                <a:latin typeface="+mn-lt"/>
              </a:defRPr>
            </a:lvl2pPr>
            <a:lvl3pPr marL="801688" indent="-222250" algn="l" rtl="0" eaLnBrk="0" fontAlgn="base" hangingPunct="0">
              <a:spcBef>
                <a:spcPct val="30000"/>
              </a:spcBef>
              <a:spcAft>
                <a:spcPct val="0"/>
              </a:spcAft>
              <a:buClr>
                <a:srgbClr val="A50021"/>
              </a:buClr>
              <a:buSzPct val="100000"/>
              <a:buFont typeface="Arial" panose="020B0604020202020204" pitchFamily="34" charset="0"/>
              <a:buChar char="•"/>
              <a:defRPr>
                <a:solidFill>
                  <a:srgbClr val="005288"/>
                </a:solidFill>
                <a:latin typeface="+mn-lt"/>
              </a:defRPr>
            </a:lvl3pPr>
            <a:lvl4pPr marL="1028700" indent="-231775" algn="l" rtl="0" eaLnBrk="0" fontAlgn="base" hangingPunct="0">
              <a:spcBef>
                <a:spcPct val="30000"/>
              </a:spcBef>
              <a:spcAft>
                <a:spcPct val="0"/>
              </a:spcAft>
              <a:buClr>
                <a:srgbClr val="A50021"/>
              </a:buClr>
              <a:buSzPct val="100000"/>
              <a:buFont typeface="Arial" panose="020B0604020202020204" pitchFamily="34" charset="0"/>
              <a:buChar char="•"/>
              <a:defRPr>
                <a:solidFill>
                  <a:srgbClr val="005288"/>
                </a:solidFill>
                <a:latin typeface="+mn-lt"/>
              </a:defRPr>
            </a:lvl4pPr>
            <a:lvl5pPr marL="1252538" indent="-222250" algn="l" rtl="0" eaLnBrk="0" fontAlgn="base" hangingPunct="0">
              <a:spcBef>
                <a:spcPct val="30000"/>
              </a:spcBef>
              <a:spcAft>
                <a:spcPct val="0"/>
              </a:spcAft>
              <a:buClr>
                <a:srgbClr val="A50021"/>
              </a:buClr>
              <a:buSzPct val="100000"/>
              <a:buFont typeface="Arial" panose="020B0604020202020204" pitchFamily="34" charset="0"/>
              <a:buChar char="•"/>
              <a:defRPr>
                <a:solidFill>
                  <a:srgbClr val="005288"/>
                </a:solidFill>
                <a:latin typeface="+mn-lt"/>
              </a:defRPr>
            </a:lvl5pPr>
            <a:lvl6pPr marL="2163763" indent="-222250" algn="l" rtl="0" fontAlgn="base">
              <a:spcBef>
                <a:spcPct val="30000"/>
              </a:spcBef>
              <a:spcAft>
                <a:spcPct val="0"/>
              </a:spcAft>
              <a:buClr>
                <a:schemeClr val="accent1"/>
              </a:buClr>
              <a:buFont typeface="Wingdings" pitchFamily="2" charset="2"/>
              <a:buChar char="§"/>
              <a:defRPr>
                <a:solidFill>
                  <a:schemeClr val="tx2"/>
                </a:solidFill>
                <a:latin typeface="+mn-lt"/>
              </a:defRPr>
            </a:lvl6pPr>
            <a:lvl7pPr marL="2620963" indent="-222250" algn="l" rtl="0" fontAlgn="base">
              <a:spcBef>
                <a:spcPct val="30000"/>
              </a:spcBef>
              <a:spcAft>
                <a:spcPct val="0"/>
              </a:spcAft>
              <a:buClr>
                <a:schemeClr val="accent1"/>
              </a:buClr>
              <a:buFont typeface="Wingdings" pitchFamily="2" charset="2"/>
              <a:buChar char="§"/>
              <a:defRPr>
                <a:solidFill>
                  <a:schemeClr val="tx2"/>
                </a:solidFill>
                <a:latin typeface="+mn-lt"/>
              </a:defRPr>
            </a:lvl7pPr>
            <a:lvl8pPr marL="3078163" indent="-222250" algn="l" rtl="0" fontAlgn="base">
              <a:spcBef>
                <a:spcPct val="30000"/>
              </a:spcBef>
              <a:spcAft>
                <a:spcPct val="0"/>
              </a:spcAft>
              <a:buClr>
                <a:schemeClr val="accent1"/>
              </a:buClr>
              <a:buFont typeface="Wingdings" pitchFamily="2" charset="2"/>
              <a:buChar char="§"/>
              <a:defRPr>
                <a:solidFill>
                  <a:schemeClr val="tx2"/>
                </a:solidFill>
                <a:latin typeface="+mn-lt"/>
              </a:defRPr>
            </a:lvl8pPr>
            <a:lvl9pPr marL="3535363" indent="-222250" algn="l" rtl="0" fontAlgn="base">
              <a:spcBef>
                <a:spcPct val="30000"/>
              </a:spcBef>
              <a:spcAft>
                <a:spcPct val="0"/>
              </a:spcAft>
              <a:buClr>
                <a:schemeClr val="accent1"/>
              </a:buClr>
              <a:buFont typeface="Wingdings" pitchFamily="2" charset="2"/>
              <a:buChar char="§"/>
              <a:defRPr>
                <a:solidFill>
                  <a:schemeClr val="tx2"/>
                </a:solidFill>
                <a:latin typeface="+mn-lt"/>
              </a:defRPr>
            </a:lvl9pPr>
          </a:lstStyle>
          <a:p>
            <a:pPr>
              <a:defRPr/>
            </a:pPr>
            <a:r>
              <a:rPr lang="en-US" altLang="en-US" kern="0" dirty="0">
                <a:solidFill>
                  <a:schemeClr val="tx1"/>
                </a:solidFill>
              </a:rPr>
              <a:t>Elevation projects raise the lowest floor of the structure above the Base Flood Elevation (BFE).</a:t>
            </a:r>
          </a:p>
          <a:p>
            <a:pPr>
              <a:defRPr/>
            </a:pPr>
            <a:r>
              <a:rPr lang="en-US" altLang="en-US" kern="0" dirty="0">
                <a:solidFill>
                  <a:schemeClr val="tx1"/>
                </a:solidFill>
              </a:rPr>
              <a:t>The number of feet above the BFE the LFE is raised is known as </a:t>
            </a:r>
            <a:r>
              <a:rPr lang="en-US" altLang="en-US" b="1" kern="0" dirty="0">
                <a:solidFill>
                  <a:schemeClr val="tx1"/>
                </a:solidFill>
              </a:rPr>
              <a:t>freeboard</a:t>
            </a:r>
            <a:r>
              <a:rPr lang="en-US" altLang="en-US" kern="0" dirty="0">
                <a:solidFill>
                  <a:schemeClr val="tx1"/>
                </a:solidFill>
              </a:rPr>
              <a:t>.</a:t>
            </a:r>
          </a:p>
          <a:p>
            <a:pPr>
              <a:defRPr/>
            </a:pPr>
            <a:r>
              <a:rPr lang="en-US" altLang="en-US" kern="0" dirty="0">
                <a:solidFill>
                  <a:schemeClr val="tx1"/>
                </a:solidFill>
              </a:rPr>
              <a:t>Freeboard requirements vary by jurisdiction.</a:t>
            </a:r>
          </a:p>
        </p:txBody>
      </p:sp>
      <p:pic>
        <p:nvPicPr>
          <p:cNvPr id="3" name="Content Placeholder 2" descr="Photograph of an elevated house">
            <a:extLst>
              <a:ext uri="{FF2B5EF4-FFF2-40B4-BE49-F238E27FC236}">
                <a16:creationId xmlns:a16="http://schemas.microsoft.com/office/drawing/2014/main" id="{E8F350DD-3141-4D83-A308-8D36DE6EBF0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25795" y="1169988"/>
            <a:ext cx="3282231" cy="2182812"/>
          </a:xfr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Picture 3" descr="Photograph of a house being elevated">
            <a:extLst>
              <a:ext uri="{FF2B5EF4-FFF2-40B4-BE49-F238E27FC236}">
                <a16:creationId xmlns:a16="http://schemas.microsoft.com/office/drawing/2014/main" id="{C44331EF-AE19-4B1C-BCC2-FB653B329DA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304"/>
          <a:stretch/>
        </p:blipFill>
        <p:spPr>
          <a:xfrm>
            <a:off x="5029200" y="3438323"/>
            <a:ext cx="3200400" cy="222033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292" name="Slide Number Placeholder 3">
            <a:extLst>
              <a:ext uri="{FF2B5EF4-FFF2-40B4-BE49-F238E27FC236}">
                <a16:creationId xmlns:a16="http://schemas.microsoft.com/office/drawing/2014/main" id="{3B0B0EBA-2BCE-4AFD-8B76-78E89BBCCA61}"/>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CA82723-7243-43A7-8F28-EC23A031F80F}" type="slidenum">
              <a:rPr lang="en-US" altLang="en-US" smtClean="0">
                <a:solidFill>
                  <a:srgbClr val="005288"/>
                </a:solidFill>
              </a:rPr>
              <a:pPr/>
              <a:t>26</a:t>
            </a:fld>
            <a:endParaRPr lang="en-US" altLang="en-US">
              <a:solidFill>
                <a:srgbClr val="005288"/>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D777D284-1503-4A3C-B36E-6EF714AD0FD3}"/>
              </a:ext>
            </a:extLst>
          </p:cNvPr>
          <p:cNvSpPr>
            <a:spLocks noGrp="1" noChangeArrowheads="1"/>
          </p:cNvSpPr>
          <p:nvPr>
            <p:ph type="title"/>
          </p:nvPr>
        </p:nvSpPr>
        <p:spPr/>
        <p:txBody>
          <a:bodyPr/>
          <a:lstStyle/>
          <a:p>
            <a:r>
              <a:rPr lang="en-US" altLang="en-US"/>
              <a:t>Mitigation reconstruction projects</a:t>
            </a:r>
          </a:p>
        </p:txBody>
      </p:sp>
      <p:sp>
        <p:nvSpPr>
          <p:cNvPr id="13315" name="Content Placeholder 2">
            <a:extLst>
              <a:ext uri="{FF2B5EF4-FFF2-40B4-BE49-F238E27FC236}">
                <a16:creationId xmlns:a16="http://schemas.microsoft.com/office/drawing/2014/main" id="{DF1D3DF5-DADB-4D1A-B68B-AC34C3F4B2B8}"/>
              </a:ext>
            </a:extLst>
          </p:cNvPr>
          <p:cNvSpPr>
            <a:spLocks noGrp="1" noChangeArrowheads="1"/>
          </p:cNvSpPr>
          <p:nvPr>
            <p:ph idx="1"/>
          </p:nvPr>
        </p:nvSpPr>
        <p:spPr>
          <a:xfrm>
            <a:off x="838200" y="1371600"/>
            <a:ext cx="7543800" cy="4343400"/>
          </a:xfrm>
        </p:spPr>
        <p:txBody>
          <a:bodyPr/>
          <a:lstStyle/>
          <a:p>
            <a:r>
              <a:rPr lang="en-US" altLang="en-US" dirty="0"/>
              <a:t>Mitigation reconstruction is the construction of an improved, elevated building on the same site where an existing building and/or foundation has been partially or completely demolished or destroyed.</a:t>
            </a:r>
          </a:p>
          <a:p>
            <a:pPr lvl="1"/>
            <a:r>
              <a:rPr lang="en-US" altLang="en-US" dirty="0"/>
              <a:t>Only permitted for structures outside of the regulatory floodway or coastal high hazard area (Zone V) as identified by available flood hazard data.</a:t>
            </a:r>
          </a:p>
          <a:p>
            <a:r>
              <a:rPr lang="en-US" altLang="en-US" dirty="0"/>
              <a:t>From a BCA perspective, mitigation reconstruction projects are treated the same way as elevation projects.</a:t>
            </a:r>
          </a:p>
        </p:txBody>
      </p:sp>
      <p:sp>
        <p:nvSpPr>
          <p:cNvPr id="13316" name="Slide Number Placeholder 3">
            <a:extLst>
              <a:ext uri="{FF2B5EF4-FFF2-40B4-BE49-F238E27FC236}">
                <a16:creationId xmlns:a16="http://schemas.microsoft.com/office/drawing/2014/main" id="{9785983A-8C20-49AB-9393-ED0C4C3E3961}"/>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BA05B80-6CE4-433B-BC81-64E9749C0C23}" type="slidenum">
              <a:rPr lang="en-US" altLang="en-US" smtClean="0">
                <a:solidFill>
                  <a:srgbClr val="005288"/>
                </a:solidFill>
              </a:rPr>
              <a:pPr/>
              <a:t>27</a:t>
            </a:fld>
            <a:endParaRPr lang="en-US" altLang="en-US">
              <a:solidFill>
                <a:srgbClr val="005288"/>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5A8B0266-2E01-461E-86E6-4AD34866A20C}"/>
              </a:ext>
            </a:extLst>
          </p:cNvPr>
          <p:cNvSpPr>
            <a:spLocks noGrp="1" noChangeArrowheads="1"/>
          </p:cNvSpPr>
          <p:nvPr>
            <p:ph type="title"/>
          </p:nvPr>
        </p:nvSpPr>
        <p:spPr/>
        <p:txBody>
          <a:bodyPr/>
          <a:lstStyle/>
          <a:p>
            <a:r>
              <a:rPr lang="en-US" altLang="en-US" dirty="0"/>
              <a:t>Pre-calculated benefit</a:t>
            </a:r>
          </a:p>
        </p:txBody>
      </p:sp>
      <p:sp>
        <p:nvSpPr>
          <p:cNvPr id="12291" name="Content Placeholder 2">
            <a:extLst>
              <a:ext uri="{FF2B5EF4-FFF2-40B4-BE49-F238E27FC236}">
                <a16:creationId xmlns:a16="http://schemas.microsoft.com/office/drawing/2014/main" id="{4D3B85C3-6B68-4E77-BAA2-B389E087982A}"/>
              </a:ext>
            </a:extLst>
          </p:cNvPr>
          <p:cNvSpPr>
            <a:spLocks noGrp="1" noChangeArrowheads="1"/>
          </p:cNvSpPr>
          <p:nvPr>
            <p:ph idx="1"/>
          </p:nvPr>
        </p:nvSpPr>
        <p:spPr/>
        <p:txBody>
          <a:bodyPr/>
          <a:lstStyle/>
          <a:p>
            <a:r>
              <a:rPr lang="en-US" altLang="en-US" dirty="0"/>
              <a:t>If your acquisition or elevation project is comprised of structures in the SFHA, and the average cost per structure is less than $276,000 or $175,000, respectively, you do not have to perform a BCA.</a:t>
            </a:r>
          </a:p>
          <a:p>
            <a:pPr lvl="1"/>
            <a:r>
              <a:rPr lang="en-US" altLang="en-US" dirty="0"/>
              <a:t>If any part of the structure is in the SFHA, or the LFE is lower than the BFE, you may use the pre-calculated benefit.</a:t>
            </a:r>
          </a:p>
          <a:p>
            <a:r>
              <a:rPr lang="en-US" altLang="en-US" dirty="0"/>
              <a:t>If your project consists of structures both inside and outside the SFHA, you can either:</a:t>
            </a:r>
          </a:p>
          <a:p>
            <a:pPr marL="693738" lvl="1" indent="-342900">
              <a:buFont typeface="+mj-lt"/>
              <a:buAutoNum type="arabicPeriod"/>
            </a:pPr>
            <a:r>
              <a:rPr lang="en-US" altLang="en-US" dirty="0"/>
              <a:t>Use pre-calculated benefits on the structures inside the SFHA, and perform a BCA on the structures outside. </a:t>
            </a:r>
          </a:p>
          <a:p>
            <a:pPr lvl="2"/>
            <a:r>
              <a:rPr lang="en-US" altLang="en-US" sz="1400" i="1" dirty="0"/>
              <a:t>Note: You cannot transfer the “excess” benefits from the pre-calculated structures to the others.</a:t>
            </a:r>
          </a:p>
          <a:p>
            <a:pPr marL="693738" lvl="1" indent="-342900">
              <a:buFont typeface="+mj-lt"/>
              <a:buAutoNum type="arabicPeriod"/>
            </a:pPr>
            <a:r>
              <a:rPr lang="en-US" altLang="en-US" dirty="0"/>
              <a:t>Perform a BCA with all structures. </a:t>
            </a:r>
          </a:p>
        </p:txBody>
      </p:sp>
      <p:sp>
        <p:nvSpPr>
          <p:cNvPr id="12292" name="Slide Number Placeholder 3">
            <a:extLst>
              <a:ext uri="{FF2B5EF4-FFF2-40B4-BE49-F238E27FC236}">
                <a16:creationId xmlns:a16="http://schemas.microsoft.com/office/drawing/2014/main" id="{23965D9B-AE1D-4460-B780-CBA3E184AF23}"/>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9F091BD-09E8-49AC-AC5B-50E015A056FA}" type="slidenum">
              <a:rPr lang="en-US" altLang="en-US" smtClean="0">
                <a:solidFill>
                  <a:srgbClr val="005288"/>
                </a:solidFill>
              </a:rPr>
              <a:pPr/>
              <a:t>28</a:t>
            </a:fld>
            <a:endParaRPr lang="en-US" altLang="en-US">
              <a:solidFill>
                <a:srgbClr val="005288"/>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63B4096F-4C0B-4E5F-9D13-E41979DA4C6A}"/>
              </a:ext>
            </a:extLst>
          </p:cNvPr>
          <p:cNvSpPr>
            <a:spLocks noGrp="1" noChangeArrowheads="1"/>
          </p:cNvSpPr>
          <p:nvPr>
            <p:ph type="title"/>
          </p:nvPr>
        </p:nvSpPr>
        <p:spPr/>
        <p:txBody>
          <a:bodyPr/>
          <a:lstStyle/>
          <a:p>
            <a:r>
              <a:rPr lang="en-US" altLang="en-US" dirty="0"/>
              <a:t>Acquisition &amp; elevation BCAs</a:t>
            </a:r>
          </a:p>
        </p:txBody>
      </p:sp>
      <p:sp>
        <p:nvSpPr>
          <p:cNvPr id="14339" name="Content Placeholder 2">
            <a:extLst>
              <a:ext uri="{FF2B5EF4-FFF2-40B4-BE49-F238E27FC236}">
                <a16:creationId xmlns:a16="http://schemas.microsoft.com/office/drawing/2014/main" id="{D67BC274-B46D-49E8-86EF-544AC27ADCBA}"/>
              </a:ext>
            </a:extLst>
          </p:cNvPr>
          <p:cNvSpPr>
            <a:spLocks noGrp="1" noChangeArrowheads="1"/>
          </p:cNvSpPr>
          <p:nvPr>
            <p:ph idx="1"/>
          </p:nvPr>
        </p:nvSpPr>
        <p:spPr/>
        <p:txBody>
          <a:bodyPr/>
          <a:lstStyle/>
          <a:p>
            <a:r>
              <a:rPr lang="en-US" altLang="en-US" dirty="0"/>
              <a:t>Acquisition and elevation BCAs for residential structures may be completed in one of two ways:</a:t>
            </a:r>
          </a:p>
          <a:p>
            <a:pPr marL="693738" lvl="1" indent="-342900">
              <a:buFont typeface="Times New Roman" panose="02020603050405020304" pitchFamily="18" charset="0"/>
              <a:buAutoNum type="arabicPeriod"/>
            </a:pPr>
            <a:r>
              <a:rPr lang="en-US" altLang="en-US" dirty="0"/>
              <a:t>Using flood hazard (modeled) data</a:t>
            </a:r>
          </a:p>
          <a:p>
            <a:pPr marL="693738" lvl="1" indent="-342900">
              <a:buFont typeface="Times New Roman" panose="02020603050405020304" pitchFamily="18" charset="0"/>
              <a:buAutoNum type="arabicPeriod"/>
            </a:pPr>
            <a:r>
              <a:rPr lang="en-US" altLang="en-US" dirty="0"/>
              <a:t>Using past or expected damage data</a:t>
            </a:r>
          </a:p>
          <a:p>
            <a:r>
              <a:rPr lang="en-US" altLang="en-US" dirty="0"/>
              <a:t>Depending on the project specifics, one method may result in a higher BCR than the other for the same structure or set of structures.</a:t>
            </a:r>
          </a:p>
          <a:p>
            <a:r>
              <a:rPr lang="en-US" altLang="en-US" dirty="0"/>
              <a:t>This unit will cover data and documentation requirements for the most common method, using flood hazard data.</a:t>
            </a:r>
          </a:p>
          <a:p>
            <a:endParaRPr lang="en-US" altLang="en-US" dirty="0"/>
          </a:p>
        </p:txBody>
      </p:sp>
      <p:sp>
        <p:nvSpPr>
          <p:cNvPr id="14340" name="Slide Number Placeholder 3">
            <a:extLst>
              <a:ext uri="{FF2B5EF4-FFF2-40B4-BE49-F238E27FC236}">
                <a16:creationId xmlns:a16="http://schemas.microsoft.com/office/drawing/2014/main" id="{E1C61092-85EF-4EBD-B4E4-FF7E82BE889F}"/>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8EE3C2B-86C4-41F8-947E-E0CB95AAAC48}" type="slidenum">
              <a:rPr lang="en-US" altLang="en-US" smtClean="0">
                <a:solidFill>
                  <a:srgbClr val="005288"/>
                </a:solidFill>
              </a:rPr>
              <a:pPr/>
              <a:t>29</a:t>
            </a:fld>
            <a:endParaRPr lang="en-US" altLang="en-US">
              <a:solidFill>
                <a:srgbClr val="005288"/>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A8D8D356-A0B3-48C0-88B4-DDEBEAF05712}"/>
              </a:ext>
            </a:extLst>
          </p:cNvPr>
          <p:cNvSpPr>
            <a:spLocks noGrp="1" noChangeArrowheads="1"/>
          </p:cNvSpPr>
          <p:nvPr>
            <p:ph type="title"/>
          </p:nvPr>
        </p:nvSpPr>
        <p:spPr/>
        <p:txBody>
          <a:bodyPr/>
          <a:lstStyle/>
          <a:p>
            <a:r>
              <a:rPr lang="en-US" altLang="en-US"/>
              <a:t>Unit 5 Objectives</a:t>
            </a:r>
          </a:p>
        </p:txBody>
      </p:sp>
      <p:sp>
        <p:nvSpPr>
          <p:cNvPr id="9219" name="Content Placeholder 2">
            <a:extLst>
              <a:ext uri="{FF2B5EF4-FFF2-40B4-BE49-F238E27FC236}">
                <a16:creationId xmlns:a16="http://schemas.microsoft.com/office/drawing/2014/main" id="{D0948E83-80CC-4B32-83C6-3F4F87F7FC25}"/>
              </a:ext>
            </a:extLst>
          </p:cNvPr>
          <p:cNvSpPr>
            <a:spLocks noGrp="1" noChangeArrowheads="1"/>
          </p:cNvSpPr>
          <p:nvPr>
            <p:ph idx="1"/>
          </p:nvPr>
        </p:nvSpPr>
        <p:spPr/>
        <p:txBody>
          <a:bodyPr/>
          <a:lstStyle/>
          <a:p>
            <a:r>
              <a:rPr lang="en-US" altLang="en-US" dirty="0"/>
              <a:t>At the end of this unit, participants will be able to:</a:t>
            </a:r>
          </a:p>
          <a:p>
            <a:pPr lvl="1"/>
            <a:r>
              <a:rPr lang="en-US" altLang="en-US" dirty="0"/>
              <a:t>Explain BCA data and documentation requirements for acquisitions, elevations, and flood control projects</a:t>
            </a:r>
          </a:p>
          <a:p>
            <a:pPr lvl="1"/>
            <a:r>
              <a:rPr lang="en-US" altLang="en-US" dirty="0"/>
              <a:t>Complete a riverine flood acquisition BCA using modeled damages</a:t>
            </a:r>
          </a:p>
          <a:p>
            <a:pPr lvl="1"/>
            <a:r>
              <a:rPr lang="en-US" altLang="en-US" dirty="0"/>
              <a:t>Complete a coastal elevation BCA using modeled damages</a:t>
            </a:r>
          </a:p>
          <a:p>
            <a:pPr lvl="1"/>
            <a:r>
              <a:rPr lang="en-US" altLang="en-US" dirty="0"/>
              <a:t>Complete a flood control BCA using historic damages</a:t>
            </a:r>
          </a:p>
          <a:p>
            <a:pPr lvl="1"/>
            <a:r>
              <a:rPr lang="en-US" altLang="en-US" dirty="0"/>
              <a:t>Estimate damages to residential structures using Depth Damage Functions (DDFs)</a:t>
            </a:r>
          </a:p>
          <a:p>
            <a:endParaRPr lang="en-US" altLang="en-US" dirty="0"/>
          </a:p>
        </p:txBody>
      </p:sp>
      <p:sp>
        <p:nvSpPr>
          <p:cNvPr id="9220" name="Slide Number Placeholder 3">
            <a:extLst>
              <a:ext uri="{FF2B5EF4-FFF2-40B4-BE49-F238E27FC236}">
                <a16:creationId xmlns:a16="http://schemas.microsoft.com/office/drawing/2014/main" id="{05BF6457-A3AF-4443-81FE-26AB7028F7F8}"/>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3DED807-6F6E-46F5-A5AE-2D454B92E62A}" type="slidenum">
              <a:rPr lang="en-US" altLang="en-US" smtClean="0">
                <a:solidFill>
                  <a:srgbClr val="005288"/>
                </a:solidFill>
              </a:rPr>
              <a:pPr/>
              <a:t>3</a:t>
            </a:fld>
            <a:endParaRPr lang="en-US" altLang="en-US">
              <a:solidFill>
                <a:srgbClr val="005288"/>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07D5A7D3-64EB-43DA-BD9A-F16924C2603E}"/>
              </a:ext>
            </a:extLst>
          </p:cNvPr>
          <p:cNvSpPr>
            <a:spLocks noGrp="1" noChangeArrowheads="1"/>
          </p:cNvSpPr>
          <p:nvPr>
            <p:ph type="title"/>
          </p:nvPr>
        </p:nvSpPr>
        <p:spPr>
          <a:xfrm>
            <a:off x="841248" y="1371600"/>
            <a:ext cx="7845552" cy="4343400"/>
          </a:xfrm>
        </p:spPr>
        <p:txBody>
          <a:bodyPr anchor="ctr" anchorCtr="0"/>
          <a:lstStyle/>
          <a:p>
            <a:pPr>
              <a:lnSpc>
                <a:spcPct val="100000"/>
              </a:lnSpc>
            </a:pPr>
            <a:r>
              <a:rPr lang="en-US" altLang="en-US" sz="3200" dirty="0">
                <a:solidFill>
                  <a:schemeClr val="tx1"/>
                </a:solidFill>
                <a:latin typeface="+mn-lt"/>
              </a:rPr>
              <a:t>Completing a residential riverine acquisition BCA using modeled damages</a:t>
            </a:r>
            <a:endParaRPr lang="en-US" altLang="en-US" sz="3200" dirty="0"/>
          </a:p>
        </p:txBody>
      </p:sp>
      <p:sp>
        <p:nvSpPr>
          <p:cNvPr id="21508" name="Slide Number Placeholder 3">
            <a:extLst>
              <a:ext uri="{FF2B5EF4-FFF2-40B4-BE49-F238E27FC236}">
                <a16:creationId xmlns:a16="http://schemas.microsoft.com/office/drawing/2014/main" id="{5F8E5D09-2B82-474C-836C-3F9B50F1D493}"/>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904276A-D659-441B-BE1C-34C85379A45C}" type="slidenum">
              <a:rPr lang="en-US" altLang="en-US" smtClean="0">
                <a:solidFill>
                  <a:srgbClr val="005288"/>
                </a:solidFill>
              </a:rPr>
              <a:pPr/>
              <a:t>30</a:t>
            </a:fld>
            <a:endParaRPr lang="en-US" altLang="en-US">
              <a:solidFill>
                <a:srgbClr val="005288"/>
              </a:solidFill>
            </a:endParaRPr>
          </a:p>
        </p:txBody>
      </p:sp>
    </p:spTree>
    <p:extLst>
      <p:ext uri="{BB962C8B-B14F-4D97-AF65-F5344CB8AC3E}">
        <p14:creationId xmlns:p14="http://schemas.microsoft.com/office/powerpoint/2010/main" val="19498065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a:extLst>
              <a:ext uri="{FF2B5EF4-FFF2-40B4-BE49-F238E27FC236}">
                <a16:creationId xmlns:a16="http://schemas.microsoft.com/office/drawing/2014/main" id="{5964D391-BC79-4880-A6C5-AFD6AFD5B951}"/>
              </a:ext>
            </a:extLst>
          </p:cNvPr>
          <p:cNvSpPr>
            <a:spLocks noGrp="1" noChangeArrowheads="1"/>
          </p:cNvSpPr>
          <p:nvPr>
            <p:ph type="title"/>
          </p:nvPr>
        </p:nvSpPr>
        <p:spPr/>
        <p:txBody>
          <a:bodyPr/>
          <a:lstStyle/>
          <a:p>
            <a:r>
              <a:rPr lang="en-US" altLang="en-US" dirty="0"/>
              <a:t>BCA Toolkit Exercise, Part 1</a:t>
            </a:r>
          </a:p>
        </p:txBody>
      </p:sp>
      <p:pic>
        <p:nvPicPr>
          <p:cNvPr id="1026" name="Picture 2" descr="Screenshot of BCA home page with the launch button highlighted">
            <a:extLst>
              <a:ext uri="{FF2B5EF4-FFF2-40B4-BE49-F238E27FC236}">
                <a16:creationId xmlns:a16="http://schemas.microsoft.com/office/drawing/2014/main" id="{CD44736F-3657-4FEE-8D41-02A0261403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564" y="1371600"/>
            <a:ext cx="8574871"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descr="yellow highlight boc">
            <a:extLst>
              <a:ext uri="{FF2B5EF4-FFF2-40B4-BE49-F238E27FC236}">
                <a16:creationId xmlns:a16="http://schemas.microsoft.com/office/drawing/2014/main" id="{1927E74C-A73B-4DA9-AFD5-815FEEBD207F}"/>
              </a:ext>
            </a:extLst>
          </p:cNvPr>
          <p:cNvSpPr/>
          <p:nvPr/>
        </p:nvSpPr>
        <p:spPr>
          <a:xfrm>
            <a:off x="6781800" y="4789488"/>
            <a:ext cx="1219200" cy="392112"/>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descr="orange arrow identifying highlighted area">
            <a:extLst>
              <a:ext uri="{FF2B5EF4-FFF2-40B4-BE49-F238E27FC236}">
                <a16:creationId xmlns:a16="http://schemas.microsoft.com/office/drawing/2014/main" id="{8F51278E-9170-43B7-9569-C2C2ACF13EE3}"/>
              </a:ext>
            </a:extLst>
          </p:cNvPr>
          <p:cNvSpPr/>
          <p:nvPr/>
        </p:nvSpPr>
        <p:spPr>
          <a:xfrm rot="2700000">
            <a:off x="6119960" y="4422022"/>
            <a:ext cx="978408" cy="484632"/>
          </a:xfrm>
          <a:prstGeom prst="rightArrow">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692" name="Slide Number Placeholder 3">
            <a:extLst>
              <a:ext uri="{FF2B5EF4-FFF2-40B4-BE49-F238E27FC236}">
                <a16:creationId xmlns:a16="http://schemas.microsoft.com/office/drawing/2014/main" id="{3C209079-255D-4DD7-9042-D0982267707E}"/>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4ABD0F9-A10E-4B7D-BBF5-4DBAB5DCDF97}" type="slidenum">
              <a:rPr lang="en-US" altLang="en-US" smtClean="0">
                <a:solidFill>
                  <a:srgbClr val="005288"/>
                </a:solidFill>
              </a:rPr>
              <a:pPr/>
              <a:t>31</a:t>
            </a:fld>
            <a:endParaRPr lang="en-US" altLang="en-US">
              <a:solidFill>
                <a:srgbClr val="005288"/>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DFC2FDC3-A919-489E-B6FD-BA0F19B28FF2}"/>
              </a:ext>
            </a:extLst>
          </p:cNvPr>
          <p:cNvSpPr>
            <a:spLocks noGrp="1" noChangeArrowheads="1"/>
          </p:cNvSpPr>
          <p:nvPr>
            <p:ph type="title"/>
          </p:nvPr>
        </p:nvSpPr>
        <p:spPr>
          <a:xfrm>
            <a:off x="1371600" y="1588"/>
            <a:ext cx="7315200" cy="1168400"/>
          </a:xfrm>
        </p:spPr>
        <p:txBody>
          <a:bodyPr/>
          <a:lstStyle/>
          <a:p>
            <a:r>
              <a:rPr lang="en-US" altLang="en-US"/>
              <a:t>Lowest floor elevation (LFE)</a:t>
            </a:r>
          </a:p>
        </p:txBody>
      </p:sp>
      <p:pic>
        <p:nvPicPr>
          <p:cNvPr id="58373" name="Picture 3" descr="Ruler icon">
            <a:extLst>
              <a:ext uri="{FF2B5EF4-FFF2-40B4-BE49-F238E27FC236}">
                <a16:creationId xmlns:a16="http://schemas.microsoft.com/office/drawing/2014/main" id="{6BB4D21F-ADA7-4326-BD17-798C3579E0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9388"/>
            <a:ext cx="814388"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754E9518-5EA4-4105-8745-D7E2CC728AF1}"/>
              </a:ext>
            </a:extLst>
          </p:cNvPr>
          <p:cNvSpPr>
            <a:spLocks noGrp="1"/>
          </p:cNvSpPr>
          <p:nvPr>
            <p:ph idx="1"/>
          </p:nvPr>
        </p:nvSpPr>
        <p:spPr/>
        <p:txBody>
          <a:bodyPr/>
          <a:lstStyle/>
          <a:p>
            <a:pPr>
              <a:spcBef>
                <a:spcPts val="500"/>
              </a:spcBef>
              <a:defRPr/>
            </a:pPr>
            <a:r>
              <a:rPr lang="en-US" b="1" dirty="0"/>
              <a:t>What it is:</a:t>
            </a:r>
          </a:p>
          <a:p>
            <a:pPr lvl="1">
              <a:spcBef>
                <a:spcPts val="500"/>
              </a:spcBef>
              <a:defRPr/>
            </a:pPr>
            <a:r>
              <a:rPr lang="en-US" dirty="0"/>
              <a:t>The LFE is the elevation (in feet) of the lowest floor of the structure.</a:t>
            </a:r>
          </a:p>
          <a:p>
            <a:pPr marL="0" indent="0">
              <a:buFont typeface="Arial" panose="020B0604020202020204" pitchFamily="34" charset="0"/>
              <a:buNone/>
              <a:defRPr/>
            </a:pPr>
            <a:endParaRPr lang="en-US" dirty="0"/>
          </a:p>
        </p:txBody>
      </p:sp>
      <p:graphicFrame>
        <p:nvGraphicFramePr>
          <p:cNvPr id="6" name="Content Placeholder 4">
            <a:extLst>
              <a:ext uri="{FF2B5EF4-FFF2-40B4-BE49-F238E27FC236}">
                <a16:creationId xmlns:a16="http://schemas.microsoft.com/office/drawing/2014/main" id="{F6C11902-8D0E-4321-8320-BE725CB843F9}"/>
              </a:ext>
            </a:extLst>
          </p:cNvPr>
          <p:cNvGraphicFramePr>
            <a:graphicFrameLocks/>
          </p:cNvGraphicFramePr>
          <p:nvPr>
            <p:extLst>
              <p:ext uri="{D42A27DB-BD31-4B8C-83A1-F6EECF244321}">
                <p14:modId xmlns:p14="http://schemas.microsoft.com/office/powerpoint/2010/main" val="1341021344"/>
              </p:ext>
            </p:extLst>
          </p:nvPr>
        </p:nvGraphicFramePr>
        <p:xfrm>
          <a:off x="838200" y="2575560"/>
          <a:ext cx="7848600" cy="1920240"/>
        </p:xfrm>
        <a:graphic>
          <a:graphicData uri="http://schemas.openxmlformats.org/drawingml/2006/table">
            <a:tbl>
              <a:tblPr firstRow="1" bandRow="1">
                <a:tableStyleId>{073A0DAA-6AF3-43AB-8588-CEC1D06C72B9}</a:tableStyleId>
              </a:tblPr>
              <a:tblGrid>
                <a:gridCol w="1066800">
                  <a:extLst>
                    <a:ext uri="{9D8B030D-6E8A-4147-A177-3AD203B41FA5}">
                      <a16:colId xmlns:a16="http://schemas.microsoft.com/office/drawing/2014/main" val="2439141180"/>
                    </a:ext>
                  </a:extLst>
                </a:gridCol>
                <a:gridCol w="3276600">
                  <a:extLst>
                    <a:ext uri="{9D8B030D-6E8A-4147-A177-3AD203B41FA5}">
                      <a16:colId xmlns:a16="http://schemas.microsoft.com/office/drawing/2014/main" val="1985661485"/>
                    </a:ext>
                  </a:extLst>
                </a:gridCol>
                <a:gridCol w="3505200">
                  <a:extLst>
                    <a:ext uri="{9D8B030D-6E8A-4147-A177-3AD203B41FA5}">
                      <a16:colId xmlns:a16="http://schemas.microsoft.com/office/drawing/2014/main" val="2003852128"/>
                    </a:ext>
                  </a:extLst>
                </a:gridCol>
              </a:tblGrid>
              <a:tr h="370840">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Input required?</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Potential sources</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Recommended documentation with application</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331813385"/>
                  </a:ext>
                </a:extLst>
              </a:tr>
              <a:tr h="370840">
                <a:tc>
                  <a:txBody>
                    <a:bodyPr/>
                    <a:lstStyle/>
                    <a:p>
                      <a:pPr marL="0" marR="0">
                        <a:spcBef>
                          <a:spcPts val="0"/>
                        </a:spcBef>
                        <a:spcAft>
                          <a:spcPts val="0"/>
                        </a:spcAft>
                      </a:pPr>
                      <a:r>
                        <a:rPr lang="en-US" sz="1800" b="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Yes</a:t>
                      </a: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800" b="0" dirty="0">
                          <a:effectLst/>
                          <a:latin typeface="Calibri" panose="020F0502020204030204" pitchFamily="34" charset="0"/>
                          <a:ea typeface="Calibri" panose="020F0502020204030204" pitchFamily="34" charset="0"/>
                          <a:cs typeface="Calibri" panose="020F0502020204030204" pitchFamily="34" charset="0"/>
                        </a:rPr>
                        <a:t>Elevation certificate</a:t>
                      </a:r>
                    </a:p>
                    <a:p>
                      <a:pPr marL="342900" marR="0" lvl="0" indent="-342900">
                        <a:spcBef>
                          <a:spcPts val="0"/>
                        </a:spcBef>
                        <a:spcAft>
                          <a:spcPts val="0"/>
                        </a:spcAft>
                        <a:buFont typeface="Symbol" panose="05050102010706020507" pitchFamily="18" charset="2"/>
                        <a:buChar char=""/>
                      </a:pPr>
                      <a:r>
                        <a:rPr lang="en-US" sz="1800" b="0" dirty="0">
                          <a:effectLst/>
                          <a:latin typeface="Calibri" panose="020F0502020204030204" pitchFamily="34" charset="0"/>
                          <a:ea typeface="Calibri" panose="020F0502020204030204" pitchFamily="34" charset="0"/>
                          <a:cs typeface="Calibri" panose="020F0502020204030204" pitchFamily="34" charset="0"/>
                        </a:rPr>
                        <a:t>LIDAR data</a:t>
                      </a:r>
                    </a:p>
                    <a:p>
                      <a:pPr marL="342900" marR="0" lvl="0" indent="-342900">
                        <a:spcBef>
                          <a:spcPts val="0"/>
                        </a:spcBef>
                        <a:spcAft>
                          <a:spcPts val="0"/>
                        </a:spcAft>
                        <a:buFont typeface="Symbol" panose="05050102010706020507" pitchFamily="18" charset="2"/>
                        <a:buChar char=""/>
                      </a:pPr>
                      <a:r>
                        <a:rPr lang="en-US" sz="1800" b="0" dirty="0">
                          <a:effectLst/>
                          <a:latin typeface="Calibri" panose="020F0502020204030204" pitchFamily="34" charset="0"/>
                          <a:ea typeface="Calibri" panose="020F0502020204030204" pitchFamily="34" charset="0"/>
                          <a:cs typeface="Calibri" panose="020F0502020204030204" pitchFamily="34" charset="0"/>
                        </a:rPr>
                        <a:t>Signed, sealed, and dated structure elevation survey</a:t>
                      </a:r>
                    </a:p>
                    <a:p>
                      <a:pPr marL="342900" marR="0" lvl="0" indent="-342900">
                        <a:spcBef>
                          <a:spcPts val="0"/>
                        </a:spcBef>
                        <a:spcAft>
                          <a:spcPts val="0"/>
                        </a:spcAft>
                        <a:buFont typeface="Symbol" panose="05050102010706020507" pitchFamily="18" charset="2"/>
                        <a:buChar char=""/>
                      </a:pPr>
                      <a:r>
                        <a:rPr lang="en-US" sz="1800" b="0" dirty="0">
                          <a:effectLst/>
                          <a:latin typeface="Calibri" panose="020F0502020204030204" pitchFamily="34" charset="0"/>
                          <a:ea typeface="Calibri" panose="020F0502020204030204" pitchFamily="34" charset="0"/>
                          <a:cs typeface="Calibri" panose="020F0502020204030204" pitchFamily="34" charset="0"/>
                        </a:rPr>
                        <a:t>Building permit</a:t>
                      </a: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800" b="0" dirty="0">
                          <a:effectLst/>
                          <a:latin typeface="Calibri" panose="020F0502020204030204" pitchFamily="34" charset="0"/>
                          <a:ea typeface="Calibri" panose="020F0502020204030204" pitchFamily="34" charset="0"/>
                          <a:cs typeface="Calibri" panose="020F0502020204030204" pitchFamily="34" charset="0"/>
                        </a:rPr>
                        <a:t>Elevation certificate signed by a qualified professional</a:t>
                      </a:r>
                    </a:p>
                    <a:p>
                      <a:pPr marL="342900" marR="0" lvl="0" indent="-342900">
                        <a:spcBef>
                          <a:spcPts val="0"/>
                        </a:spcBef>
                        <a:spcAft>
                          <a:spcPts val="0"/>
                        </a:spcAft>
                        <a:buFont typeface="Symbol" panose="05050102010706020507" pitchFamily="18" charset="2"/>
                        <a:buChar char=""/>
                      </a:pPr>
                      <a:r>
                        <a:rPr lang="en-US" sz="1800" b="0" dirty="0">
                          <a:effectLst/>
                          <a:latin typeface="Calibri" panose="020F0502020204030204" pitchFamily="34" charset="0"/>
                          <a:ea typeface="Calibri" panose="020F0502020204030204" pitchFamily="34" charset="0"/>
                          <a:cs typeface="Calibri" panose="020F0502020204030204" pitchFamily="34" charset="0"/>
                        </a:rPr>
                        <a:t>Signed, sealed, and dated structure elevation survey</a:t>
                      </a:r>
                    </a:p>
                    <a:p>
                      <a:pPr marL="342900" marR="0" lvl="0" indent="-342900">
                        <a:spcBef>
                          <a:spcPts val="0"/>
                        </a:spcBef>
                        <a:spcAft>
                          <a:spcPts val="0"/>
                        </a:spcAft>
                        <a:buFont typeface="Symbol" panose="05050102010706020507" pitchFamily="18" charset="2"/>
                        <a:buChar char=""/>
                      </a:pPr>
                      <a:r>
                        <a:rPr lang="en-US" sz="1800" b="0" dirty="0">
                          <a:effectLst/>
                          <a:latin typeface="Calibri" panose="020F0502020204030204" pitchFamily="34" charset="0"/>
                          <a:ea typeface="Calibri" panose="020F0502020204030204" pitchFamily="34" charset="0"/>
                          <a:cs typeface="Calibri" panose="020F0502020204030204" pitchFamily="34" charset="0"/>
                        </a:rPr>
                        <a:t>Copy of building permit</a:t>
                      </a:r>
                    </a:p>
                  </a:txBody>
                  <a:tcPr marL="68580" marR="68580" marT="0" marB="0" anchor="ctr"/>
                </a:tc>
                <a:extLst>
                  <a:ext uri="{0D108BD9-81ED-4DB2-BD59-A6C34878D82A}">
                    <a16:rowId xmlns:a16="http://schemas.microsoft.com/office/drawing/2014/main" val="1916684018"/>
                  </a:ext>
                </a:extLst>
              </a:tr>
            </a:tbl>
          </a:graphicData>
        </a:graphic>
      </p:graphicFrame>
      <p:sp>
        <p:nvSpPr>
          <p:cNvPr id="58372" name="Slide Number Placeholder 3">
            <a:extLst>
              <a:ext uri="{FF2B5EF4-FFF2-40B4-BE49-F238E27FC236}">
                <a16:creationId xmlns:a16="http://schemas.microsoft.com/office/drawing/2014/main" id="{01BAC76F-23E8-4DB5-AE3D-7C9D32C5DC74}"/>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8BF85C8-4683-4051-A5DB-912B6CBED76E}" type="slidenum">
              <a:rPr lang="en-US" altLang="en-US" smtClean="0">
                <a:solidFill>
                  <a:srgbClr val="005288"/>
                </a:solidFill>
              </a:rPr>
              <a:pPr/>
              <a:t>32</a:t>
            </a:fld>
            <a:endParaRPr lang="en-US" altLang="en-US">
              <a:solidFill>
                <a:srgbClr val="005288"/>
              </a:solidFill>
            </a:endParaRPr>
          </a:p>
        </p:txBody>
      </p:sp>
    </p:spTree>
    <p:extLst>
      <p:ext uri="{BB962C8B-B14F-4D97-AF65-F5344CB8AC3E}">
        <p14:creationId xmlns:p14="http://schemas.microsoft.com/office/powerpoint/2010/main" val="6246728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7CE62A20-EFBE-4AC5-A3ED-78F79AA771FD}"/>
              </a:ext>
            </a:extLst>
          </p:cNvPr>
          <p:cNvSpPr>
            <a:spLocks noGrp="1" noChangeArrowheads="1"/>
          </p:cNvSpPr>
          <p:nvPr>
            <p:ph type="title"/>
          </p:nvPr>
        </p:nvSpPr>
        <p:spPr>
          <a:xfrm>
            <a:off x="1371600" y="1588"/>
            <a:ext cx="7315200" cy="1168400"/>
          </a:xfrm>
        </p:spPr>
        <p:txBody>
          <a:bodyPr/>
          <a:lstStyle/>
          <a:p>
            <a:r>
              <a:rPr lang="en-US" altLang="en-US" dirty="0"/>
              <a:t>Streambed elevation at property location </a:t>
            </a:r>
            <a:r>
              <a:rPr lang="en-US" altLang="en-US" i="1" dirty="0"/>
              <a:t>(riverine only)</a:t>
            </a:r>
          </a:p>
        </p:txBody>
      </p:sp>
      <p:pic>
        <p:nvPicPr>
          <p:cNvPr id="60421" name="Picture 4" descr="Ruler Icon">
            <a:extLst>
              <a:ext uri="{FF2B5EF4-FFF2-40B4-BE49-F238E27FC236}">
                <a16:creationId xmlns:a16="http://schemas.microsoft.com/office/drawing/2014/main" id="{D3FCE7E6-2FF3-4A0E-BB7C-5EB7FF42D8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9388"/>
            <a:ext cx="814388"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a:extLst>
              <a:ext uri="{FF2B5EF4-FFF2-40B4-BE49-F238E27FC236}">
                <a16:creationId xmlns:a16="http://schemas.microsoft.com/office/drawing/2014/main" id="{484E7677-9BDB-439E-9D4C-50C1F848A55A}"/>
              </a:ext>
            </a:extLst>
          </p:cNvPr>
          <p:cNvSpPr>
            <a:spLocks noGrp="1"/>
          </p:cNvSpPr>
          <p:nvPr>
            <p:ph idx="1"/>
          </p:nvPr>
        </p:nvSpPr>
        <p:spPr/>
        <p:txBody>
          <a:bodyPr/>
          <a:lstStyle/>
          <a:p>
            <a:pPr>
              <a:spcBef>
                <a:spcPts val="500"/>
              </a:spcBef>
              <a:defRPr/>
            </a:pPr>
            <a:r>
              <a:rPr lang="en-US" b="1" dirty="0"/>
              <a:t>What it is:</a:t>
            </a:r>
          </a:p>
          <a:p>
            <a:pPr lvl="1">
              <a:spcBef>
                <a:spcPts val="500"/>
              </a:spcBef>
              <a:defRPr/>
            </a:pPr>
            <a:r>
              <a:rPr lang="en-US" dirty="0"/>
              <a:t>The streambed elevation is the elevation (in feet) of the channel bottom of a river or stream at the location of the structure being mitigated.</a:t>
            </a:r>
          </a:p>
          <a:p>
            <a:endParaRPr lang="en-US" dirty="0"/>
          </a:p>
        </p:txBody>
      </p:sp>
      <p:graphicFrame>
        <p:nvGraphicFramePr>
          <p:cNvPr id="9" name="Content Placeholder 4">
            <a:extLst>
              <a:ext uri="{FF2B5EF4-FFF2-40B4-BE49-F238E27FC236}">
                <a16:creationId xmlns:a16="http://schemas.microsoft.com/office/drawing/2014/main" id="{55A4D1C2-BBC7-45F1-8D3C-1AB06D33CB88}"/>
              </a:ext>
            </a:extLst>
          </p:cNvPr>
          <p:cNvGraphicFramePr>
            <a:graphicFrameLocks/>
          </p:cNvGraphicFramePr>
          <p:nvPr>
            <p:extLst>
              <p:ext uri="{D42A27DB-BD31-4B8C-83A1-F6EECF244321}">
                <p14:modId xmlns:p14="http://schemas.microsoft.com/office/powerpoint/2010/main" val="3368874942"/>
              </p:ext>
            </p:extLst>
          </p:nvPr>
        </p:nvGraphicFramePr>
        <p:xfrm>
          <a:off x="838200" y="2971800"/>
          <a:ext cx="7848600" cy="1645920"/>
        </p:xfrm>
        <a:graphic>
          <a:graphicData uri="http://schemas.openxmlformats.org/drawingml/2006/table">
            <a:tbl>
              <a:tblPr firstRow="1" bandRow="1">
                <a:tableStyleId>{073A0DAA-6AF3-43AB-8588-CEC1D06C72B9}</a:tableStyleId>
              </a:tblPr>
              <a:tblGrid>
                <a:gridCol w="1066800">
                  <a:extLst>
                    <a:ext uri="{9D8B030D-6E8A-4147-A177-3AD203B41FA5}">
                      <a16:colId xmlns:a16="http://schemas.microsoft.com/office/drawing/2014/main" val="2439141180"/>
                    </a:ext>
                  </a:extLst>
                </a:gridCol>
                <a:gridCol w="3276600">
                  <a:extLst>
                    <a:ext uri="{9D8B030D-6E8A-4147-A177-3AD203B41FA5}">
                      <a16:colId xmlns:a16="http://schemas.microsoft.com/office/drawing/2014/main" val="1985661485"/>
                    </a:ext>
                  </a:extLst>
                </a:gridCol>
                <a:gridCol w="3505200">
                  <a:extLst>
                    <a:ext uri="{9D8B030D-6E8A-4147-A177-3AD203B41FA5}">
                      <a16:colId xmlns:a16="http://schemas.microsoft.com/office/drawing/2014/main" val="2003852128"/>
                    </a:ext>
                  </a:extLst>
                </a:gridCol>
              </a:tblGrid>
              <a:tr h="370840">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Input required?</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Potential sources</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Recommended documentation with application</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331813385"/>
                  </a:ext>
                </a:extLst>
              </a:tr>
              <a:tr h="370840">
                <a:tc>
                  <a:txBody>
                    <a:bodyPr/>
                    <a:lstStyle/>
                    <a:p>
                      <a:pPr marL="0" marR="0">
                        <a:spcBef>
                          <a:spcPts val="0"/>
                        </a:spcBef>
                        <a:spcAft>
                          <a:spcPts val="0"/>
                        </a:spcAft>
                      </a:pPr>
                      <a:r>
                        <a:rPr lang="en-US" sz="1800" b="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Yes</a:t>
                      </a: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Flood Insurance Rate Map (FIRM) (available from the </a:t>
                      </a:r>
                      <a:r>
                        <a:rPr lang="en-US" sz="1800" u="sng" kern="1200" dirty="0">
                          <a:solidFill>
                            <a:schemeClr val="tx2"/>
                          </a:solidFill>
                          <a:effectLst/>
                          <a:latin typeface="Calibri" panose="020F0502020204030204" pitchFamily="34" charset="0"/>
                          <a:ea typeface="+mn-ea"/>
                          <a:cs typeface="Calibri" panose="020F0502020204030204" pitchFamily="34" charset="0"/>
                          <a:hlinkClick r:id="rId4">
                            <a:extLst>
                              <a:ext uri="{A12FA001-AC4F-418D-AE19-62706E023703}">
                                <ahyp:hlinkClr xmlns:ahyp="http://schemas.microsoft.com/office/drawing/2018/hyperlinkcolor" val="tx"/>
                              </a:ext>
                            </a:extLst>
                          </a:hlinkClick>
                        </a:rPr>
                        <a:t>FEMA Flood Map Service Center</a:t>
                      </a:r>
                      <a:r>
                        <a:rPr lang="en-US" sz="1800" kern="1200" dirty="0">
                          <a:solidFill>
                            <a:schemeClr val="dk1"/>
                          </a:solidFill>
                          <a:effectLst/>
                          <a:latin typeface="Calibri" panose="020F0502020204030204" pitchFamily="34" charset="0"/>
                          <a:ea typeface="+mn-ea"/>
                          <a:cs typeface="Calibri" panose="020F0502020204030204" pitchFamily="34" charset="0"/>
                        </a:rPr>
                        <a:t>)</a:t>
                      </a: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Copy of FIRM panel</a:t>
                      </a: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916684018"/>
                  </a:ext>
                </a:extLst>
              </a:tr>
            </a:tbl>
          </a:graphicData>
        </a:graphic>
      </p:graphicFrame>
      <p:sp>
        <p:nvSpPr>
          <p:cNvPr id="60420" name="Slide Number Placeholder 3">
            <a:extLst>
              <a:ext uri="{FF2B5EF4-FFF2-40B4-BE49-F238E27FC236}">
                <a16:creationId xmlns:a16="http://schemas.microsoft.com/office/drawing/2014/main" id="{FDAA749B-A48E-4CA4-9461-093061A9CCBA}"/>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06DD63B-6288-4E96-AFF9-C274E1D285C8}" type="slidenum">
              <a:rPr lang="en-US" altLang="en-US" smtClean="0">
                <a:solidFill>
                  <a:srgbClr val="005288"/>
                </a:solidFill>
              </a:rPr>
              <a:pPr/>
              <a:t>33</a:t>
            </a:fld>
            <a:endParaRPr lang="en-US" altLang="en-US">
              <a:solidFill>
                <a:srgbClr val="005288"/>
              </a:solidFill>
            </a:endParaRPr>
          </a:p>
        </p:txBody>
      </p:sp>
    </p:spTree>
    <p:extLst>
      <p:ext uri="{BB962C8B-B14F-4D97-AF65-F5344CB8AC3E}">
        <p14:creationId xmlns:p14="http://schemas.microsoft.com/office/powerpoint/2010/main" val="40675722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DE88E7A8-0035-48F6-A45D-EDC8D27508CE}"/>
              </a:ext>
            </a:extLst>
          </p:cNvPr>
          <p:cNvSpPr>
            <a:spLocks noGrp="1" noChangeArrowheads="1"/>
          </p:cNvSpPr>
          <p:nvPr>
            <p:ph type="title"/>
          </p:nvPr>
        </p:nvSpPr>
        <p:spPr>
          <a:xfrm>
            <a:off x="1371600" y="1588"/>
            <a:ext cx="7315200" cy="1168400"/>
          </a:xfrm>
        </p:spPr>
        <p:txBody>
          <a:bodyPr/>
          <a:lstStyle/>
          <a:p>
            <a:pPr>
              <a:spcBef>
                <a:spcPts val="500"/>
              </a:spcBef>
            </a:pPr>
            <a:r>
              <a:rPr lang="en-US" altLang="en-US" dirty="0"/>
              <a:t>10-, 50-, 100-, and 500-year flood elevations and discharge</a:t>
            </a:r>
          </a:p>
        </p:txBody>
      </p:sp>
      <p:pic>
        <p:nvPicPr>
          <p:cNvPr id="63493" name="Picture 4" descr="Ruler icon">
            <a:extLst>
              <a:ext uri="{FF2B5EF4-FFF2-40B4-BE49-F238E27FC236}">
                <a16:creationId xmlns:a16="http://schemas.microsoft.com/office/drawing/2014/main" id="{700DAB97-5476-4BE4-8B68-37899A1CDD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9388"/>
            <a:ext cx="814388"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11525478-F6AC-45DC-9467-1FEBA6D2526B}"/>
              </a:ext>
            </a:extLst>
          </p:cNvPr>
          <p:cNvSpPr>
            <a:spLocks noGrp="1"/>
          </p:cNvSpPr>
          <p:nvPr>
            <p:ph idx="1"/>
          </p:nvPr>
        </p:nvSpPr>
        <p:spPr/>
        <p:txBody>
          <a:bodyPr/>
          <a:lstStyle/>
          <a:p>
            <a:pPr>
              <a:spcBef>
                <a:spcPts val="500"/>
              </a:spcBef>
              <a:defRPr/>
            </a:pPr>
            <a:r>
              <a:rPr lang="en-US" b="1" dirty="0"/>
              <a:t>What it is:</a:t>
            </a:r>
          </a:p>
          <a:p>
            <a:pPr lvl="1">
              <a:spcBef>
                <a:spcPts val="500"/>
              </a:spcBef>
              <a:defRPr/>
            </a:pPr>
            <a:r>
              <a:rPr lang="en-US" dirty="0"/>
              <a:t>The 10-, 50-, 100-, and 500-year flood elevations are the expected water levels (in feet) of the 10%, 2%, 1%, and 0.2% annual chance flood events.</a:t>
            </a:r>
          </a:p>
          <a:p>
            <a:pPr lvl="1">
              <a:spcBef>
                <a:spcPts val="500"/>
              </a:spcBef>
              <a:defRPr/>
            </a:pPr>
            <a:r>
              <a:rPr lang="en-US" dirty="0"/>
              <a:t>The discharge (required for riverine only) is the volume (in cubic feet per second) of flow at the different recurrence interval flood events.</a:t>
            </a:r>
          </a:p>
          <a:p>
            <a:pPr>
              <a:defRPr/>
            </a:pPr>
            <a:endParaRPr lang="en-US" dirty="0"/>
          </a:p>
          <a:p>
            <a:pPr marL="0" indent="0">
              <a:buFont typeface="Arial" panose="020B0604020202020204" pitchFamily="34" charset="0"/>
              <a:buNone/>
              <a:defRPr/>
            </a:pPr>
            <a:r>
              <a:rPr lang="en-US" dirty="0"/>
              <a:t> 	</a:t>
            </a:r>
          </a:p>
          <a:p>
            <a:pPr marL="0" indent="0">
              <a:buFont typeface="Arial" panose="020B0604020202020204" pitchFamily="34" charset="0"/>
              <a:buNone/>
              <a:defRPr/>
            </a:pPr>
            <a:endParaRPr lang="en-US" dirty="0"/>
          </a:p>
        </p:txBody>
      </p:sp>
      <p:graphicFrame>
        <p:nvGraphicFramePr>
          <p:cNvPr id="6" name="Content Placeholder 4">
            <a:extLst>
              <a:ext uri="{FF2B5EF4-FFF2-40B4-BE49-F238E27FC236}">
                <a16:creationId xmlns:a16="http://schemas.microsoft.com/office/drawing/2014/main" id="{B5DDE791-8827-4E8D-BF13-D963E4C5604C}"/>
              </a:ext>
            </a:extLst>
          </p:cNvPr>
          <p:cNvGraphicFramePr>
            <a:graphicFrameLocks/>
          </p:cNvGraphicFramePr>
          <p:nvPr>
            <p:extLst>
              <p:ext uri="{D42A27DB-BD31-4B8C-83A1-F6EECF244321}">
                <p14:modId xmlns:p14="http://schemas.microsoft.com/office/powerpoint/2010/main" val="115274682"/>
              </p:ext>
            </p:extLst>
          </p:nvPr>
        </p:nvGraphicFramePr>
        <p:xfrm>
          <a:off x="838200" y="3657600"/>
          <a:ext cx="7848600" cy="1371600"/>
        </p:xfrm>
        <a:graphic>
          <a:graphicData uri="http://schemas.openxmlformats.org/drawingml/2006/table">
            <a:tbl>
              <a:tblPr firstRow="1" bandRow="1">
                <a:tableStyleId>{073A0DAA-6AF3-43AB-8588-CEC1D06C72B9}</a:tableStyleId>
              </a:tblPr>
              <a:tblGrid>
                <a:gridCol w="1066800">
                  <a:extLst>
                    <a:ext uri="{9D8B030D-6E8A-4147-A177-3AD203B41FA5}">
                      <a16:colId xmlns:a16="http://schemas.microsoft.com/office/drawing/2014/main" val="2439141180"/>
                    </a:ext>
                  </a:extLst>
                </a:gridCol>
                <a:gridCol w="3276600">
                  <a:extLst>
                    <a:ext uri="{9D8B030D-6E8A-4147-A177-3AD203B41FA5}">
                      <a16:colId xmlns:a16="http://schemas.microsoft.com/office/drawing/2014/main" val="1985661485"/>
                    </a:ext>
                  </a:extLst>
                </a:gridCol>
                <a:gridCol w="3505200">
                  <a:extLst>
                    <a:ext uri="{9D8B030D-6E8A-4147-A177-3AD203B41FA5}">
                      <a16:colId xmlns:a16="http://schemas.microsoft.com/office/drawing/2014/main" val="2003852128"/>
                    </a:ext>
                  </a:extLst>
                </a:gridCol>
              </a:tblGrid>
              <a:tr h="370840">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Input required?</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Potential sources</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Recommended documentation with application</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331813385"/>
                  </a:ext>
                </a:extLst>
              </a:tr>
              <a:tr h="370840">
                <a:tc>
                  <a:txBody>
                    <a:bodyPr/>
                    <a:lstStyle/>
                    <a:p>
                      <a:pPr marL="0" marR="0">
                        <a:spcBef>
                          <a:spcPts val="0"/>
                        </a:spcBef>
                        <a:spcAft>
                          <a:spcPts val="0"/>
                        </a:spcAft>
                      </a:pPr>
                      <a:r>
                        <a:rPr lang="en-US" sz="1800" b="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Yes</a:t>
                      </a: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Flood Insurance Study (FIS)</a:t>
                      </a:r>
                    </a:p>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Hydrologic and Hydraulic (H&amp;H) study</a:t>
                      </a: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Copy of relevant page(s) from FIS or H&amp;H study</a:t>
                      </a: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916684018"/>
                  </a:ext>
                </a:extLst>
              </a:tr>
            </a:tbl>
          </a:graphicData>
        </a:graphic>
      </p:graphicFrame>
      <p:sp>
        <p:nvSpPr>
          <p:cNvPr id="63492" name="Slide Number Placeholder 3">
            <a:extLst>
              <a:ext uri="{FF2B5EF4-FFF2-40B4-BE49-F238E27FC236}">
                <a16:creationId xmlns:a16="http://schemas.microsoft.com/office/drawing/2014/main" id="{39C9039F-18EA-4AAD-8437-C686F6BABF22}"/>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C81557A-18EF-46E1-BC9D-043AAF216F38}" type="slidenum">
              <a:rPr lang="en-US" altLang="en-US" smtClean="0">
                <a:solidFill>
                  <a:srgbClr val="005288"/>
                </a:solidFill>
              </a:rPr>
              <a:pPr/>
              <a:t>34</a:t>
            </a:fld>
            <a:endParaRPr lang="en-US" altLang="en-US">
              <a:solidFill>
                <a:srgbClr val="005288"/>
              </a:solidFill>
            </a:endParaRPr>
          </a:p>
        </p:txBody>
      </p:sp>
    </p:spTree>
    <p:extLst>
      <p:ext uri="{BB962C8B-B14F-4D97-AF65-F5344CB8AC3E}">
        <p14:creationId xmlns:p14="http://schemas.microsoft.com/office/powerpoint/2010/main" val="35921574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3E04F027-3057-4083-906A-F0FB0E80C3C4}"/>
              </a:ext>
            </a:extLst>
          </p:cNvPr>
          <p:cNvSpPr>
            <a:spLocks noGrp="1" noChangeArrowheads="1"/>
          </p:cNvSpPr>
          <p:nvPr>
            <p:ph type="title"/>
          </p:nvPr>
        </p:nvSpPr>
        <p:spPr>
          <a:xfrm>
            <a:off x="1371600" y="1588"/>
            <a:ext cx="7315200" cy="1168400"/>
          </a:xfrm>
        </p:spPr>
        <p:txBody>
          <a:bodyPr/>
          <a:lstStyle/>
          <a:p>
            <a:pPr>
              <a:spcBef>
                <a:spcPts val="500"/>
              </a:spcBef>
            </a:pPr>
            <a:r>
              <a:rPr lang="en-US" altLang="en-US"/>
              <a:t>Building type</a:t>
            </a:r>
            <a:endParaRPr lang="en-US" altLang="en-US" i="1"/>
          </a:p>
        </p:txBody>
      </p:sp>
      <p:pic>
        <p:nvPicPr>
          <p:cNvPr id="67589" name="Picture 3" descr="Question mark icon">
            <a:extLst>
              <a:ext uri="{FF2B5EF4-FFF2-40B4-BE49-F238E27FC236}">
                <a16:creationId xmlns:a16="http://schemas.microsoft.com/office/drawing/2014/main" id="{2BD1DAD6-2AC9-4CC7-971E-F012F4E08A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2713"/>
            <a:ext cx="1085850"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11525478-F6AC-45DC-9467-1FEBA6D2526B}"/>
              </a:ext>
            </a:extLst>
          </p:cNvPr>
          <p:cNvSpPr>
            <a:spLocks noGrp="1"/>
          </p:cNvSpPr>
          <p:nvPr>
            <p:ph idx="1"/>
          </p:nvPr>
        </p:nvSpPr>
        <p:spPr/>
        <p:txBody>
          <a:bodyPr/>
          <a:lstStyle/>
          <a:p>
            <a:pPr>
              <a:spcBef>
                <a:spcPts val="500"/>
              </a:spcBef>
              <a:defRPr/>
            </a:pPr>
            <a:r>
              <a:rPr lang="en-US" b="1" dirty="0"/>
              <a:t>What it is:</a:t>
            </a:r>
          </a:p>
          <a:p>
            <a:pPr lvl="1">
              <a:spcBef>
                <a:spcPts val="500"/>
              </a:spcBef>
              <a:defRPr/>
            </a:pPr>
            <a:r>
              <a:rPr lang="en-US" dirty="0"/>
              <a:t>The type of building.</a:t>
            </a:r>
          </a:p>
          <a:p>
            <a:pPr lvl="1">
              <a:spcBef>
                <a:spcPts val="500"/>
              </a:spcBef>
              <a:defRPr/>
            </a:pPr>
            <a:r>
              <a:rPr lang="en-US" dirty="0"/>
              <a:t>Residential options include one story, two or more stories, split level, or manufactured home.</a:t>
            </a:r>
          </a:p>
          <a:p>
            <a:pPr lvl="1">
              <a:spcBef>
                <a:spcPts val="500"/>
              </a:spcBef>
              <a:defRPr/>
            </a:pPr>
            <a:r>
              <a:rPr lang="en-US" dirty="0"/>
              <a:t>For non-residential buildings, there are 22 options.</a:t>
            </a:r>
          </a:p>
          <a:p>
            <a:pPr marL="0" indent="0">
              <a:buFont typeface="Arial" panose="020B0604020202020204" pitchFamily="34" charset="0"/>
              <a:buNone/>
              <a:defRPr/>
            </a:pPr>
            <a:r>
              <a:rPr lang="en-US" dirty="0"/>
              <a:t> 	</a:t>
            </a:r>
          </a:p>
          <a:p>
            <a:pPr marL="0" indent="0">
              <a:buFont typeface="Arial" panose="020B0604020202020204" pitchFamily="34" charset="0"/>
              <a:buNone/>
              <a:defRPr/>
            </a:pPr>
            <a:endParaRPr lang="en-US" dirty="0"/>
          </a:p>
        </p:txBody>
      </p:sp>
      <p:graphicFrame>
        <p:nvGraphicFramePr>
          <p:cNvPr id="6" name="Content Placeholder 4">
            <a:extLst>
              <a:ext uri="{FF2B5EF4-FFF2-40B4-BE49-F238E27FC236}">
                <a16:creationId xmlns:a16="http://schemas.microsoft.com/office/drawing/2014/main" id="{83DF74FD-8056-42C5-A294-DBF055B16D81}"/>
              </a:ext>
            </a:extLst>
          </p:cNvPr>
          <p:cNvGraphicFramePr>
            <a:graphicFrameLocks/>
          </p:cNvGraphicFramePr>
          <p:nvPr>
            <p:extLst>
              <p:ext uri="{D42A27DB-BD31-4B8C-83A1-F6EECF244321}">
                <p14:modId xmlns:p14="http://schemas.microsoft.com/office/powerpoint/2010/main" val="986989763"/>
              </p:ext>
            </p:extLst>
          </p:nvPr>
        </p:nvGraphicFramePr>
        <p:xfrm>
          <a:off x="838200" y="3413760"/>
          <a:ext cx="7848600" cy="1920240"/>
        </p:xfrm>
        <a:graphic>
          <a:graphicData uri="http://schemas.openxmlformats.org/drawingml/2006/table">
            <a:tbl>
              <a:tblPr firstRow="1" bandRow="1">
                <a:tableStyleId>{073A0DAA-6AF3-43AB-8588-CEC1D06C72B9}</a:tableStyleId>
              </a:tblPr>
              <a:tblGrid>
                <a:gridCol w="1066800">
                  <a:extLst>
                    <a:ext uri="{9D8B030D-6E8A-4147-A177-3AD203B41FA5}">
                      <a16:colId xmlns:a16="http://schemas.microsoft.com/office/drawing/2014/main" val="2439141180"/>
                    </a:ext>
                  </a:extLst>
                </a:gridCol>
                <a:gridCol w="3276600">
                  <a:extLst>
                    <a:ext uri="{9D8B030D-6E8A-4147-A177-3AD203B41FA5}">
                      <a16:colId xmlns:a16="http://schemas.microsoft.com/office/drawing/2014/main" val="1985661485"/>
                    </a:ext>
                  </a:extLst>
                </a:gridCol>
                <a:gridCol w="3505200">
                  <a:extLst>
                    <a:ext uri="{9D8B030D-6E8A-4147-A177-3AD203B41FA5}">
                      <a16:colId xmlns:a16="http://schemas.microsoft.com/office/drawing/2014/main" val="2003852128"/>
                    </a:ext>
                  </a:extLst>
                </a:gridCol>
              </a:tblGrid>
              <a:tr h="370840">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Input required?</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Potential sources</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Recommended documentation with application</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331813385"/>
                  </a:ext>
                </a:extLst>
              </a:tr>
              <a:tr h="370840">
                <a:tc>
                  <a:txBody>
                    <a:bodyPr/>
                    <a:lstStyle/>
                    <a:p>
                      <a:pPr marL="0" marR="0">
                        <a:spcBef>
                          <a:spcPts val="0"/>
                        </a:spcBef>
                        <a:spcAft>
                          <a:spcPts val="0"/>
                        </a:spcAft>
                      </a:pPr>
                      <a:r>
                        <a:rPr lang="en-US" sz="1800" b="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Yes</a:t>
                      </a: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Building permit</a:t>
                      </a:r>
                    </a:p>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Tax records</a:t>
                      </a:r>
                    </a:p>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Project manager or engineer</a:t>
                      </a:r>
                    </a:p>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Photo(s) of structure</a:t>
                      </a:r>
                    </a:p>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Property owner</a:t>
                      </a: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Copy of building permit or tax record</a:t>
                      </a:r>
                    </a:p>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Photo(s) of structure</a:t>
                      </a:r>
                    </a:p>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Note from project manager or engineer</a:t>
                      </a:r>
                    </a:p>
                  </a:txBody>
                  <a:tcPr marL="68580" marR="68580" marT="0" marB="0" anchor="ctr"/>
                </a:tc>
                <a:extLst>
                  <a:ext uri="{0D108BD9-81ED-4DB2-BD59-A6C34878D82A}">
                    <a16:rowId xmlns:a16="http://schemas.microsoft.com/office/drawing/2014/main" val="1916684018"/>
                  </a:ext>
                </a:extLst>
              </a:tr>
            </a:tbl>
          </a:graphicData>
        </a:graphic>
      </p:graphicFrame>
      <p:sp>
        <p:nvSpPr>
          <p:cNvPr id="67588" name="Slide Number Placeholder 3">
            <a:extLst>
              <a:ext uri="{FF2B5EF4-FFF2-40B4-BE49-F238E27FC236}">
                <a16:creationId xmlns:a16="http://schemas.microsoft.com/office/drawing/2014/main" id="{81F7AC43-3F0F-44A4-98AB-19F8D9560C5A}"/>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C8256C9-53B2-430A-8990-846101FAC2C7}" type="slidenum">
              <a:rPr lang="en-US" altLang="en-US" smtClean="0">
                <a:solidFill>
                  <a:srgbClr val="005288"/>
                </a:solidFill>
              </a:rPr>
              <a:pPr/>
              <a:t>35</a:t>
            </a:fld>
            <a:endParaRPr lang="en-US" altLang="en-US">
              <a:solidFill>
                <a:srgbClr val="005288"/>
              </a:solidFill>
            </a:endParaRPr>
          </a:p>
        </p:txBody>
      </p:sp>
    </p:spTree>
    <p:extLst>
      <p:ext uri="{BB962C8B-B14F-4D97-AF65-F5344CB8AC3E}">
        <p14:creationId xmlns:p14="http://schemas.microsoft.com/office/powerpoint/2010/main" val="35129774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8FBAB61B-0106-4490-A10F-D1BC0FFCBB9B}"/>
              </a:ext>
            </a:extLst>
          </p:cNvPr>
          <p:cNvSpPr>
            <a:spLocks noGrp="1" noChangeArrowheads="1"/>
          </p:cNvSpPr>
          <p:nvPr>
            <p:ph type="title"/>
          </p:nvPr>
        </p:nvSpPr>
        <p:spPr>
          <a:xfrm>
            <a:off x="1371600" y="1588"/>
            <a:ext cx="7315200" cy="1168400"/>
          </a:xfrm>
        </p:spPr>
        <p:txBody>
          <a:bodyPr/>
          <a:lstStyle/>
          <a:p>
            <a:pPr>
              <a:spcBef>
                <a:spcPts val="500"/>
              </a:spcBef>
            </a:pPr>
            <a:r>
              <a:rPr lang="en-US" altLang="en-US"/>
              <a:t>Is there a basement?</a:t>
            </a:r>
            <a:endParaRPr lang="en-US" altLang="en-US" i="1"/>
          </a:p>
        </p:txBody>
      </p:sp>
      <p:pic>
        <p:nvPicPr>
          <p:cNvPr id="71685" name="Picture 3" descr="Question mark icon">
            <a:extLst>
              <a:ext uri="{FF2B5EF4-FFF2-40B4-BE49-F238E27FC236}">
                <a16:creationId xmlns:a16="http://schemas.microsoft.com/office/drawing/2014/main" id="{293CFCF6-21BB-488B-B350-96DCDC50CF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2713"/>
            <a:ext cx="1085850"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11525478-F6AC-45DC-9467-1FEBA6D2526B}"/>
              </a:ext>
            </a:extLst>
          </p:cNvPr>
          <p:cNvSpPr>
            <a:spLocks noGrp="1"/>
          </p:cNvSpPr>
          <p:nvPr>
            <p:ph idx="1"/>
          </p:nvPr>
        </p:nvSpPr>
        <p:spPr/>
        <p:txBody>
          <a:bodyPr/>
          <a:lstStyle/>
          <a:p>
            <a:pPr>
              <a:spcBef>
                <a:spcPts val="500"/>
              </a:spcBef>
              <a:defRPr/>
            </a:pPr>
            <a:r>
              <a:rPr lang="en-US" b="1" dirty="0"/>
              <a:t>Why it’s important:</a:t>
            </a:r>
          </a:p>
          <a:p>
            <a:pPr lvl="1">
              <a:spcBef>
                <a:spcPts val="500"/>
              </a:spcBef>
              <a:defRPr/>
            </a:pPr>
            <a:r>
              <a:rPr lang="en-US" dirty="0"/>
              <a:t>This input helps determine the correct DDF for the property.</a:t>
            </a:r>
          </a:p>
          <a:p>
            <a:pPr lvl="1">
              <a:spcBef>
                <a:spcPts val="500"/>
              </a:spcBef>
              <a:defRPr/>
            </a:pPr>
            <a:r>
              <a:rPr lang="en-US" dirty="0"/>
              <a:t>The default is No.</a:t>
            </a:r>
          </a:p>
          <a:p>
            <a:pPr>
              <a:defRPr/>
            </a:pPr>
            <a:endParaRPr lang="en-US" dirty="0"/>
          </a:p>
          <a:p>
            <a:pPr marL="0" indent="0">
              <a:buFont typeface="Arial" panose="020B0604020202020204" pitchFamily="34" charset="0"/>
              <a:buNone/>
              <a:defRPr/>
            </a:pPr>
            <a:r>
              <a:rPr lang="en-US" dirty="0"/>
              <a:t> 	</a:t>
            </a:r>
          </a:p>
          <a:p>
            <a:pPr marL="0" indent="0">
              <a:buFont typeface="Arial" panose="020B0604020202020204" pitchFamily="34" charset="0"/>
              <a:buNone/>
              <a:defRPr/>
            </a:pPr>
            <a:endParaRPr lang="en-US" dirty="0"/>
          </a:p>
        </p:txBody>
      </p:sp>
      <p:graphicFrame>
        <p:nvGraphicFramePr>
          <p:cNvPr id="6" name="Content Placeholder 4">
            <a:extLst>
              <a:ext uri="{FF2B5EF4-FFF2-40B4-BE49-F238E27FC236}">
                <a16:creationId xmlns:a16="http://schemas.microsoft.com/office/drawing/2014/main" id="{4229BA39-24B6-4EE1-96E9-3059C652A055}"/>
              </a:ext>
            </a:extLst>
          </p:cNvPr>
          <p:cNvGraphicFramePr>
            <a:graphicFrameLocks/>
          </p:cNvGraphicFramePr>
          <p:nvPr>
            <p:extLst>
              <p:ext uri="{D42A27DB-BD31-4B8C-83A1-F6EECF244321}">
                <p14:modId xmlns:p14="http://schemas.microsoft.com/office/powerpoint/2010/main" val="2750109320"/>
              </p:ext>
            </p:extLst>
          </p:nvPr>
        </p:nvGraphicFramePr>
        <p:xfrm>
          <a:off x="838200" y="2895600"/>
          <a:ext cx="7848600" cy="1920240"/>
        </p:xfrm>
        <a:graphic>
          <a:graphicData uri="http://schemas.openxmlformats.org/drawingml/2006/table">
            <a:tbl>
              <a:tblPr firstRow="1" bandRow="1">
                <a:tableStyleId>{073A0DAA-6AF3-43AB-8588-CEC1D06C72B9}</a:tableStyleId>
              </a:tblPr>
              <a:tblGrid>
                <a:gridCol w="1066800">
                  <a:extLst>
                    <a:ext uri="{9D8B030D-6E8A-4147-A177-3AD203B41FA5}">
                      <a16:colId xmlns:a16="http://schemas.microsoft.com/office/drawing/2014/main" val="2439141180"/>
                    </a:ext>
                  </a:extLst>
                </a:gridCol>
                <a:gridCol w="3276600">
                  <a:extLst>
                    <a:ext uri="{9D8B030D-6E8A-4147-A177-3AD203B41FA5}">
                      <a16:colId xmlns:a16="http://schemas.microsoft.com/office/drawing/2014/main" val="1985661485"/>
                    </a:ext>
                  </a:extLst>
                </a:gridCol>
                <a:gridCol w="3505200">
                  <a:extLst>
                    <a:ext uri="{9D8B030D-6E8A-4147-A177-3AD203B41FA5}">
                      <a16:colId xmlns:a16="http://schemas.microsoft.com/office/drawing/2014/main" val="2003852128"/>
                    </a:ext>
                  </a:extLst>
                </a:gridCol>
              </a:tblGrid>
              <a:tr h="370840">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Input required?</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Potential sources</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Recommended documentation with application</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331813385"/>
                  </a:ext>
                </a:extLst>
              </a:tr>
              <a:tr h="370840">
                <a:tc>
                  <a:txBody>
                    <a:bodyPr/>
                    <a:lstStyle/>
                    <a:p>
                      <a:pPr marL="0" marR="0">
                        <a:spcBef>
                          <a:spcPts val="0"/>
                        </a:spcBef>
                        <a:spcAft>
                          <a:spcPts val="0"/>
                        </a:spcAft>
                      </a:pPr>
                      <a:r>
                        <a:rPr lang="en-US" sz="1800" b="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No</a:t>
                      </a: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Building permit</a:t>
                      </a:r>
                    </a:p>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Tax records</a:t>
                      </a:r>
                    </a:p>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Project manager or engineer</a:t>
                      </a:r>
                    </a:p>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Photograph(s) of structure</a:t>
                      </a:r>
                    </a:p>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Property owner</a:t>
                      </a: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Copy of building permit or tax record</a:t>
                      </a:r>
                    </a:p>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Photograph(s) of structure</a:t>
                      </a:r>
                    </a:p>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Note from project manager or engineer</a:t>
                      </a:r>
                    </a:p>
                  </a:txBody>
                  <a:tcPr marL="68580" marR="68580" marT="0" marB="0" anchor="ctr"/>
                </a:tc>
                <a:extLst>
                  <a:ext uri="{0D108BD9-81ED-4DB2-BD59-A6C34878D82A}">
                    <a16:rowId xmlns:a16="http://schemas.microsoft.com/office/drawing/2014/main" val="1916684018"/>
                  </a:ext>
                </a:extLst>
              </a:tr>
            </a:tbl>
          </a:graphicData>
        </a:graphic>
      </p:graphicFrame>
      <p:sp>
        <p:nvSpPr>
          <p:cNvPr id="71684" name="Slide Number Placeholder 3">
            <a:extLst>
              <a:ext uri="{FF2B5EF4-FFF2-40B4-BE49-F238E27FC236}">
                <a16:creationId xmlns:a16="http://schemas.microsoft.com/office/drawing/2014/main" id="{47310C16-2BA2-4072-972C-2729B2C04B7F}"/>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0E0A99D-C80F-4807-90E4-E0B864B932A8}" type="slidenum">
              <a:rPr lang="en-US" altLang="en-US" smtClean="0">
                <a:solidFill>
                  <a:srgbClr val="005288"/>
                </a:solidFill>
              </a:rPr>
              <a:pPr/>
              <a:t>36</a:t>
            </a:fld>
            <a:endParaRPr lang="en-US" altLang="en-US">
              <a:solidFill>
                <a:srgbClr val="005288"/>
              </a:solidFill>
            </a:endParaRPr>
          </a:p>
        </p:txBody>
      </p:sp>
    </p:spTree>
    <p:extLst>
      <p:ext uri="{BB962C8B-B14F-4D97-AF65-F5344CB8AC3E}">
        <p14:creationId xmlns:p14="http://schemas.microsoft.com/office/powerpoint/2010/main" val="25009011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B355E074-745B-4D67-8FA6-8E2BD4CCF3DC}"/>
              </a:ext>
            </a:extLst>
          </p:cNvPr>
          <p:cNvSpPr>
            <a:spLocks noGrp="1" noChangeArrowheads="1"/>
          </p:cNvSpPr>
          <p:nvPr>
            <p:ph type="title"/>
          </p:nvPr>
        </p:nvSpPr>
        <p:spPr>
          <a:xfrm>
            <a:off x="1371600" y="1588"/>
            <a:ext cx="7315200" cy="1168400"/>
          </a:xfrm>
        </p:spPr>
        <p:txBody>
          <a:bodyPr/>
          <a:lstStyle/>
          <a:p>
            <a:pPr>
              <a:spcBef>
                <a:spcPts val="500"/>
              </a:spcBef>
            </a:pPr>
            <a:r>
              <a:rPr lang="en-US" altLang="en-US"/>
              <a:t>Is the building insured by the NFIP?</a:t>
            </a:r>
            <a:endParaRPr lang="en-US" altLang="en-US" i="1"/>
          </a:p>
        </p:txBody>
      </p:sp>
      <p:pic>
        <p:nvPicPr>
          <p:cNvPr id="73733" name="Picture 3" descr="Question mark icon">
            <a:extLst>
              <a:ext uri="{FF2B5EF4-FFF2-40B4-BE49-F238E27FC236}">
                <a16:creationId xmlns:a16="http://schemas.microsoft.com/office/drawing/2014/main" id="{E34A98C4-09C4-4A9C-A530-C602D56695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2713"/>
            <a:ext cx="1085850"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11525478-F6AC-45DC-9467-1FEBA6D2526B}"/>
              </a:ext>
            </a:extLst>
          </p:cNvPr>
          <p:cNvSpPr>
            <a:spLocks noGrp="1"/>
          </p:cNvSpPr>
          <p:nvPr>
            <p:ph idx="1"/>
          </p:nvPr>
        </p:nvSpPr>
        <p:spPr/>
        <p:txBody>
          <a:bodyPr/>
          <a:lstStyle/>
          <a:p>
            <a:pPr>
              <a:spcBef>
                <a:spcPts val="500"/>
              </a:spcBef>
              <a:defRPr/>
            </a:pPr>
            <a:r>
              <a:rPr lang="en-US" b="1" dirty="0"/>
              <a:t>Why it’s important:</a:t>
            </a:r>
          </a:p>
          <a:p>
            <a:pPr lvl="1">
              <a:spcBef>
                <a:spcPts val="500"/>
              </a:spcBef>
              <a:defRPr/>
            </a:pPr>
            <a:r>
              <a:rPr lang="en-US" dirty="0"/>
              <a:t>If the property is insured by the NFIP and is acquired, the avoided administration fee is considered a benefit.</a:t>
            </a:r>
          </a:p>
          <a:p>
            <a:pPr lvl="1">
              <a:spcBef>
                <a:spcPts val="500"/>
              </a:spcBef>
              <a:defRPr/>
            </a:pPr>
            <a:r>
              <a:rPr lang="en-US" dirty="0"/>
              <a:t>The default is No.</a:t>
            </a:r>
          </a:p>
          <a:p>
            <a:pPr>
              <a:defRPr/>
            </a:pPr>
            <a:endParaRPr lang="en-US" dirty="0"/>
          </a:p>
          <a:p>
            <a:pPr marL="0" indent="0">
              <a:buFont typeface="Arial" panose="020B0604020202020204" pitchFamily="34" charset="0"/>
              <a:buNone/>
              <a:defRPr/>
            </a:pPr>
            <a:r>
              <a:rPr lang="en-US" dirty="0"/>
              <a:t> 	</a:t>
            </a:r>
          </a:p>
          <a:p>
            <a:pPr marL="0" indent="0">
              <a:buFont typeface="Arial" panose="020B0604020202020204" pitchFamily="34" charset="0"/>
              <a:buNone/>
              <a:defRPr/>
            </a:pPr>
            <a:endParaRPr lang="en-US" dirty="0"/>
          </a:p>
        </p:txBody>
      </p:sp>
      <p:graphicFrame>
        <p:nvGraphicFramePr>
          <p:cNvPr id="6" name="Content Placeholder 4">
            <a:extLst>
              <a:ext uri="{FF2B5EF4-FFF2-40B4-BE49-F238E27FC236}">
                <a16:creationId xmlns:a16="http://schemas.microsoft.com/office/drawing/2014/main" id="{26DACD07-2659-4335-8A37-427CC536474E}"/>
              </a:ext>
            </a:extLst>
          </p:cNvPr>
          <p:cNvGraphicFramePr>
            <a:graphicFrameLocks/>
          </p:cNvGraphicFramePr>
          <p:nvPr>
            <p:extLst>
              <p:ext uri="{D42A27DB-BD31-4B8C-83A1-F6EECF244321}">
                <p14:modId xmlns:p14="http://schemas.microsoft.com/office/powerpoint/2010/main" val="2723115794"/>
              </p:ext>
            </p:extLst>
          </p:nvPr>
        </p:nvGraphicFramePr>
        <p:xfrm>
          <a:off x="838200" y="2971800"/>
          <a:ext cx="7848600" cy="1645920"/>
        </p:xfrm>
        <a:graphic>
          <a:graphicData uri="http://schemas.openxmlformats.org/drawingml/2006/table">
            <a:tbl>
              <a:tblPr firstRow="1" bandRow="1">
                <a:tableStyleId>{073A0DAA-6AF3-43AB-8588-CEC1D06C72B9}</a:tableStyleId>
              </a:tblPr>
              <a:tblGrid>
                <a:gridCol w="1066800">
                  <a:extLst>
                    <a:ext uri="{9D8B030D-6E8A-4147-A177-3AD203B41FA5}">
                      <a16:colId xmlns:a16="http://schemas.microsoft.com/office/drawing/2014/main" val="2439141180"/>
                    </a:ext>
                  </a:extLst>
                </a:gridCol>
                <a:gridCol w="3276600">
                  <a:extLst>
                    <a:ext uri="{9D8B030D-6E8A-4147-A177-3AD203B41FA5}">
                      <a16:colId xmlns:a16="http://schemas.microsoft.com/office/drawing/2014/main" val="1985661485"/>
                    </a:ext>
                  </a:extLst>
                </a:gridCol>
                <a:gridCol w="3505200">
                  <a:extLst>
                    <a:ext uri="{9D8B030D-6E8A-4147-A177-3AD203B41FA5}">
                      <a16:colId xmlns:a16="http://schemas.microsoft.com/office/drawing/2014/main" val="2003852128"/>
                    </a:ext>
                  </a:extLst>
                </a:gridCol>
              </a:tblGrid>
              <a:tr h="370840">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Input required?</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Potential sources</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Recommended documentation with application</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331813385"/>
                  </a:ext>
                </a:extLst>
              </a:tr>
              <a:tr h="370840">
                <a:tc>
                  <a:txBody>
                    <a:bodyPr/>
                    <a:lstStyle/>
                    <a:p>
                      <a:pPr marL="0" marR="0">
                        <a:spcBef>
                          <a:spcPts val="0"/>
                        </a:spcBef>
                        <a:spcAft>
                          <a:spcPts val="0"/>
                        </a:spcAft>
                      </a:pPr>
                      <a:r>
                        <a:rPr lang="en-US" sz="1800" b="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No</a:t>
                      </a: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Property owner</a:t>
                      </a:r>
                    </a:p>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State Hazard Mitigation Officer (SHMO) or State NFIP Coordinator</a:t>
                      </a: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Copy of current policy or Policy-In-Force number</a:t>
                      </a:r>
                    </a:p>
                  </a:txBody>
                  <a:tcPr marL="68580" marR="68580" marT="0" marB="0" anchor="ctr"/>
                </a:tc>
                <a:extLst>
                  <a:ext uri="{0D108BD9-81ED-4DB2-BD59-A6C34878D82A}">
                    <a16:rowId xmlns:a16="http://schemas.microsoft.com/office/drawing/2014/main" val="1916684018"/>
                  </a:ext>
                </a:extLst>
              </a:tr>
            </a:tbl>
          </a:graphicData>
        </a:graphic>
      </p:graphicFrame>
      <p:sp>
        <p:nvSpPr>
          <p:cNvPr id="73732" name="Slide Number Placeholder 3">
            <a:extLst>
              <a:ext uri="{FF2B5EF4-FFF2-40B4-BE49-F238E27FC236}">
                <a16:creationId xmlns:a16="http://schemas.microsoft.com/office/drawing/2014/main" id="{01604FE8-A2F3-46B2-AF2B-2A29F67A43EF}"/>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8FDDA56-7216-4D57-AC91-B015812B483E}" type="slidenum">
              <a:rPr lang="en-US" altLang="en-US" smtClean="0">
                <a:solidFill>
                  <a:srgbClr val="005288"/>
                </a:solidFill>
              </a:rPr>
              <a:pPr/>
              <a:t>37</a:t>
            </a:fld>
            <a:endParaRPr lang="en-US" altLang="en-US">
              <a:solidFill>
                <a:srgbClr val="005288"/>
              </a:solidFill>
            </a:endParaRPr>
          </a:p>
        </p:txBody>
      </p:sp>
    </p:spTree>
    <p:extLst>
      <p:ext uri="{BB962C8B-B14F-4D97-AF65-F5344CB8AC3E}">
        <p14:creationId xmlns:p14="http://schemas.microsoft.com/office/powerpoint/2010/main" val="23669765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id="{F997FD2B-EEAD-45DD-9EBD-51D402632761}"/>
              </a:ext>
            </a:extLst>
          </p:cNvPr>
          <p:cNvSpPr>
            <a:spLocks noGrp="1" noChangeArrowheads="1"/>
          </p:cNvSpPr>
          <p:nvPr>
            <p:ph type="title"/>
          </p:nvPr>
        </p:nvSpPr>
        <p:spPr>
          <a:xfrm>
            <a:off x="1371600" y="1588"/>
            <a:ext cx="7315200" cy="1168400"/>
          </a:xfrm>
        </p:spPr>
        <p:txBody>
          <a:bodyPr/>
          <a:lstStyle/>
          <a:p>
            <a:pPr>
              <a:spcBef>
                <a:spcPts val="500"/>
              </a:spcBef>
            </a:pPr>
            <a:r>
              <a:rPr lang="en-US" altLang="en-US"/>
              <a:t>Damage curve (DDF) selection</a:t>
            </a:r>
            <a:endParaRPr lang="en-US" altLang="en-US" i="1"/>
          </a:p>
        </p:txBody>
      </p:sp>
      <p:pic>
        <p:nvPicPr>
          <p:cNvPr id="81925" name="Picture 4" descr="Chart icon">
            <a:extLst>
              <a:ext uri="{FF2B5EF4-FFF2-40B4-BE49-F238E27FC236}">
                <a16:creationId xmlns:a16="http://schemas.microsoft.com/office/drawing/2014/main" id="{BC81ADA9-CEC6-4007-B573-03BF8C3AE1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25" y="215900"/>
            <a:ext cx="854075"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11525478-F6AC-45DC-9467-1FEBA6D2526B}"/>
              </a:ext>
            </a:extLst>
          </p:cNvPr>
          <p:cNvSpPr>
            <a:spLocks noGrp="1"/>
          </p:cNvSpPr>
          <p:nvPr>
            <p:ph idx="1"/>
          </p:nvPr>
        </p:nvSpPr>
        <p:spPr/>
        <p:txBody>
          <a:bodyPr/>
          <a:lstStyle/>
          <a:p>
            <a:pPr>
              <a:spcBef>
                <a:spcPts val="500"/>
              </a:spcBef>
              <a:defRPr/>
            </a:pPr>
            <a:r>
              <a:rPr lang="en-US" b="1" dirty="0"/>
              <a:t>What it is:</a:t>
            </a:r>
          </a:p>
          <a:p>
            <a:pPr lvl="1">
              <a:spcBef>
                <a:spcPts val="500"/>
              </a:spcBef>
              <a:defRPr/>
            </a:pPr>
            <a:r>
              <a:rPr lang="en-US" altLang="en-US" dirty="0"/>
              <a:t>A Depth Damage Function (DDF) is the mathematical relationship between the depth of flooding and damage to a building</a:t>
            </a:r>
            <a:r>
              <a:rPr lang="en-US" dirty="0"/>
              <a:t>. </a:t>
            </a:r>
          </a:p>
          <a:p>
            <a:pPr lvl="1">
              <a:spcBef>
                <a:spcPts val="500"/>
              </a:spcBef>
              <a:defRPr/>
            </a:pPr>
            <a:r>
              <a:rPr lang="en-US" dirty="0"/>
              <a:t>For riverine flooding projects, the USACE Generic DDF is the default option in the BCA Toolkit because it is the most commonly used and is applicable regardless of geographic location.</a:t>
            </a:r>
          </a:p>
          <a:p>
            <a:pPr>
              <a:defRPr/>
            </a:pPr>
            <a:endParaRPr lang="en-US" dirty="0"/>
          </a:p>
          <a:p>
            <a:pPr marL="0" indent="0">
              <a:buFont typeface="Arial" panose="020B0604020202020204" pitchFamily="34" charset="0"/>
              <a:buNone/>
              <a:defRPr/>
            </a:pPr>
            <a:r>
              <a:rPr lang="en-US" dirty="0"/>
              <a:t> 	</a:t>
            </a:r>
          </a:p>
          <a:p>
            <a:pPr marL="0" indent="0">
              <a:buFont typeface="Arial" panose="020B0604020202020204" pitchFamily="34" charset="0"/>
              <a:buNone/>
              <a:defRPr/>
            </a:pPr>
            <a:endParaRPr lang="en-US" dirty="0"/>
          </a:p>
        </p:txBody>
      </p:sp>
      <p:graphicFrame>
        <p:nvGraphicFramePr>
          <p:cNvPr id="6" name="Content Placeholder 4">
            <a:extLst>
              <a:ext uri="{FF2B5EF4-FFF2-40B4-BE49-F238E27FC236}">
                <a16:creationId xmlns:a16="http://schemas.microsoft.com/office/drawing/2014/main" id="{E91ADBB4-7EB5-466D-89B7-4703D6756082}"/>
              </a:ext>
            </a:extLst>
          </p:cNvPr>
          <p:cNvGraphicFramePr>
            <a:graphicFrameLocks/>
          </p:cNvGraphicFramePr>
          <p:nvPr>
            <p:extLst>
              <p:ext uri="{D42A27DB-BD31-4B8C-83A1-F6EECF244321}">
                <p14:modId xmlns:p14="http://schemas.microsoft.com/office/powerpoint/2010/main" val="1053662451"/>
              </p:ext>
            </p:extLst>
          </p:nvPr>
        </p:nvGraphicFramePr>
        <p:xfrm>
          <a:off x="838200" y="3733800"/>
          <a:ext cx="7848600" cy="1371600"/>
        </p:xfrm>
        <a:graphic>
          <a:graphicData uri="http://schemas.openxmlformats.org/drawingml/2006/table">
            <a:tbl>
              <a:tblPr firstRow="1" bandRow="1">
                <a:tableStyleId>{073A0DAA-6AF3-43AB-8588-CEC1D06C72B9}</a:tableStyleId>
              </a:tblPr>
              <a:tblGrid>
                <a:gridCol w="1066800">
                  <a:extLst>
                    <a:ext uri="{9D8B030D-6E8A-4147-A177-3AD203B41FA5}">
                      <a16:colId xmlns:a16="http://schemas.microsoft.com/office/drawing/2014/main" val="2439141180"/>
                    </a:ext>
                  </a:extLst>
                </a:gridCol>
                <a:gridCol w="2133600">
                  <a:extLst>
                    <a:ext uri="{9D8B030D-6E8A-4147-A177-3AD203B41FA5}">
                      <a16:colId xmlns:a16="http://schemas.microsoft.com/office/drawing/2014/main" val="1985661485"/>
                    </a:ext>
                  </a:extLst>
                </a:gridCol>
                <a:gridCol w="4648200">
                  <a:extLst>
                    <a:ext uri="{9D8B030D-6E8A-4147-A177-3AD203B41FA5}">
                      <a16:colId xmlns:a16="http://schemas.microsoft.com/office/drawing/2014/main" val="2003852128"/>
                    </a:ext>
                  </a:extLst>
                </a:gridCol>
              </a:tblGrid>
              <a:tr h="370840">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Input required?</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Potential sources</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Recommended documentation with application</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331813385"/>
                  </a:ext>
                </a:extLst>
              </a:tr>
              <a:tr h="370840">
                <a:tc>
                  <a:txBody>
                    <a:bodyPr/>
                    <a:lstStyle/>
                    <a:p>
                      <a:pPr marL="0" marR="0">
                        <a:spcBef>
                          <a:spcPts val="0"/>
                        </a:spcBef>
                        <a:spcAft>
                          <a:spcPts val="0"/>
                        </a:spcAft>
                      </a:pPr>
                      <a:r>
                        <a:rPr lang="en-US" sz="1800" b="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Yes</a:t>
                      </a: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lvl="0" indent="0">
                        <a:spcBef>
                          <a:spcPts val="0"/>
                        </a:spcBef>
                        <a:spcAft>
                          <a:spcPts val="0"/>
                        </a:spcAft>
                        <a:buFont typeface="Symbol" panose="05050102010706020507" pitchFamily="18" charset="2"/>
                        <a:buNone/>
                      </a:pPr>
                      <a:r>
                        <a:rPr lang="en-US" sz="1800" kern="1200" dirty="0">
                          <a:solidFill>
                            <a:schemeClr val="dk1"/>
                          </a:solidFill>
                          <a:effectLst/>
                          <a:latin typeface="Calibri" panose="020F0502020204030204" pitchFamily="34" charset="0"/>
                          <a:ea typeface="+mn-ea"/>
                          <a:cs typeface="Calibri" panose="020F0502020204030204" pitchFamily="34" charset="0"/>
                        </a:rPr>
                        <a:t>n/a</a:t>
                      </a: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If using a curve other than USACE Generic, you should use the comment field to explain why that DDF is appropriate.</a:t>
                      </a:r>
                    </a:p>
                  </a:txBody>
                  <a:tcPr marL="68580" marR="68580" marT="0" marB="0" anchor="ctr"/>
                </a:tc>
                <a:extLst>
                  <a:ext uri="{0D108BD9-81ED-4DB2-BD59-A6C34878D82A}">
                    <a16:rowId xmlns:a16="http://schemas.microsoft.com/office/drawing/2014/main" val="1916684018"/>
                  </a:ext>
                </a:extLst>
              </a:tr>
            </a:tbl>
          </a:graphicData>
        </a:graphic>
      </p:graphicFrame>
      <p:sp>
        <p:nvSpPr>
          <p:cNvPr id="81924" name="Slide Number Placeholder 3">
            <a:extLst>
              <a:ext uri="{FF2B5EF4-FFF2-40B4-BE49-F238E27FC236}">
                <a16:creationId xmlns:a16="http://schemas.microsoft.com/office/drawing/2014/main" id="{E1FA336D-C5EE-4A33-8350-4DD96999AB5C}"/>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6E60BEC-E461-4CEE-A6EC-974858489BFC}" type="slidenum">
              <a:rPr lang="en-US" altLang="en-US" smtClean="0">
                <a:solidFill>
                  <a:srgbClr val="005288"/>
                </a:solidFill>
              </a:rPr>
              <a:pPr/>
              <a:t>38</a:t>
            </a:fld>
            <a:endParaRPr lang="en-US" altLang="en-US">
              <a:solidFill>
                <a:srgbClr val="005288"/>
              </a:solidFill>
            </a:endParaRPr>
          </a:p>
        </p:txBody>
      </p:sp>
    </p:spTree>
    <p:extLst>
      <p:ext uri="{BB962C8B-B14F-4D97-AF65-F5344CB8AC3E}">
        <p14:creationId xmlns:p14="http://schemas.microsoft.com/office/powerpoint/2010/main" val="16892521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06E50ADB-FE95-4680-B570-7B56A7C6417C}"/>
              </a:ext>
            </a:extLst>
          </p:cNvPr>
          <p:cNvSpPr>
            <a:spLocks noGrp="1" noChangeArrowheads="1"/>
          </p:cNvSpPr>
          <p:nvPr>
            <p:ph type="title"/>
          </p:nvPr>
        </p:nvSpPr>
        <p:spPr>
          <a:xfrm>
            <a:off x="1371600" y="1588"/>
            <a:ext cx="7315200" cy="1168400"/>
          </a:xfrm>
        </p:spPr>
        <p:txBody>
          <a:bodyPr/>
          <a:lstStyle/>
          <a:p>
            <a:pPr>
              <a:spcBef>
                <a:spcPts val="500"/>
              </a:spcBef>
            </a:pPr>
            <a:r>
              <a:rPr lang="en-US" altLang="en-US"/>
              <a:t>Building size</a:t>
            </a:r>
            <a:endParaRPr lang="en-US" altLang="en-US" i="1"/>
          </a:p>
        </p:txBody>
      </p:sp>
      <p:pic>
        <p:nvPicPr>
          <p:cNvPr id="75781" name="Picture 4" descr="Square icon">
            <a:extLst>
              <a:ext uri="{FF2B5EF4-FFF2-40B4-BE49-F238E27FC236}">
                <a16:creationId xmlns:a16="http://schemas.microsoft.com/office/drawing/2014/main" id="{1067B287-E5B7-4D03-A509-980FB24B20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6050"/>
            <a:ext cx="881063"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11525478-F6AC-45DC-9467-1FEBA6D2526B}"/>
              </a:ext>
            </a:extLst>
          </p:cNvPr>
          <p:cNvSpPr>
            <a:spLocks noGrp="1"/>
          </p:cNvSpPr>
          <p:nvPr>
            <p:ph idx="1"/>
          </p:nvPr>
        </p:nvSpPr>
        <p:spPr/>
        <p:txBody>
          <a:bodyPr/>
          <a:lstStyle/>
          <a:p>
            <a:pPr>
              <a:spcBef>
                <a:spcPts val="500"/>
              </a:spcBef>
              <a:defRPr/>
            </a:pPr>
            <a:r>
              <a:rPr lang="en-US" b="1" dirty="0"/>
              <a:t>Why it’s important:</a:t>
            </a:r>
          </a:p>
          <a:p>
            <a:pPr lvl="1">
              <a:spcBef>
                <a:spcPts val="500"/>
              </a:spcBef>
              <a:defRPr/>
            </a:pPr>
            <a:r>
              <a:rPr lang="en-US" dirty="0"/>
              <a:t>The BCA Toolkit uses the building size (in square feet) and Building Replacement Value (BRV) to determine the amount of losses.</a:t>
            </a:r>
          </a:p>
          <a:p>
            <a:pPr marL="0" indent="0">
              <a:buFont typeface="Arial" panose="020B0604020202020204" pitchFamily="34" charset="0"/>
              <a:buNone/>
              <a:defRPr/>
            </a:pPr>
            <a:r>
              <a:rPr lang="en-US" dirty="0"/>
              <a:t> 	</a:t>
            </a:r>
          </a:p>
          <a:p>
            <a:pPr marL="0" indent="0">
              <a:buFont typeface="Arial" panose="020B0604020202020204" pitchFamily="34" charset="0"/>
              <a:buNone/>
              <a:defRPr/>
            </a:pPr>
            <a:endParaRPr lang="en-US" dirty="0"/>
          </a:p>
        </p:txBody>
      </p:sp>
      <p:graphicFrame>
        <p:nvGraphicFramePr>
          <p:cNvPr id="6" name="Content Placeholder 4">
            <a:extLst>
              <a:ext uri="{FF2B5EF4-FFF2-40B4-BE49-F238E27FC236}">
                <a16:creationId xmlns:a16="http://schemas.microsoft.com/office/drawing/2014/main" id="{B6C3768D-A6B5-4E0A-B765-E88B12021ADE}"/>
              </a:ext>
            </a:extLst>
          </p:cNvPr>
          <p:cNvGraphicFramePr>
            <a:graphicFrameLocks/>
          </p:cNvGraphicFramePr>
          <p:nvPr>
            <p:extLst>
              <p:ext uri="{D42A27DB-BD31-4B8C-83A1-F6EECF244321}">
                <p14:modId xmlns:p14="http://schemas.microsoft.com/office/powerpoint/2010/main" val="685531690"/>
              </p:ext>
            </p:extLst>
          </p:nvPr>
        </p:nvGraphicFramePr>
        <p:xfrm>
          <a:off x="838200" y="2895600"/>
          <a:ext cx="7848600" cy="2468880"/>
        </p:xfrm>
        <a:graphic>
          <a:graphicData uri="http://schemas.openxmlformats.org/drawingml/2006/table">
            <a:tbl>
              <a:tblPr firstRow="1" bandRow="1">
                <a:tableStyleId>{073A0DAA-6AF3-43AB-8588-CEC1D06C72B9}</a:tableStyleId>
              </a:tblPr>
              <a:tblGrid>
                <a:gridCol w="1066800">
                  <a:extLst>
                    <a:ext uri="{9D8B030D-6E8A-4147-A177-3AD203B41FA5}">
                      <a16:colId xmlns:a16="http://schemas.microsoft.com/office/drawing/2014/main" val="2439141180"/>
                    </a:ext>
                  </a:extLst>
                </a:gridCol>
                <a:gridCol w="3276600">
                  <a:extLst>
                    <a:ext uri="{9D8B030D-6E8A-4147-A177-3AD203B41FA5}">
                      <a16:colId xmlns:a16="http://schemas.microsoft.com/office/drawing/2014/main" val="1985661485"/>
                    </a:ext>
                  </a:extLst>
                </a:gridCol>
                <a:gridCol w="3505200">
                  <a:extLst>
                    <a:ext uri="{9D8B030D-6E8A-4147-A177-3AD203B41FA5}">
                      <a16:colId xmlns:a16="http://schemas.microsoft.com/office/drawing/2014/main" val="2003852128"/>
                    </a:ext>
                  </a:extLst>
                </a:gridCol>
              </a:tblGrid>
              <a:tr h="370840">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Input required?</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Potential sources</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Recommended documentation with application</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331813385"/>
                  </a:ext>
                </a:extLst>
              </a:tr>
              <a:tr h="370840">
                <a:tc>
                  <a:txBody>
                    <a:bodyPr/>
                    <a:lstStyle/>
                    <a:p>
                      <a:pPr marL="0" marR="0">
                        <a:spcBef>
                          <a:spcPts val="0"/>
                        </a:spcBef>
                        <a:spcAft>
                          <a:spcPts val="0"/>
                        </a:spcAft>
                      </a:pPr>
                      <a:r>
                        <a:rPr lang="en-US" sz="1800" b="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Yes</a:t>
                      </a: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Project Scope of Work (SOW)</a:t>
                      </a:r>
                    </a:p>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Tax records</a:t>
                      </a:r>
                    </a:p>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Assessor</a:t>
                      </a:r>
                    </a:p>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Appraiser</a:t>
                      </a:r>
                    </a:p>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Surveyor</a:t>
                      </a:r>
                    </a:p>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Title documents</a:t>
                      </a:r>
                    </a:p>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Property owner</a:t>
                      </a: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Tax records</a:t>
                      </a:r>
                    </a:p>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Official, signed document from assessor, appraiser, or surveyor</a:t>
                      </a:r>
                    </a:p>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Title documents</a:t>
                      </a:r>
                    </a:p>
                  </a:txBody>
                  <a:tcPr marL="68580" marR="68580" marT="0" marB="0" anchor="ctr"/>
                </a:tc>
                <a:extLst>
                  <a:ext uri="{0D108BD9-81ED-4DB2-BD59-A6C34878D82A}">
                    <a16:rowId xmlns:a16="http://schemas.microsoft.com/office/drawing/2014/main" val="1916684018"/>
                  </a:ext>
                </a:extLst>
              </a:tr>
            </a:tbl>
          </a:graphicData>
        </a:graphic>
      </p:graphicFrame>
      <p:sp>
        <p:nvSpPr>
          <p:cNvPr id="75780" name="Slide Number Placeholder 3">
            <a:extLst>
              <a:ext uri="{FF2B5EF4-FFF2-40B4-BE49-F238E27FC236}">
                <a16:creationId xmlns:a16="http://schemas.microsoft.com/office/drawing/2014/main" id="{85342947-0CDC-4CA5-A86A-052C4C45FDC1}"/>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CAA8FED-5D6A-4E0D-AFFA-83950EEEF03A}" type="slidenum">
              <a:rPr lang="en-US" altLang="en-US" smtClean="0">
                <a:solidFill>
                  <a:srgbClr val="005288"/>
                </a:solidFill>
              </a:rPr>
              <a:pPr/>
              <a:t>39</a:t>
            </a:fld>
            <a:endParaRPr lang="en-US" altLang="en-US">
              <a:solidFill>
                <a:srgbClr val="005288"/>
              </a:solidFill>
            </a:endParaRPr>
          </a:p>
        </p:txBody>
      </p:sp>
    </p:spTree>
    <p:extLst>
      <p:ext uri="{BB962C8B-B14F-4D97-AF65-F5344CB8AC3E}">
        <p14:creationId xmlns:p14="http://schemas.microsoft.com/office/powerpoint/2010/main" val="4206629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57A91592-84DD-4B39-BEB4-38EEB2B67AB7}"/>
              </a:ext>
            </a:extLst>
          </p:cNvPr>
          <p:cNvSpPr>
            <a:spLocks noGrp="1" noChangeArrowheads="1"/>
          </p:cNvSpPr>
          <p:nvPr>
            <p:ph type="title"/>
          </p:nvPr>
        </p:nvSpPr>
        <p:spPr/>
        <p:txBody>
          <a:bodyPr/>
          <a:lstStyle/>
          <a:p>
            <a:r>
              <a:rPr lang="en-US" altLang="en-US"/>
              <a:t>Floods</a:t>
            </a:r>
          </a:p>
        </p:txBody>
      </p:sp>
      <p:sp>
        <p:nvSpPr>
          <p:cNvPr id="10243" name="Content Placeholder 2">
            <a:extLst>
              <a:ext uri="{FF2B5EF4-FFF2-40B4-BE49-F238E27FC236}">
                <a16:creationId xmlns:a16="http://schemas.microsoft.com/office/drawing/2014/main" id="{5F157F23-F4C6-4B87-9A1F-62AEA08ABCC0}"/>
              </a:ext>
            </a:extLst>
          </p:cNvPr>
          <p:cNvSpPr>
            <a:spLocks noGrp="1" noChangeArrowheads="1"/>
          </p:cNvSpPr>
          <p:nvPr>
            <p:ph idx="1"/>
          </p:nvPr>
        </p:nvSpPr>
        <p:spPr>
          <a:xfrm>
            <a:off x="838200" y="1371600"/>
            <a:ext cx="3962400" cy="4343400"/>
          </a:xfrm>
        </p:spPr>
        <p:txBody>
          <a:bodyPr/>
          <a:lstStyle/>
          <a:p>
            <a:r>
              <a:rPr lang="en-US" altLang="en-US" dirty="0"/>
              <a:t>Floods are the most common, most predictable, and most costly of all natural disasters in the United States.</a:t>
            </a:r>
          </a:p>
          <a:p>
            <a:pPr lvl="1"/>
            <a:r>
              <a:rPr lang="en-US" altLang="en-US" dirty="0"/>
              <a:t>90% of all presidential disaster declarations involve flooding.</a:t>
            </a:r>
          </a:p>
          <a:p>
            <a:r>
              <a:rPr lang="en-US" altLang="en-US" dirty="0"/>
              <a:t>Congress established the NFIP in 1968 to regulate affordable flood insurance for communities in flood-prone areas.</a:t>
            </a:r>
          </a:p>
        </p:txBody>
      </p:sp>
      <p:pic>
        <p:nvPicPr>
          <p:cNvPr id="2" name="Picture 1" descr="Photograph of a flooded street with houses">
            <a:extLst>
              <a:ext uri="{FF2B5EF4-FFF2-40B4-BE49-F238E27FC236}">
                <a16:creationId xmlns:a16="http://schemas.microsoft.com/office/drawing/2014/main" id="{5264E151-6B8E-44B8-B195-71039C4506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8507" y="1284288"/>
            <a:ext cx="3276600" cy="24574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244" name="Slide Number Placeholder 3">
            <a:extLst>
              <a:ext uri="{FF2B5EF4-FFF2-40B4-BE49-F238E27FC236}">
                <a16:creationId xmlns:a16="http://schemas.microsoft.com/office/drawing/2014/main" id="{5686DE50-BC3F-4B06-B393-6E6E6D8865A0}"/>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7F5F3CE-BE59-4FB0-8EFC-D84572907AEB}" type="slidenum">
              <a:rPr lang="en-US" altLang="en-US" smtClean="0">
                <a:solidFill>
                  <a:srgbClr val="005288"/>
                </a:solidFill>
              </a:rPr>
              <a:pPr/>
              <a:t>4</a:t>
            </a:fld>
            <a:endParaRPr lang="en-US" altLang="en-US">
              <a:solidFill>
                <a:srgbClr val="005288"/>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FEA22F24-BCBC-49B9-8E94-20751A3F037B}"/>
              </a:ext>
            </a:extLst>
          </p:cNvPr>
          <p:cNvSpPr>
            <a:spLocks noGrp="1" noChangeArrowheads="1"/>
          </p:cNvSpPr>
          <p:nvPr>
            <p:ph type="title"/>
          </p:nvPr>
        </p:nvSpPr>
        <p:spPr>
          <a:xfrm>
            <a:off x="1371600" y="1588"/>
            <a:ext cx="7315200" cy="1168400"/>
          </a:xfrm>
        </p:spPr>
        <p:txBody>
          <a:bodyPr/>
          <a:lstStyle/>
          <a:p>
            <a:r>
              <a:rPr lang="en-US" altLang="en-US" dirty="0">
                <a:sym typeface="Wingdings" panose="05000000000000000000" pitchFamily="2" charset="2"/>
              </a:rPr>
              <a:t>Building replacement value (BRV), cont.</a:t>
            </a:r>
            <a:endParaRPr lang="en-US" altLang="en-US" dirty="0"/>
          </a:p>
        </p:txBody>
      </p:sp>
      <p:pic>
        <p:nvPicPr>
          <p:cNvPr id="83973" name="Picture 6" descr="Dollar sign icon">
            <a:extLst>
              <a:ext uri="{FF2B5EF4-FFF2-40B4-BE49-F238E27FC236}">
                <a16:creationId xmlns:a16="http://schemas.microsoft.com/office/drawing/2014/main" id="{5AE29DA1-DC24-4ED1-BC88-089D9A5166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5250"/>
            <a:ext cx="10668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BBB94E6C-AA34-4534-807B-A4D3043D2463}"/>
              </a:ext>
            </a:extLst>
          </p:cNvPr>
          <p:cNvSpPr>
            <a:spLocks noGrp="1"/>
          </p:cNvSpPr>
          <p:nvPr>
            <p:ph idx="1"/>
          </p:nvPr>
        </p:nvSpPr>
        <p:spPr/>
        <p:txBody>
          <a:bodyPr/>
          <a:lstStyle/>
          <a:p>
            <a:pPr>
              <a:spcBef>
                <a:spcPts val="500"/>
              </a:spcBef>
              <a:defRPr/>
            </a:pPr>
            <a:r>
              <a:rPr lang="en-US" b="1" dirty="0"/>
              <a:t>What it is:</a:t>
            </a:r>
          </a:p>
          <a:p>
            <a:pPr lvl="1">
              <a:spcBef>
                <a:spcPts val="500"/>
              </a:spcBef>
              <a:defRPr/>
            </a:pPr>
            <a:r>
              <a:rPr lang="en-US" dirty="0"/>
              <a:t>The cost per square foot to replace the building with a functionally equivalent building, based on the current cost of labor and materials.</a:t>
            </a:r>
          </a:p>
          <a:p>
            <a:pPr lvl="1">
              <a:spcBef>
                <a:spcPts val="500"/>
              </a:spcBef>
              <a:defRPr/>
            </a:pPr>
            <a:r>
              <a:rPr lang="en-US" dirty="0"/>
              <a:t>The default value for BRV is $100/square foot.</a:t>
            </a:r>
          </a:p>
          <a:p>
            <a:pPr>
              <a:spcBef>
                <a:spcPts val="500"/>
              </a:spcBef>
              <a:defRPr/>
            </a:pPr>
            <a:endParaRPr lang="en-US" dirty="0"/>
          </a:p>
          <a:p>
            <a:pPr>
              <a:defRPr/>
            </a:pPr>
            <a:endParaRPr lang="en-US" dirty="0"/>
          </a:p>
          <a:p>
            <a:pPr marL="0" indent="0">
              <a:buFont typeface="Arial" panose="020B0604020202020204" pitchFamily="34" charset="0"/>
              <a:buNone/>
              <a:defRPr/>
            </a:pPr>
            <a:r>
              <a:rPr lang="en-US" dirty="0"/>
              <a:t> 	</a:t>
            </a:r>
          </a:p>
          <a:p>
            <a:pPr marL="0" indent="0">
              <a:buFont typeface="Arial" panose="020B0604020202020204" pitchFamily="34" charset="0"/>
              <a:buNone/>
              <a:defRPr/>
            </a:pPr>
            <a:endParaRPr lang="en-US" dirty="0"/>
          </a:p>
        </p:txBody>
      </p:sp>
      <p:graphicFrame>
        <p:nvGraphicFramePr>
          <p:cNvPr id="6" name="Content Placeholder 4">
            <a:extLst>
              <a:ext uri="{FF2B5EF4-FFF2-40B4-BE49-F238E27FC236}">
                <a16:creationId xmlns:a16="http://schemas.microsoft.com/office/drawing/2014/main" id="{31F71F40-E3F3-4CC6-A1F7-45DE1F58F84B}"/>
              </a:ext>
            </a:extLst>
          </p:cNvPr>
          <p:cNvGraphicFramePr>
            <a:graphicFrameLocks/>
          </p:cNvGraphicFramePr>
          <p:nvPr>
            <p:extLst>
              <p:ext uri="{D42A27DB-BD31-4B8C-83A1-F6EECF244321}">
                <p14:modId xmlns:p14="http://schemas.microsoft.com/office/powerpoint/2010/main" val="253293438"/>
              </p:ext>
            </p:extLst>
          </p:nvPr>
        </p:nvGraphicFramePr>
        <p:xfrm>
          <a:off x="838200" y="2895600"/>
          <a:ext cx="7848600" cy="2743200"/>
        </p:xfrm>
        <a:graphic>
          <a:graphicData uri="http://schemas.openxmlformats.org/drawingml/2006/table">
            <a:tbl>
              <a:tblPr firstRow="1" bandRow="1">
                <a:tableStyleId>{073A0DAA-6AF3-43AB-8588-CEC1D06C72B9}</a:tableStyleId>
              </a:tblPr>
              <a:tblGrid>
                <a:gridCol w="1066800">
                  <a:extLst>
                    <a:ext uri="{9D8B030D-6E8A-4147-A177-3AD203B41FA5}">
                      <a16:colId xmlns:a16="http://schemas.microsoft.com/office/drawing/2014/main" val="2439141180"/>
                    </a:ext>
                  </a:extLst>
                </a:gridCol>
                <a:gridCol w="3276600">
                  <a:extLst>
                    <a:ext uri="{9D8B030D-6E8A-4147-A177-3AD203B41FA5}">
                      <a16:colId xmlns:a16="http://schemas.microsoft.com/office/drawing/2014/main" val="1985661485"/>
                    </a:ext>
                  </a:extLst>
                </a:gridCol>
                <a:gridCol w="3505200">
                  <a:extLst>
                    <a:ext uri="{9D8B030D-6E8A-4147-A177-3AD203B41FA5}">
                      <a16:colId xmlns:a16="http://schemas.microsoft.com/office/drawing/2014/main" val="2003852128"/>
                    </a:ext>
                  </a:extLst>
                </a:gridCol>
              </a:tblGrid>
              <a:tr h="370840">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Input required?</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Potential sources for non-default value</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Recommended documentation with application</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331813385"/>
                  </a:ext>
                </a:extLst>
              </a:tr>
              <a:tr h="370840">
                <a:tc>
                  <a:txBody>
                    <a:bodyPr/>
                    <a:lstStyle/>
                    <a:p>
                      <a:pPr marL="0" marR="0">
                        <a:spcBef>
                          <a:spcPts val="0"/>
                        </a:spcBef>
                        <a:spcAft>
                          <a:spcPts val="0"/>
                        </a:spcAft>
                      </a:pPr>
                      <a:r>
                        <a:rPr lang="en-US" sz="1800" b="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No</a:t>
                      </a: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Industry-standard cost estimating guide such as Marshall &amp; Swift or </a:t>
                      </a:r>
                      <a:r>
                        <a:rPr lang="en-US" sz="1800" kern="1200" dirty="0" err="1">
                          <a:solidFill>
                            <a:schemeClr val="dk1"/>
                          </a:solidFill>
                          <a:effectLst/>
                          <a:latin typeface="Calibri" panose="020F0502020204030204" pitchFamily="34" charset="0"/>
                          <a:ea typeface="+mn-ea"/>
                          <a:cs typeface="Calibri" panose="020F0502020204030204" pitchFamily="34" charset="0"/>
                        </a:rPr>
                        <a:t>RSMeans</a:t>
                      </a:r>
                      <a:endParaRPr lang="en-US" sz="1800" kern="1200" dirty="0">
                        <a:solidFill>
                          <a:schemeClr val="dk1"/>
                        </a:solidFill>
                        <a:effectLst/>
                        <a:latin typeface="Calibri" panose="020F0502020204030204" pitchFamily="34" charset="0"/>
                        <a:ea typeface="+mn-ea"/>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Letter from construction/contracting firm or local building inspector</a:t>
                      </a:r>
                    </a:p>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Tax records (must be from assessor’s office)</a:t>
                      </a: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Copy of page(s) from cost estimating guide</a:t>
                      </a:r>
                    </a:p>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Signed letter from construction/ contracting firm or local building inspector</a:t>
                      </a:r>
                    </a:p>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Tax records (must be from assessor’s office)</a:t>
                      </a:r>
                    </a:p>
                  </a:txBody>
                  <a:tcPr marL="68580" marR="68580" marT="0" marB="0" anchor="ctr"/>
                </a:tc>
                <a:extLst>
                  <a:ext uri="{0D108BD9-81ED-4DB2-BD59-A6C34878D82A}">
                    <a16:rowId xmlns:a16="http://schemas.microsoft.com/office/drawing/2014/main" val="1916684018"/>
                  </a:ext>
                </a:extLst>
              </a:tr>
            </a:tbl>
          </a:graphicData>
        </a:graphic>
      </p:graphicFrame>
      <p:sp>
        <p:nvSpPr>
          <p:cNvPr id="83972" name="Slide Number Placeholder 3">
            <a:extLst>
              <a:ext uri="{FF2B5EF4-FFF2-40B4-BE49-F238E27FC236}">
                <a16:creationId xmlns:a16="http://schemas.microsoft.com/office/drawing/2014/main" id="{521249E5-87E2-4C01-866D-8663A06A51FF}"/>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55C6F2A-3689-4D4D-B168-6E75E2846CC8}" type="slidenum">
              <a:rPr lang="en-US" altLang="en-US" smtClean="0">
                <a:solidFill>
                  <a:srgbClr val="005288"/>
                </a:solidFill>
              </a:rPr>
              <a:pPr/>
              <a:t>40</a:t>
            </a:fld>
            <a:endParaRPr lang="en-US" altLang="en-US">
              <a:solidFill>
                <a:srgbClr val="005288"/>
              </a:solidFill>
            </a:endParaRPr>
          </a:p>
        </p:txBody>
      </p:sp>
    </p:spTree>
    <p:extLst>
      <p:ext uri="{BB962C8B-B14F-4D97-AF65-F5344CB8AC3E}">
        <p14:creationId xmlns:p14="http://schemas.microsoft.com/office/powerpoint/2010/main" val="11483620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EABCAF2E-E2E0-49F5-B05F-69318C28638E}"/>
              </a:ext>
            </a:extLst>
          </p:cNvPr>
          <p:cNvSpPr>
            <a:spLocks noGrp="1" noChangeArrowheads="1"/>
          </p:cNvSpPr>
          <p:nvPr>
            <p:ph type="title"/>
          </p:nvPr>
        </p:nvSpPr>
        <p:spPr>
          <a:xfrm>
            <a:off x="1371600" y="1588"/>
            <a:ext cx="7315200" cy="1168400"/>
          </a:xfrm>
        </p:spPr>
        <p:txBody>
          <a:bodyPr/>
          <a:lstStyle/>
          <a:p>
            <a:r>
              <a:rPr lang="en-US" altLang="en-US">
                <a:sym typeface="Wingdings" panose="05000000000000000000" pitchFamily="2" charset="2"/>
              </a:rPr>
              <a:t>Demolition Damage Threshold (DDT)</a:t>
            </a:r>
            <a:endParaRPr lang="en-US" altLang="en-US"/>
          </a:p>
        </p:txBody>
      </p:sp>
      <p:pic>
        <p:nvPicPr>
          <p:cNvPr id="86021" name="Picture 3" descr="Percentage icon">
            <a:extLst>
              <a:ext uri="{FF2B5EF4-FFF2-40B4-BE49-F238E27FC236}">
                <a16:creationId xmlns:a16="http://schemas.microsoft.com/office/drawing/2014/main" id="{AED80A1E-8D8C-4953-A22D-4249489A0E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71438"/>
            <a:ext cx="1293812" cy="130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DD59D2FD-10F5-4834-A0F5-0E2BAF1B1311}"/>
              </a:ext>
            </a:extLst>
          </p:cNvPr>
          <p:cNvSpPr>
            <a:spLocks noGrp="1"/>
          </p:cNvSpPr>
          <p:nvPr>
            <p:ph idx="1"/>
          </p:nvPr>
        </p:nvSpPr>
        <p:spPr/>
        <p:txBody>
          <a:bodyPr/>
          <a:lstStyle/>
          <a:p>
            <a:pPr>
              <a:spcBef>
                <a:spcPts val="500"/>
              </a:spcBef>
              <a:defRPr/>
            </a:pPr>
            <a:r>
              <a:rPr lang="en-US" b="1" dirty="0"/>
              <a:t>What it is:</a:t>
            </a:r>
          </a:p>
          <a:p>
            <a:pPr lvl="1">
              <a:spcBef>
                <a:spcPts val="500"/>
              </a:spcBef>
              <a:defRPr/>
            </a:pPr>
            <a:r>
              <a:rPr lang="en-US" dirty="0"/>
              <a:t>The demolition damage threshold is the % of building damage at which demolition and replacement (rather than repair) would be expected to occur as the economically efficient choice.</a:t>
            </a:r>
          </a:p>
          <a:p>
            <a:pPr lvl="1">
              <a:spcBef>
                <a:spcPts val="500"/>
              </a:spcBef>
              <a:defRPr/>
            </a:pPr>
            <a:r>
              <a:rPr lang="en-US" dirty="0"/>
              <a:t>The default value is 50%.</a:t>
            </a:r>
          </a:p>
          <a:p>
            <a:pPr marL="0" indent="0">
              <a:buFont typeface="Arial" panose="020B0604020202020204" pitchFamily="34" charset="0"/>
              <a:buNone/>
              <a:defRPr/>
            </a:pPr>
            <a:endParaRPr lang="en-US" dirty="0"/>
          </a:p>
        </p:txBody>
      </p:sp>
      <p:graphicFrame>
        <p:nvGraphicFramePr>
          <p:cNvPr id="6" name="Content Placeholder 4">
            <a:extLst>
              <a:ext uri="{FF2B5EF4-FFF2-40B4-BE49-F238E27FC236}">
                <a16:creationId xmlns:a16="http://schemas.microsoft.com/office/drawing/2014/main" id="{0AAA6D50-AA5E-4F52-A99A-03C507F11FD3}"/>
              </a:ext>
            </a:extLst>
          </p:cNvPr>
          <p:cNvGraphicFramePr>
            <a:graphicFrameLocks/>
          </p:cNvGraphicFramePr>
          <p:nvPr>
            <p:extLst>
              <p:ext uri="{D42A27DB-BD31-4B8C-83A1-F6EECF244321}">
                <p14:modId xmlns:p14="http://schemas.microsoft.com/office/powerpoint/2010/main" val="1878523801"/>
              </p:ext>
            </p:extLst>
          </p:nvPr>
        </p:nvGraphicFramePr>
        <p:xfrm>
          <a:off x="838200" y="3352800"/>
          <a:ext cx="7848600" cy="1920240"/>
        </p:xfrm>
        <a:graphic>
          <a:graphicData uri="http://schemas.openxmlformats.org/drawingml/2006/table">
            <a:tbl>
              <a:tblPr firstRow="1" bandRow="1">
                <a:tableStyleId>{073A0DAA-6AF3-43AB-8588-CEC1D06C72B9}</a:tableStyleId>
              </a:tblPr>
              <a:tblGrid>
                <a:gridCol w="1066800">
                  <a:extLst>
                    <a:ext uri="{9D8B030D-6E8A-4147-A177-3AD203B41FA5}">
                      <a16:colId xmlns:a16="http://schemas.microsoft.com/office/drawing/2014/main" val="2439141180"/>
                    </a:ext>
                  </a:extLst>
                </a:gridCol>
                <a:gridCol w="3276600">
                  <a:extLst>
                    <a:ext uri="{9D8B030D-6E8A-4147-A177-3AD203B41FA5}">
                      <a16:colId xmlns:a16="http://schemas.microsoft.com/office/drawing/2014/main" val="1985661485"/>
                    </a:ext>
                  </a:extLst>
                </a:gridCol>
                <a:gridCol w="3505200">
                  <a:extLst>
                    <a:ext uri="{9D8B030D-6E8A-4147-A177-3AD203B41FA5}">
                      <a16:colId xmlns:a16="http://schemas.microsoft.com/office/drawing/2014/main" val="2003852128"/>
                    </a:ext>
                  </a:extLst>
                </a:gridCol>
              </a:tblGrid>
              <a:tr h="370840">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Input required?</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Potential sources for non-default value</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Recommended documentation with application</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331813385"/>
                  </a:ext>
                </a:extLst>
              </a:tr>
              <a:tr h="370840">
                <a:tc>
                  <a:txBody>
                    <a:bodyPr/>
                    <a:lstStyle/>
                    <a:p>
                      <a:pPr marL="0" marR="0">
                        <a:spcBef>
                          <a:spcPts val="0"/>
                        </a:spcBef>
                        <a:spcAft>
                          <a:spcPts val="0"/>
                        </a:spcAft>
                      </a:pPr>
                      <a:r>
                        <a:rPr lang="en-US" sz="1800" b="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No</a:t>
                      </a: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Real estate appraiser</a:t>
                      </a:r>
                    </a:p>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Local building inspector</a:t>
                      </a:r>
                    </a:p>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Building or construction company</a:t>
                      </a:r>
                    </a:p>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Economist</a:t>
                      </a: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Signed letter from qualified professional (real estate appraiser, local building inspector, building/construction company, economist)</a:t>
                      </a:r>
                    </a:p>
                  </a:txBody>
                  <a:tcPr marL="68580" marR="68580" marT="0" marB="0" anchor="ctr"/>
                </a:tc>
                <a:extLst>
                  <a:ext uri="{0D108BD9-81ED-4DB2-BD59-A6C34878D82A}">
                    <a16:rowId xmlns:a16="http://schemas.microsoft.com/office/drawing/2014/main" val="1916684018"/>
                  </a:ext>
                </a:extLst>
              </a:tr>
            </a:tbl>
          </a:graphicData>
        </a:graphic>
      </p:graphicFrame>
      <p:sp>
        <p:nvSpPr>
          <p:cNvPr id="86020" name="Slide Number Placeholder 3">
            <a:extLst>
              <a:ext uri="{FF2B5EF4-FFF2-40B4-BE49-F238E27FC236}">
                <a16:creationId xmlns:a16="http://schemas.microsoft.com/office/drawing/2014/main" id="{24F628A6-8F62-4776-B20E-889D5A5265FB}"/>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C4A206B-08F6-45BD-B21C-9A576C6A6026}" type="slidenum">
              <a:rPr lang="en-US" altLang="en-US" smtClean="0">
                <a:solidFill>
                  <a:srgbClr val="005288"/>
                </a:solidFill>
              </a:rPr>
              <a:pPr/>
              <a:t>41</a:t>
            </a:fld>
            <a:endParaRPr lang="en-US" altLang="en-US">
              <a:solidFill>
                <a:srgbClr val="005288"/>
              </a:solidFill>
            </a:endParaRPr>
          </a:p>
        </p:txBody>
      </p:sp>
    </p:spTree>
    <p:extLst>
      <p:ext uri="{BB962C8B-B14F-4D97-AF65-F5344CB8AC3E}">
        <p14:creationId xmlns:p14="http://schemas.microsoft.com/office/powerpoint/2010/main" val="3336327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a:extLst>
              <a:ext uri="{FF2B5EF4-FFF2-40B4-BE49-F238E27FC236}">
                <a16:creationId xmlns:a16="http://schemas.microsoft.com/office/drawing/2014/main" id="{C01E7E81-C913-4BD3-A4F0-F51B4A86BDC4}"/>
              </a:ext>
            </a:extLst>
          </p:cNvPr>
          <p:cNvSpPr>
            <a:spLocks noGrp="1" noChangeArrowheads="1"/>
          </p:cNvSpPr>
          <p:nvPr>
            <p:ph type="title"/>
          </p:nvPr>
        </p:nvSpPr>
        <p:spPr>
          <a:xfrm>
            <a:off x="1371600" y="1588"/>
            <a:ext cx="7315200" cy="1168400"/>
          </a:xfrm>
        </p:spPr>
        <p:txBody>
          <a:bodyPr/>
          <a:lstStyle/>
          <a:p>
            <a:r>
              <a:rPr lang="en-US" altLang="en-US">
                <a:sym typeface="Wingdings" panose="05000000000000000000" pitchFamily="2" charset="2"/>
              </a:rPr>
              <a:t>Contents value</a:t>
            </a:r>
            <a:endParaRPr lang="en-US" altLang="en-US"/>
          </a:p>
        </p:txBody>
      </p:sp>
      <p:pic>
        <p:nvPicPr>
          <p:cNvPr id="88069" name="Picture 6" descr="Dollar sign icon">
            <a:extLst>
              <a:ext uri="{FF2B5EF4-FFF2-40B4-BE49-F238E27FC236}">
                <a16:creationId xmlns:a16="http://schemas.microsoft.com/office/drawing/2014/main" id="{B75CAB13-A9FB-4E30-ABC4-E9ED15A71D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5250"/>
            <a:ext cx="10668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BBB94E6C-AA34-4534-807B-A4D3043D2463}"/>
              </a:ext>
            </a:extLst>
          </p:cNvPr>
          <p:cNvSpPr>
            <a:spLocks noGrp="1"/>
          </p:cNvSpPr>
          <p:nvPr>
            <p:ph idx="1"/>
          </p:nvPr>
        </p:nvSpPr>
        <p:spPr/>
        <p:txBody>
          <a:bodyPr/>
          <a:lstStyle/>
          <a:p>
            <a:pPr>
              <a:spcBef>
                <a:spcPts val="500"/>
              </a:spcBef>
              <a:defRPr/>
            </a:pPr>
            <a:r>
              <a:rPr lang="en-US" b="1" dirty="0"/>
              <a:t>What it is:</a:t>
            </a:r>
          </a:p>
          <a:p>
            <a:pPr lvl="1">
              <a:spcBef>
                <a:spcPts val="500"/>
              </a:spcBef>
              <a:defRPr/>
            </a:pPr>
            <a:r>
              <a:rPr lang="en-US" dirty="0"/>
              <a:t>The value of contents inside the building.</a:t>
            </a:r>
          </a:p>
          <a:p>
            <a:pPr lvl="1">
              <a:spcBef>
                <a:spcPts val="500"/>
              </a:spcBef>
              <a:defRPr/>
            </a:pPr>
            <a:r>
              <a:rPr lang="en-US" dirty="0"/>
              <a:t>The default contents value is based on the building type.</a:t>
            </a:r>
          </a:p>
          <a:p>
            <a:pPr>
              <a:spcBef>
                <a:spcPts val="500"/>
              </a:spcBef>
              <a:defRPr/>
            </a:pPr>
            <a:endParaRPr lang="en-US" dirty="0"/>
          </a:p>
          <a:p>
            <a:pPr>
              <a:defRPr/>
            </a:pPr>
            <a:endParaRPr lang="en-US" dirty="0"/>
          </a:p>
          <a:p>
            <a:pPr marL="0" indent="0">
              <a:buFont typeface="Arial" panose="020B0604020202020204" pitchFamily="34" charset="0"/>
              <a:buNone/>
              <a:defRPr/>
            </a:pPr>
            <a:r>
              <a:rPr lang="en-US" dirty="0"/>
              <a:t> 	</a:t>
            </a:r>
          </a:p>
          <a:p>
            <a:pPr marL="0" indent="0">
              <a:buFont typeface="Arial" panose="020B0604020202020204" pitchFamily="34" charset="0"/>
              <a:buNone/>
              <a:defRPr/>
            </a:pPr>
            <a:endParaRPr lang="en-US" dirty="0"/>
          </a:p>
        </p:txBody>
      </p:sp>
      <p:graphicFrame>
        <p:nvGraphicFramePr>
          <p:cNvPr id="6" name="Content Placeholder 4">
            <a:extLst>
              <a:ext uri="{FF2B5EF4-FFF2-40B4-BE49-F238E27FC236}">
                <a16:creationId xmlns:a16="http://schemas.microsoft.com/office/drawing/2014/main" id="{2D7F9E3C-ED0B-45C1-AD65-53277EDF0877}"/>
              </a:ext>
            </a:extLst>
          </p:cNvPr>
          <p:cNvGraphicFramePr>
            <a:graphicFrameLocks/>
          </p:cNvGraphicFramePr>
          <p:nvPr>
            <p:extLst>
              <p:ext uri="{D42A27DB-BD31-4B8C-83A1-F6EECF244321}">
                <p14:modId xmlns:p14="http://schemas.microsoft.com/office/powerpoint/2010/main" val="884664793"/>
              </p:ext>
            </p:extLst>
          </p:nvPr>
        </p:nvGraphicFramePr>
        <p:xfrm>
          <a:off x="838200" y="2895600"/>
          <a:ext cx="7848600" cy="2468880"/>
        </p:xfrm>
        <a:graphic>
          <a:graphicData uri="http://schemas.openxmlformats.org/drawingml/2006/table">
            <a:tbl>
              <a:tblPr firstRow="1" bandRow="1">
                <a:tableStyleId>{073A0DAA-6AF3-43AB-8588-CEC1D06C72B9}</a:tableStyleId>
              </a:tblPr>
              <a:tblGrid>
                <a:gridCol w="1066800">
                  <a:extLst>
                    <a:ext uri="{9D8B030D-6E8A-4147-A177-3AD203B41FA5}">
                      <a16:colId xmlns:a16="http://schemas.microsoft.com/office/drawing/2014/main" val="2439141180"/>
                    </a:ext>
                  </a:extLst>
                </a:gridCol>
                <a:gridCol w="3276600">
                  <a:extLst>
                    <a:ext uri="{9D8B030D-6E8A-4147-A177-3AD203B41FA5}">
                      <a16:colId xmlns:a16="http://schemas.microsoft.com/office/drawing/2014/main" val="1985661485"/>
                    </a:ext>
                  </a:extLst>
                </a:gridCol>
                <a:gridCol w="3505200">
                  <a:extLst>
                    <a:ext uri="{9D8B030D-6E8A-4147-A177-3AD203B41FA5}">
                      <a16:colId xmlns:a16="http://schemas.microsoft.com/office/drawing/2014/main" val="2003852128"/>
                    </a:ext>
                  </a:extLst>
                </a:gridCol>
              </a:tblGrid>
              <a:tr h="370840">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Input required?</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Potential sources for non-default value</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Recommended documentation with application</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331813385"/>
                  </a:ext>
                </a:extLst>
              </a:tr>
              <a:tr h="370840">
                <a:tc>
                  <a:txBody>
                    <a:bodyPr/>
                    <a:lstStyle/>
                    <a:p>
                      <a:pPr marL="0" marR="0">
                        <a:spcBef>
                          <a:spcPts val="0"/>
                        </a:spcBef>
                        <a:spcAft>
                          <a:spcPts val="0"/>
                        </a:spcAft>
                      </a:pPr>
                      <a:r>
                        <a:rPr lang="en-US" sz="1800" b="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No</a:t>
                      </a: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Insurance records</a:t>
                      </a:r>
                    </a:p>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Appraisals</a:t>
                      </a:r>
                    </a:p>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Purchase receipts from property owner</a:t>
                      </a:r>
                    </a:p>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Estimates based on current market prices for similar building contents</a:t>
                      </a: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Copy of insurance records, appraisals, or purchase receipts</a:t>
                      </a:r>
                    </a:p>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Signed letter from qualified professional estimating market prices for similar building contents</a:t>
                      </a:r>
                    </a:p>
                  </a:txBody>
                  <a:tcPr marL="68580" marR="68580" marT="0" marB="0" anchor="ctr"/>
                </a:tc>
                <a:extLst>
                  <a:ext uri="{0D108BD9-81ED-4DB2-BD59-A6C34878D82A}">
                    <a16:rowId xmlns:a16="http://schemas.microsoft.com/office/drawing/2014/main" val="1916684018"/>
                  </a:ext>
                </a:extLst>
              </a:tr>
            </a:tbl>
          </a:graphicData>
        </a:graphic>
      </p:graphicFrame>
      <p:sp>
        <p:nvSpPr>
          <p:cNvPr id="88068" name="Slide Number Placeholder 3">
            <a:extLst>
              <a:ext uri="{FF2B5EF4-FFF2-40B4-BE49-F238E27FC236}">
                <a16:creationId xmlns:a16="http://schemas.microsoft.com/office/drawing/2014/main" id="{0B39DCFA-449C-4DB3-8F3C-332B8C09458F}"/>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5F07AE6-4FF2-4CD9-97BC-2899D4B7E324}" type="slidenum">
              <a:rPr lang="en-US" altLang="en-US" smtClean="0">
                <a:solidFill>
                  <a:srgbClr val="005288"/>
                </a:solidFill>
              </a:rPr>
              <a:pPr/>
              <a:t>42</a:t>
            </a:fld>
            <a:endParaRPr lang="en-US" altLang="en-US">
              <a:solidFill>
                <a:srgbClr val="005288"/>
              </a:solidFill>
            </a:endParaRPr>
          </a:p>
        </p:txBody>
      </p:sp>
    </p:spTree>
    <p:extLst>
      <p:ext uri="{BB962C8B-B14F-4D97-AF65-F5344CB8AC3E}">
        <p14:creationId xmlns:p14="http://schemas.microsoft.com/office/powerpoint/2010/main" val="41434007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CB3E564C-8E42-46B4-B160-0A6F68B5CF3D}"/>
              </a:ext>
            </a:extLst>
          </p:cNvPr>
          <p:cNvSpPr>
            <a:spLocks noGrp="1" noChangeArrowheads="1"/>
          </p:cNvSpPr>
          <p:nvPr>
            <p:ph type="title"/>
          </p:nvPr>
        </p:nvSpPr>
        <p:spPr>
          <a:xfrm>
            <a:off x="1371600" y="1588"/>
            <a:ext cx="7315200" cy="1168400"/>
          </a:xfrm>
        </p:spPr>
        <p:txBody>
          <a:bodyPr/>
          <a:lstStyle/>
          <a:p>
            <a:pPr>
              <a:spcBef>
                <a:spcPts val="500"/>
              </a:spcBef>
            </a:pPr>
            <a:r>
              <a:rPr lang="en-US" altLang="en-US"/>
              <a:t>Are the utilities elevated?</a:t>
            </a:r>
            <a:endParaRPr lang="en-US" altLang="en-US" i="1"/>
          </a:p>
        </p:txBody>
      </p:sp>
      <p:pic>
        <p:nvPicPr>
          <p:cNvPr id="90117" name="Picture 3" descr="Question mark icon">
            <a:extLst>
              <a:ext uri="{FF2B5EF4-FFF2-40B4-BE49-F238E27FC236}">
                <a16:creationId xmlns:a16="http://schemas.microsoft.com/office/drawing/2014/main" id="{17F9A43E-79A4-4586-A933-A51C8248FB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2713"/>
            <a:ext cx="1085850"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11525478-F6AC-45DC-9467-1FEBA6D2526B}"/>
              </a:ext>
            </a:extLst>
          </p:cNvPr>
          <p:cNvSpPr>
            <a:spLocks noGrp="1"/>
          </p:cNvSpPr>
          <p:nvPr>
            <p:ph idx="1"/>
          </p:nvPr>
        </p:nvSpPr>
        <p:spPr/>
        <p:txBody>
          <a:bodyPr/>
          <a:lstStyle/>
          <a:p>
            <a:pPr>
              <a:spcBef>
                <a:spcPts val="500"/>
              </a:spcBef>
              <a:defRPr/>
            </a:pPr>
            <a:r>
              <a:rPr lang="en-US" b="1" dirty="0"/>
              <a:t>Why it’s important:</a:t>
            </a:r>
          </a:p>
          <a:p>
            <a:pPr lvl="1">
              <a:spcBef>
                <a:spcPts val="500"/>
              </a:spcBef>
              <a:defRPr/>
            </a:pPr>
            <a:r>
              <a:rPr lang="en-US" dirty="0"/>
              <a:t>If utilities are already elevated, the after-mitigation will be slightly less than if they are not.</a:t>
            </a:r>
          </a:p>
          <a:p>
            <a:pPr lvl="1">
              <a:spcBef>
                <a:spcPts val="500"/>
              </a:spcBef>
              <a:defRPr/>
            </a:pPr>
            <a:r>
              <a:rPr lang="en-US" dirty="0"/>
              <a:t>The default is No.</a:t>
            </a:r>
          </a:p>
          <a:p>
            <a:pPr marL="0" indent="0">
              <a:spcBef>
                <a:spcPts val="500"/>
              </a:spcBef>
              <a:buNone/>
              <a:defRPr/>
            </a:pPr>
            <a:endParaRPr lang="en-US" dirty="0"/>
          </a:p>
          <a:p>
            <a:pPr marL="0" indent="0">
              <a:buFont typeface="Arial" panose="020B0604020202020204" pitchFamily="34" charset="0"/>
              <a:buNone/>
              <a:defRPr/>
            </a:pPr>
            <a:endParaRPr lang="en-US" dirty="0"/>
          </a:p>
        </p:txBody>
      </p:sp>
      <p:graphicFrame>
        <p:nvGraphicFramePr>
          <p:cNvPr id="6" name="Content Placeholder 4">
            <a:extLst>
              <a:ext uri="{FF2B5EF4-FFF2-40B4-BE49-F238E27FC236}">
                <a16:creationId xmlns:a16="http://schemas.microsoft.com/office/drawing/2014/main" id="{12949156-7926-466D-988A-AF5ADD915FCB}"/>
              </a:ext>
            </a:extLst>
          </p:cNvPr>
          <p:cNvGraphicFramePr>
            <a:graphicFrameLocks/>
          </p:cNvGraphicFramePr>
          <p:nvPr>
            <p:extLst>
              <p:ext uri="{D42A27DB-BD31-4B8C-83A1-F6EECF244321}">
                <p14:modId xmlns:p14="http://schemas.microsoft.com/office/powerpoint/2010/main" val="3512210655"/>
              </p:ext>
            </p:extLst>
          </p:nvPr>
        </p:nvGraphicFramePr>
        <p:xfrm>
          <a:off x="838200" y="3048000"/>
          <a:ext cx="7848600" cy="1371600"/>
        </p:xfrm>
        <a:graphic>
          <a:graphicData uri="http://schemas.openxmlformats.org/drawingml/2006/table">
            <a:tbl>
              <a:tblPr firstRow="1" bandRow="1">
                <a:tableStyleId>{073A0DAA-6AF3-43AB-8588-CEC1D06C72B9}</a:tableStyleId>
              </a:tblPr>
              <a:tblGrid>
                <a:gridCol w="1066800">
                  <a:extLst>
                    <a:ext uri="{9D8B030D-6E8A-4147-A177-3AD203B41FA5}">
                      <a16:colId xmlns:a16="http://schemas.microsoft.com/office/drawing/2014/main" val="2439141180"/>
                    </a:ext>
                  </a:extLst>
                </a:gridCol>
                <a:gridCol w="3276600">
                  <a:extLst>
                    <a:ext uri="{9D8B030D-6E8A-4147-A177-3AD203B41FA5}">
                      <a16:colId xmlns:a16="http://schemas.microsoft.com/office/drawing/2014/main" val="1985661485"/>
                    </a:ext>
                  </a:extLst>
                </a:gridCol>
                <a:gridCol w="3505200">
                  <a:extLst>
                    <a:ext uri="{9D8B030D-6E8A-4147-A177-3AD203B41FA5}">
                      <a16:colId xmlns:a16="http://schemas.microsoft.com/office/drawing/2014/main" val="2003852128"/>
                    </a:ext>
                  </a:extLst>
                </a:gridCol>
              </a:tblGrid>
              <a:tr h="370840">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Input required?</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Potential sources for non-default value</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Recommended documentation with application</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331813385"/>
                  </a:ext>
                </a:extLst>
              </a:tr>
              <a:tr h="370840">
                <a:tc>
                  <a:txBody>
                    <a:bodyPr/>
                    <a:lstStyle/>
                    <a:p>
                      <a:pPr marL="0" marR="0">
                        <a:spcBef>
                          <a:spcPts val="0"/>
                        </a:spcBef>
                        <a:spcAft>
                          <a:spcPts val="0"/>
                        </a:spcAft>
                      </a:pPr>
                      <a:r>
                        <a:rPr lang="en-US" sz="1800" b="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No</a:t>
                      </a: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Property owner</a:t>
                      </a:r>
                    </a:p>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Project manager/engineer</a:t>
                      </a:r>
                    </a:p>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Photo(s) of structure</a:t>
                      </a: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Photo(s) of structure</a:t>
                      </a:r>
                    </a:p>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Note from project manager or engineer</a:t>
                      </a:r>
                    </a:p>
                  </a:txBody>
                  <a:tcPr marL="68580" marR="68580" marT="0" marB="0" anchor="ctr"/>
                </a:tc>
                <a:extLst>
                  <a:ext uri="{0D108BD9-81ED-4DB2-BD59-A6C34878D82A}">
                    <a16:rowId xmlns:a16="http://schemas.microsoft.com/office/drawing/2014/main" val="1916684018"/>
                  </a:ext>
                </a:extLst>
              </a:tr>
            </a:tbl>
          </a:graphicData>
        </a:graphic>
      </p:graphicFrame>
      <p:sp>
        <p:nvSpPr>
          <p:cNvPr id="90116" name="Slide Number Placeholder 3">
            <a:extLst>
              <a:ext uri="{FF2B5EF4-FFF2-40B4-BE49-F238E27FC236}">
                <a16:creationId xmlns:a16="http://schemas.microsoft.com/office/drawing/2014/main" id="{AB00B15C-1425-4276-8D12-3B9A1E15B67F}"/>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B557435-A9D1-4D78-83A6-A0DC0FF3FF19}" type="slidenum">
              <a:rPr lang="en-US" altLang="en-US" smtClean="0">
                <a:solidFill>
                  <a:srgbClr val="005288"/>
                </a:solidFill>
              </a:rPr>
              <a:pPr/>
              <a:t>43</a:t>
            </a:fld>
            <a:endParaRPr lang="en-US" altLang="en-US">
              <a:solidFill>
                <a:srgbClr val="005288"/>
              </a:solidFill>
            </a:endParaRPr>
          </a:p>
        </p:txBody>
      </p:sp>
    </p:spTree>
    <p:extLst>
      <p:ext uri="{BB962C8B-B14F-4D97-AF65-F5344CB8AC3E}">
        <p14:creationId xmlns:p14="http://schemas.microsoft.com/office/powerpoint/2010/main" val="15709049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E86E6295-2D29-4DD0-BCF6-F7471041E96B}"/>
              </a:ext>
            </a:extLst>
          </p:cNvPr>
          <p:cNvSpPr>
            <a:spLocks noGrp="1" noChangeArrowheads="1"/>
          </p:cNvSpPr>
          <p:nvPr>
            <p:ph type="title"/>
          </p:nvPr>
        </p:nvSpPr>
        <p:spPr>
          <a:xfrm>
            <a:off x="1371600" y="1588"/>
            <a:ext cx="7315200" cy="1168400"/>
          </a:xfrm>
        </p:spPr>
        <p:txBody>
          <a:bodyPr/>
          <a:lstStyle/>
          <a:p>
            <a:r>
              <a:rPr lang="en-US" altLang="en-US">
                <a:sym typeface="Wingdings" panose="05000000000000000000" pitchFamily="2" charset="2"/>
              </a:rPr>
              <a:t>Federal lodging per diem rate</a:t>
            </a:r>
            <a:endParaRPr lang="en-US" altLang="en-US"/>
          </a:p>
        </p:txBody>
      </p:sp>
      <p:pic>
        <p:nvPicPr>
          <p:cNvPr id="92165" name="Picture 6" descr="Dollar sign icon">
            <a:extLst>
              <a:ext uri="{FF2B5EF4-FFF2-40B4-BE49-F238E27FC236}">
                <a16:creationId xmlns:a16="http://schemas.microsoft.com/office/drawing/2014/main" id="{96FA9B08-7649-44D8-889A-7D00EEFBB5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5250"/>
            <a:ext cx="10668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BBB94E6C-AA34-4534-807B-A4D3043D2463}"/>
              </a:ext>
            </a:extLst>
          </p:cNvPr>
          <p:cNvSpPr>
            <a:spLocks noGrp="1"/>
          </p:cNvSpPr>
          <p:nvPr>
            <p:ph idx="1"/>
          </p:nvPr>
        </p:nvSpPr>
        <p:spPr/>
        <p:txBody>
          <a:bodyPr/>
          <a:lstStyle/>
          <a:p>
            <a:pPr>
              <a:spcBef>
                <a:spcPts val="500"/>
              </a:spcBef>
              <a:defRPr/>
            </a:pPr>
            <a:r>
              <a:rPr lang="en-US" b="1" dirty="0"/>
              <a:t>What it is:</a:t>
            </a:r>
          </a:p>
          <a:p>
            <a:pPr lvl="1">
              <a:spcBef>
                <a:spcPts val="500"/>
              </a:spcBef>
              <a:defRPr/>
            </a:pPr>
            <a:r>
              <a:rPr lang="en-US" dirty="0"/>
              <a:t>The per diem rate (in $/day) is the daily cost for lodging per person.</a:t>
            </a:r>
          </a:p>
          <a:p>
            <a:pPr lvl="1">
              <a:spcBef>
                <a:spcPts val="500"/>
              </a:spcBef>
              <a:defRPr/>
            </a:pPr>
            <a:r>
              <a:rPr lang="en-US" dirty="0"/>
              <a:t>The default value is $94/day, which is the General Services Administration (GSA) standard rate for the continental U.S. (CONUS)</a:t>
            </a:r>
          </a:p>
          <a:p>
            <a:pPr>
              <a:spcBef>
                <a:spcPts val="500"/>
              </a:spcBef>
              <a:defRPr/>
            </a:pPr>
            <a:endParaRPr lang="en-US" dirty="0"/>
          </a:p>
          <a:p>
            <a:pPr>
              <a:defRPr/>
            </a:pPr>
            <a:endParaRPr lang="en-US" dirty="0"/>
          </a:p>
          <a:p>
            <a:pPr marL="0" indent="0">
              <a:buFont typeface="Arial" panose="020B0604020202020204" pitchFamily="34" charset="0"/>
              <a:buNone/>
              <a:defRPr/>
            </a:pPr>
            <a:r>
              <a:rPr lang="en-US" dirty="0"/>
              <a:t> 	</a:t>
            </a:r>
          </a:p>
          <a:p>
            <a:pPr marL="0" indent="0">
              <a:buFont typeface="Arial" panose="020B0604020202020204" pitchFamily="34" charset="0"/>
              <a:buNone/>
              <a:defRPr/>
            </a:pPr>
            <a:endParaRPr lang="en-US" dirty="0"/>
          </a:p>
        </p:txBody>
      </p:sp>
      <p:graphicFrame>
        <p:nvGraphicFramePr>
          <p:cNvPr id="6" name="Content Placeholder 4">
            <a:extLst>
              <a:ext uri="{FF2B5EF4-FFF2-40B4-BE49-F238E27FC236}">
                <a16:creationId xmlns:a16="http://schemas.microsoft.com/office/drawing/2014/main" id="{B5C07973-5DA6-40B9-BE33-BFE267B113FF}"/>
              </a:ext>
            </a:extLst>
          </p:cNvPr>
          <p:cNvGraphicFramePr>
            <a:graphicFrameLocks/>
          </p:cNvGraphicFramePr>
          <p:nvPr>
            <p:extLst>
              <p:ext uri="{D42A27DB-BD31-4B8C-83A1-F6EECF244321}">
                <p14:modId xmlns:p14="http://schemas.microsoft.com/office/powerpoint/2010/main" val="3049008316"/>
              </p:ext>
            </p:extLst>
          </p:nvPr>
        </p:nvGraphicFramePr>
        <p:xfrm>
          <a:off x="838200" y="3017520"/>
          <a:ext cx="7848600" cy="2468880"/>
        </p:xfrm>
        <a:graphic>
          <a:graphicData uri="http://schemas.openxmlformats.org/drawingml/2006/table">
            <a:tbl>
              <a:tblPr firstRow="1" bandRow="1">
                <a:tableStyleId>{073A0DAA-6AF3-43AB-8588-CEC1D06C72B9}</a:tableStyleId>
              </a:tblPr>
              <a:tblGrid>
                <a:gridCol w="1066800">
                  <a:extLst>
                    <a:ext uri="{9D8B030D-6E8A-4147-A177-3AD203B41FA5}">
                      <a16:colId xmlns:a16="http://schemas.microsoft.com/office/drawing/2014/main" val="2439141180"/>
                    </a:ext>
                  </a:extLst>
                </a:gridCol>
                <a:gridCol w="2514600">
                  <a:extLst>
                    <a:ext uri="{9D8B030D-6E8A-4147-A177-3AD203B41FA5}">
                      <a16:colId xmlns:a16="http://schemas.microsoft.com/office/drawing/2014/main" val="1985661485"/>
                    </a:ext>
                  </a:extLst>
                </a:gridCol>
                <a:gridCol w="4267200">
                  <a:extLst>
                    <a:ext uri="{9D8B030D-6E8A-4147-A177-3AD203B41FA5}">
                      <a16:colId xmlns:a16="http://schemas.microsoft.com/office/drawing/2014/main" val="2003852128"/>
                    </a:ext>
                  </a:extLst>
                </a:gridCol>
              </a:tblGrid>
              <a:tr h="370840">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Input required?</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Potential sources for non-default value</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Recommended documentation with application</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331813385"/>
                  </a:ext>
                </a:extLst>
              </a:tr>
              <a:tr h="370840">
                <a:tc>
                  <a:txBody>
                    <a:bodyPr/>
                    <a:lstStyle/>
                    <a:p>
                      <a:pPr marL="0" marR="0">
                        <a:spcBef>
                          <a:spcPts val="0"/>
                        </a:spcBef>
                        <a:spcAft>
                          <a:spcPts val="0"/>
                        </a:spcAft>
                      </a:pPr>
                      <a:r>
                        <a:rPr lang="en-US" sz="1800" b="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No</a:t>
                      </a: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285750" lvl="0" indent="-285750">
                        <a:buFont typeface="Arial" panose="020B0604020202020204" pitchFamily="34" charset="0"/>
                        <a:buChar char="•"/>
                      </a:pPr>
                      <a:r>
                        <a:rPr lang="en-US" sz="1800" kern="1200" dirty="0">
                          <a:solidFill>
                            <a:schemeClr val="dk1"/>
                          </a:solidFill>
                          <a:effectLst/>
                          <a:latin typeface="Calibri" panose="020F0502020204030204" pitchFamily="34" charset="0"/>
                          <a:ea typeface="+mn-ea"/>
                          <a:cs typeface="Calibri" panose="020F0502020204030204" pitchFamily="34" charset="0"/>
                        </a:rPr>
                        <a:t>Toolkit default ($94/day)</a:t>
                      </a:r>
                    </a:p>
                    <a:p>
                      <a:pPr marL="285750" lvl="0" indent="-285750">
                        <a:buFont typeface="Arial" panose="020B0604020202020204" pitchFamily="34" charset="0"/>
                        <a:buChar char="•"/>
                      </a:pPr>
                      <a:r>
                        <a:rPr lang="en-US" sz="1800" u="sng" kern="1200" dirty="0">
                          <a:solidFill>
                            <a:schemeClr val="tx2"/>
                          </a:solidFill>
                          <a:effectLst/>
                          <a:latin typeface="Calibri" panose="020F0502020204030204" pitchFamily="34" charset="0"/>
                          <a:ea typeface="+mn-ea"/>
                          <a:cs typeface="Calibri" panose="020F0502020204030204" pitchFamily="34" charset="0"/>
                          <a:hlinkClick r:id="rId4">
                            <a:extLst>
                              <a:ext uri="{A12FA001-AC4F-418D-AE19-62706E023703}">
                                <ahyp:hlinkClr xmlns:ahyp="http://schemas.microsoft.com/office/drawing/2018/hyperlinkcolor" val="tx"/>
                              </a:ext>
                            </a:extLst>
                          </a:hlinkClick>
                        </a:rPr>
                        <a:t>GSA website</a:t>
                      </a:r>
                      <a:endParaRPr lang="en-US" sz="1800" kern="1200" dirty="0">
                        <a:solidFill>
                          <a:schemeClr val="tx2"/>
                        </a:solidFill>
                        <a:effectLst/>
                        <a:latin typeface="Calibri" panose="020F0502020204030204" pitchFamily="34" charset="0"/>
                        <a:ea typeface="+mn-ea"/>
                        <a:cs typeface="Calibri" panose="020F0502020204030204" pitchFamily="34" charset="0"/>
                      </a:endParaRPr>
                    </a:p>
                    <a:p>
                      <a:pPr marL="285750" indent="-285750">
                        <a:buFont typeface="Arial" panose="020B0604020202020204" pitchFamily="34" charset="0"/>
                        <a:buChar char="•"/>
                      </a:pPr>
                      <a:r>
                        <a:rPr lang="en-US" sz="1800" u="sng" kern="1200" dirty="0">
                          <a:solidFill>
                            <a:schemeClr val="tx2"/>
                          </a:solidFill>
                          <a:effectLst/>
                          <a:latin typeface="Calibri" panose="020F0502020204030204" pitchFamily="34" charset="0"/>
                          <a:ea typeface="+mn-ea"/>
                          <a:cs typeface="Calibri" panose="020F0502020204030204" pitchFamily="34" charset="0"/>
                          <a:hlinkClick r:id="rId5">
                            <a:extLst>
                              <a:ext uri="{A12FA001-AC4F-418D-AE19-62706E023703}">
                                <ahyp:hlinkClr xmlns:ahyp="http://schemas.microsoft.com/office/drawing/2018/hyperlinkcolor" val="tx"/>
                              </a:ext>
                            </a:extLst>
                          </a:hlinkClick>
                        </a:rPr>
                        <a:t>DoD website</a:t>
                      </a:r>
                      <a:endParaRPr lang="en-US" sz="1800" kern="1200" dirty="0">
                        <a:solidFill>
                          <a:schemeClr val="tx2"/>
                        </a:solidFill>
                        <a:effectLst/>
                        <a:latin typeface="Calibri" panose="020F0502020204030204" pitchFamily="34" charset="0"/>
                        <a:ea typeface="+mn-ea"/>
                        <a:cs typeface="Calibri" panose="020F0502020204030204" pitchFamily="34" charset="0"/>
                      </a:endParaRP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Screenshot or copy of GSA or DoD website showing higher per diem rate for project location </a:t>
                      </a:r>
                    </a:p>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If more than one hotel room is needed per family, an explanation of why one standard hotel room cannot accommodate a displaced family.</a:t>
                      </a:r>
                    </a:p>
                  </a:txBody>
                  <a:tcPr marL="68580" marR="68580" marT="0" marB="0" anchor="ctr"/>
                </a:tc>
                <a:extLst>
                  <a:ext uri="{0D108BD9-81ED-4DB2-BD59-A6C34878D82A}">
                    <a16:rowId xmlns:a16="http://schemas.microsoft.com/office/drawing/2014/main" val="1916684018"/>
                  </a:ext>
                </a:extLst>
              </a:tr>
            </a:tbl>
          </a:graphicData>
        </a:graphic>
      </p:graphicFrame>
      <p:sp>
        <p:nvSpPr>
          <p:cNvPr id="92164" name="Slide Number Placeholder 3">
            <a:extLst>
              <a:ext uri="{FF2B5EF4-FFF2-40B4-BE49-F238E27FC236}">
                <a16:creationId xmlns:a16="http://schemas.microsoft.com/office/drawing/2014/main" id="{117B67E1-CA1A-46A6-82A8-80BDDF7277B6}"/>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F885C56-6DC0-431F-BD75-56C4F8C6CD9A}" type="slidenum">
              <a:rPr lang="en-US" altLang="en-US" smtClean="0">
                <a:solidFill>
                  <a:srgbClr val="005288"/>
                </a:solidFill>
              </a:rPr>
              <a:pPr/>
              <a:t>44</a:t>
            </a:fld>
            <a:endParaRPr lang="en-US" altLang="en-US">
              <a:solidFill>
                <a:srgbClr val="005288"/>
              </a:solidFill>
            </a:endParaRPr>
          </a:p>
        </p:txBody>
      </p:sp>
    </p:spTree>
    <p:extLst>
      <p:ext uri="{BB962C8B-B14F-4D97-AF65-F5344CB8AC3E}">
        <p14:creationId xmlns:p14="http://schemas.microsoft.com/office/powerpoint/2010/main" val="15914074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4822BB29-755B-4CED-87AA-1C0355C8AB33}"/>
              </a:ext>
            </a:extLst>
          </p:cNvPr>
          <p:cNvSpPr>
            <a:spLocks noGrp="1" noChangeArrowheads="1"/>
          </p:cNvSpPr>
          <p:nvPr>
            <p:ph type="title"/>
          </p:nvPr>
        </p:nvSpPr>
        <p:spPr>
          <a:xfrm>
            <a:off x="1371600" y="1588"/>
            <a:ext cx="7315200" cy="1168400"/>
          </a:xfrm>
        </p:spPr>
        <p:txBody>
          <a:bodyPr/>
          <a:lstStyle/>
          <a:p>
            <a:pPr>
              <a:spcBef>
                <a:spcPts val="500"/>
              </a:spcBef>
            </a:pPr>
            <a:r>
              <a:rPr lang="en-US" altLang="en-US"/>
              <a:t>Number of building residents</a:t>
            </a:r>
            <a:endParaRPr lang="en-US" altLang="en-US" i="1"/>
          </a:p>
        </p:txBody>
      </p:sp>
      <p:pic>
        <p:nvPicPr>
          <p:cNvPr id="77829" name="Picture 3" descr="People icon">
            <a:extLst>
              <a:ext uri="{FF2B5EF4-FFF2-40B4-BE49-F238E27FC236}">
                <a16:creationId xmlns:a16="http://schemas.microsoft.com/office/drawing/2014/main" id="{4D88DD08-EA0F-44D2-8CAD-5C764AC0FD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4463"/>
            <a:ext cx="881063"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11525478-F6AC-45DC-9467-1FEBA6D2526B}"/>
              </a:ext>
            </a:extLst>
          </p:cNvPr>
          <p:cNvSpPr>
            <a:spLocks noGrp="1"/>
          </p:cNvSpPr>
          <p:nvPr>
            <p:ph idx="1"/>
          </p:nvPr>
        </p:nvSpPr>
        <p:spPr/>
        <p:txBody>
          <a:bodyPr/>
          <a:lstStyle/>
          <a:p>
            <a:pPr>
              <a:spcBef>
                <a:spcPts val="500"/>
              </a:spcBef>
              <a:defRPr/>
            </a:pPr>
            <a:r>
              <a:rPr lang="en-US" b="1" dirty="0"/>
              <a:t>Why it’s important:</a:t>
            </a:r>
          </a:p>
          <a:p>
            <a:pPr lvl="1">
              <a:spcBef>
                <a:spcPts val="500"/>
              </a:spcBef>
              <a:defRPr/>
            </a:pPr>
            <a:r>
              <a:rPr lang="en-US" dirty="0"/>
              <a:t>The number of residents is used to calculate displacement costs and the mental stress &amp; anxiety portion of the social benefits.</a:t>
            </a:r>
          </a:p>
          <a:p>
            <a:pPr>
              <a:defRPr/>
            </a:pPr>
            <a:endParaRPr lang="en-US" dirty="0"/>
          </a:p>
          <a:p>
            <a:pPr marL="0" indent="0">
              <a:buFont typeface="Arial" panose="020B0604020202020204" pitchFamily="34" charset="0"/>
              <a:buNone/>
              <a:defRPr/>
            </a:pPr>
            <a:r>
              <a:rPr lang="en-US" dirty="0"/>
              <a:t> 	</a:t>
            </a:r>
          </a:p>
          <a:p>
            <a:pPr marL="0" indent="0">
              <a:buFont typeface="Arial" panose="020B0604020202020204" pitchFamily="34" charset="0"/>
              <a:buNone/>
              <a:defRPr/>
            </a:pPr>
            <a:endParaRPr lang="en-US" dirty="0"/>
          </a:p>
        </p:txBody>
      </p:sp>
      <p:graphicFrame>
        <p:nvGraphicFramePr>
          <p:cNvPr id="6" name="Content Placeholder 4">
            <a:extLst>
              <a:ext uri="{FF2B5EF4-FFF2-40B4-BE49-F238E27FC236}">
                <a16:creationId xmlns:a16="http://schemas.microsoft.com/office/drawing/2014/main" id="{20B7479F-A10E-47C9-B3A6-E32211F4C087}"/>
              </a:ext>
            </a:extLst>
          </p:cNvPr>
          <p:cNvGraphicFramePr>
            <a:graphicFrameLocks/>
          </p:cNvGraphicFramePr>
          <p:nvPr>
            <p:extLst>
              <p:ext uri="{D42A27DB-BD31-4B8C-83A1-F6EECF244321}">
                <p14:modId xmlns:p14="http://schemas.microsoft.com/office/powerpoint/2010/main" val="2345140430"/>
              </p:ext>
            </p:extLst>
          </p:nvPr>
        </p:nvGraphicFramePr>
        <p:xfrm>
          <a:off x="838200" y="2895600"/>
          <a:ext cx="7848600" cy="2194560"/>
        </p:xfrm>
        <a:graphic>
          <a:graphicData uri="http://schemas.openxmlformats.org/drawingml/2006/table">
            <a:tbl>
              <a:tblPr firstRow="1" bandRow="1">
                <a:tableStyleId>{073A0DAA-6AF3-43AB-8588-CEC1D06C72B9}</a:tableStyleId>
              </a:tblPr>
              <a:tblGrid>
                <a:gridCol w="1066800">
                  <a:extLst>
                    <a:ext uri="{9D8B030D-6E8A-4147-A177-3AD203B41FA5}">
                      <a16:colId xmlns:a16="http://schemas.microsoft.com/office/drawing/2014/main" val="2439141180"/>
                    </a:ext>
                  </a:extLst>
                </a:gridCol>
                <a:gridCol w="3276600">
                  <a:extLst>
                    <a:ext uri="{9D8B030D-6E8A-4147-A177-3AD203B41FA5}">
                      <a16:colId xmlns:a16="http://schemas.microsoft.com/office/drawing/2014/main" val="1985661485"/>
                    </a:ext>
                  </a:extLst>
                </a:gridCol>
                <a:gridCol w="3505200">
                  <a:extLst>
                    <a:ext uri="{9D8B030D-6E8A-4147-A177-3AD203B41FA5}">
                      <a16:colId xmlns:a16="http://schemas.microsoft.com/office/drawing/2014/main" val="2003852128"/>
                    </a:ext>
                  </a:extLst>
                </a:gridCol>
              </a:tblGrid>
              <a:tr h="370840">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Input required?</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Potential sources</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Recommended documentation with application</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331813385"/>
                  </a:ext>
                </a:extLst>
              </a:tr>
              <a:tr h="370840">
                <a:tc>
                  <a:txBody>
                    <a:bodyPr/>
                    <a:lstStyle/>
                    <a:p>
                      <a:pPr marL="0" marR="0">
                        <a:spcBef>
                          <a:spcPts val="0"/>
                        </a:spcBef>
                        <a:spcAft>
                          <a:spcPts val="0"/>
                        </a:spcAft>
                      </a:pPr>
                      <a:r>
                        <a:rPr lang="en-US" sz="1800" b="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Yes</a:t>
                      </a: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Property owner</a:t>
                      </a:r>
                    </a:p>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Project manager or engineer</a:t>
                      </a:r>
                    </a:p>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U.S. Census Bureau</a:t>
                      </a:r>
                    </a:p>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State, regional, or local agency estimates for population per household</a:t>
                      </a: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Note from project manager or BCA analyst</a:t>
                      </a:r>
                    </a:p>
                  </a:txBody>
                  <a:tcPr marL="68580" marR="68580" marT="0" marB="0" anchor="ctr"/>
                </a:tc>
                <a:extLst>
                  <a:ext uri="{0D108BD9-81ED-4DB2-BD59-A6C34878D82A}">
                    <a16:rowId xmlns:a16="http://schemas.microsoft.com/office/drawing/2014/main" val="1916684018"/>
                  </a:ext>
                </a:extLst>
              </a:tr>
            </a:tbl>
          </a:graphicData>
        </a:graphic>
      </p:graphicFrame>
      <p:sp>
        <p:nvSpPr>
          <p:cNvPr id="77828" name="Slide Number Placeholder 3">
            <a:extLst>
              <a:ext uri="{FF2B5EF4-FFF2-40B4-BE49-F238E27FC236}">
                <a16:creationId xmlns:a16="http://schemas.microsoft.com/office/drawing/2014/main" id="{7FEAC4AE-919B-457D-8073-C782BB60616A}"/>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1EBC07B-DDA6-434B-B08F-8BAF8291FD0A}" type="slidenum">
              <a:rPr lang="en-US" altLang="en-US" smtClean="0">
                <a:solidFill>
                  <a:srgbClr val="005288"/>
                </a:solidFill>
              </a:rPr>
              <a:pPr/>
              <a:t>45</a:t>
            </a:fld>
            <a:endParaRPr lang="en-US" altLang="en-US">
              <a:solidFill>
                <a:srgbClr val="005288"/>
              </a:solidFill>
            </a:endParaRPr>
          </a:p>
        </p:txBody>
      </p:sp>
    </p:spTree>
    <p:extLst>
      <p:ext uri="{BB962C8B-B14F-4D97-AF65-F5344CB8AC3E}">
        <p14:creationId xmlns:p14="http://schemas.microsoft.com/office/powerpoint/2010/main" val="19437235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a:extLst>
              <a:ext uri="{FF2B5EF4-FFF2-40B4-BE49-F238E27FC236}">
                <a16:creationId xmlns:a16="http://schemas.microsoft.com/office/drawing/2014/main" id="{7B16A85D-C3BE-4C19-8AAA-198652CD9931}"/>
              </a:ext>
            </a:extLst>
          </p:cNvPr>
          <p:cNvSpPr>
            <a:spLocks noGrp="1" noChangeArrowheads="1"/>
          </p:cNvSpPr>
          <p:nvPr>
            <p:ph type="title"/>
          </p:nvPr>
        </p:nvSpPr>
        <p:spPr>
          <a:xfrm>
            <a:off x="1371600" y="1588"/>
            <a:ext cx="7315200" cy="1168400"/>
          </a:xfrm>
        </p:spPr>
        <p:txBody>
          <a:bodyPr/>
          <a:lstStyle/>
          <a:p>
            <a:r>
              <a:rPr lang="en-US" altLang="en-US">
                <a:sym typeface="Wingdings" panose="05000000000000000000" pitchFamily="2" charset="2"/>
              </a:rPr>
              <a:t>Monthly rent</a:t>
            </a:r>
            <a:endParaRPr lang="en-US" altLang="en-US"/>
          </a:p>
        </p:txBody>
      </p:sp>
      <p:pic>
        <p:nvPicPr>
          <p:cNvPr id="98309" name="Picture 6" descr="Dollar sign icon">
            <a:extLst>
              <a:ext uri="{FF2B5EF4-FFF2-40B4-BE49-F238E27FC236}">
                <a16:creationId xmlns:a16="http://schemas.microsoft.com/office/drawing/2014/main" id="{86117057-3E55-4A88-B858-4838852B50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5250"/>
            <a:ext cx="10668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BBB94E6C-AA34-4534-807B-A4D3043D2463}"/>
              </a:ext>
            </a:extLst>
          </p:cNvPr>
          <p:cNvSpPr>
            <a:spLocks noGrp="1"/>
          </p:cNvSpPr>
          <p:nvPr>
            <p:ph idx="1"/>
          </p:nvPr>
        </p:nvSpPr>
        <p:spPr/>
        <p:txBody>
          <a:bodyPr/>
          <a:lstStyle/>
          <a:p>
            <a:pPr>
              <a:spcBef>
                <a:spcPts val="500"/>
              </a:spcBef>
              <a:defRPr/>
            </a:pPr>
            <a:r>
              <a:rPr lang="en-US" b="1" dirty="0"/>
              <a:t>What it is:</a:t>
            </a:r>
          </a:p>
          <a:p>
            <a:pPr lvl="1">
              <a:spcBef>
                <a:spcPts val="500"/>
              </a:spcBef>
              <a:defRPr/>
            </a:pPr>
            <a:r>
              <a:rPr lang="en-US" dirty="0"/>
              <a:t>The monthly rent of a tenant-occupied building.</a:t>
            </a:r>
          </a:p>
          <a:p>
            <a:pPr>
              <a:spcBef>
                <a:spcPts val="500"/>
              </a:spcBef>
              <a:defRPr/>
            </a:pPr>
            <a:endParaRPr lang="en-US" dirty="0"/>
          </a:p>
          <a:p>
            <a:pPr>
              <a:defRPr/>
            </a:pPr>
            <a:endParaRPr lang="en-US" dirty="0"/>
          </a:p>
          <a:p>
            <a:pPr marL="0" indent="0">
              <a:buFont typeface="Arial" panose="020B0604020202020204" pitchFamily="34" charset="0"/>
              <a:buNone/>
              <a:defRPr/>
            </a:pPr>
            <a:r>
              <a:rPr lang="en-US" dirty="0"/>
              <a:t> 	</a:t>
            </a:r>
          </a:p>
          <a:p>
            <a:pPr marL="0" indent="0">
              <a:buFont typeface="Arial" panose="020B0604020202020204" pitchFamily="34" charset="0"/>
              <a:buNone/>
              <a:defRPr/>
            </a:pPr>
            <a:endParaRPr lang="en-US" dirty="0"/>
          </a:p>
        </p:txBody>
      </p:sp>
      <p:graphicFrame>
        <p:nvGraphicFramePr>
          <p:cNvPr id="6" name="Content Placeholder 4">
            <a:extLst>
              <a:ext uri="{FF2B5EF4-FFF2-40B4-BE49-F238E27FC236}">
                <a16:creationId xmlns:a16="http://schemas.microsoft.com/office/drawing/2014/main" id="{7459163B-108C-421C-ACD6-AA4392025391}"/>
              </a:ext>
            </a:extLst>
          </p:cNvPr>
          <p:cNvGraphicFramePr>
            <a:graphicFrameLocks/>
          </p:cNvGraphicFramePr>
          <p:nvPr>
            <p:extLst>
              <p:ext uri="{D42A27DB-BD31-4B8C-83A1-F6EECF244321}">
                <p14:modId xmlns:p14="http://schemas.microsoft.com/office/powerpoint/2010/main" val="1628540568"/>
              </p:ext>
            </p:extLst>
          </p:nvPr>
        </p:nvGraphicFramePr>
        <p:xfrm>
          <a:off x="838200" y="2743200"/>
          <a:ext cx="7848600" cy="1371600"/>
        </p:xfrm>
        <a:graphic>
          <a:graphicData uri="http://schemas.openxmlformats.org/drawingml/2006/table">
            <a:tbl>
              <a:tblPr firstRow="1" bandRow="1">
                <a:tableStyleId>{073A0DAA-6AF3-43AB-8588-CEC1D06C72B9}</a:tableStyleId>
              </a:tblPr>
              <a:tblGrid>
                <a:gridCol w="1066800">
                  <a:extLst>
                    <a:ext uri="{9D8B030D-6E8A-4147-A177-3AD203B41FA5}">
                      <a16:colId xmlns:a16="http://schemas.microsoft.com/office/drawing/2014/main" val="2439141180"/>
                    </a:ext>
                  </a:extLst>
                </a:gridCol>
                <a:gridCol w="3276600">
                  <a:extLst>
                    <a:ext uri="{9D8B030D-6E8A-4147-A177-3AD203B41FA5}">
                      <a16:colId xmlns:a16="http://schemas.microsoft.com/office/drawing/2014/main" val="1985661485"/>
                    </a:ext>
                  </a:extLst>
                </a:gridCol>
                <a:gridCol w="3505200">
                  <a:extLst>
                    <a:ext uri="{9D8B030D-6E8A-4147-A177-3AD203B41FA5}">
                      <a16:colId xmlns:a16="http://schemas.microsoft.com/office/drawing/2014/main" val="2003852128"/>
                    </a:ext>
                  </a:extLst>
                </a:gridCol>
              </a:tblGrid>
              <a:tr h="370840">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Input required?</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Potential sources</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Recommended documentation with application</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331813385"/>
                  </a:ext>
                </a:extLst>
              </a:tr>
              <a:tr h="370840">
                <a:tc>
                  <a:txBody>
                    <a:bodyPr/>
                    <a:lstStyle/>
                    <a:p>
                      <a:pPr marL="0" marR="0">
                        <a:spcBef>
                          <a:spcPts val="0"/>
                        </a:spcBef>
                        <a:spcAft>
                          <a:spcPts val="0"/>
                        </a:spcAft>
                      </a:pPr>
                      <a:r>
                        <a:rPr lang="en-US" sz="1800" b="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No</a:t>
                      </a: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Property owner</a:t>
                      </a: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Receipts, copies of checks, or other documentation showing monthly rent amount</a:t>
                      </a:r>
                    </a:p>
                  </a:txBody>
                  <a:tcPr marL="68580" marR="68580" marT="0" marB="0" anchor="ctr"/>
                </a:tc>
                <a:extLst>
                  <a:ext uri="{0D108BD9-81ED-4DB2-BD59-A6C34878D82A}">
                    <a16:rowId xmlns:a16="http://schemas.microsoft.com/office/drawing/2014/main" val="1916684018"/>
                  </a:ext>
                </a:extLst>
              </a:tr>
            </a:tbl>
          </a:graphicData>
        </a:graphic>
      </p:graphicFrame>
      <p:sp>
        <p:nvSpPr>
          <p:cNvPr id="98308" name="Slide Number Placeholder 3">
            <a:extLst>
              <a:ext uri="{FF2B5EF4-FFF2-40B4-BE49-F238E27FC236}">
                <a16:creationId xmlns:a16="http://schemas.microsoft.com/office/drawing/2014/main" id="{AF636E33-8E5D-4F0B-BEF6-4E74217D1111}"/>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362F8B7-F5A8-4E8C-953E-F037A2120A3F}" type="slidenum">
              <a:rPr lang="en-US" altLang="en-US" smtClean="0">
                <a:solidFill>
                  <a:srgbClr val="005288"/>
                </a:solidFill>
              </a:rPr>
              <a:pPr/>
              <a:t>46</a:t>
            </a:fld>
            <a:endParaRPr lang="en-US" altLang="en-US">
              <a:solidFill>
                <a:srgbClr val="005288"/>
              </a:solidFill>
            </a:endParaRPr>
          </a:p>
        </p:txBody>
      </p:sp>
    </p:spTree>
    <p:extLst>
      <p:ext uri="{BB962C8B-B14F-4D97-AF65-F5344CB8AC3E}">
        <p14:creationId xmlns:p14="http://schemas.microsoft.com/office/powerpoint/2010/main" val="21076199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a:extLst>
              <a:ext uri="{FF2B5EF4-FFF2-40B4-BE49-F238E27FC236}">
                <a16:creationId xmlns:a16="http://schemas.microsoft.com/office/drawing/2014/main" id="{03E8BD71-E7AA-499F-8441-9FB5E7FC617B}"/>
              </a:ext>
            </a:extLst>
          </p:cNvPr>
          <p:cNvSpPr>
            <a:spLocks noGrp="1" noChangeArrowheads="1"/>
          </p:cNvSpPr>
          <p:nvPr>
            <p:ph type="title"/>
          </p:nvPr>
        </p:nvSpPr>
        <p:spPr>
          <a:xfrm>
            <a:off x="1371600" y="1588"/>
            <a:ext cx="7315200" cy="1168400"/>
          </a:xfrm>
        </p:spPr>
        <p:txBody>
          <a:bodyPr/>
          <a:lstStyle/>
          <a:p>
            <a:r>
              <a:rPr lang="en-US" altLang="en-US" dirty="0">
                <a:sym typeface="Wingdings" panose="05000000000000000000" pitchFamily="2" charset="2"/>
              </a:rPr>
              <a:t>Annual street maintenance budget </a:t>
            </a:r>
            <a:r>
              <a:rPr lang="en-US" altLang="en-US" i="1" dirty="0">
                <a:sym typeface="Wingdings" panose="05000000000000000000" pitchFamily="2" charset="2"/>
              </a:rPr>
              <a:t>(acquisitions only)</a:t>
            </a:r>
            <a:endParaRPr lang="en-US" altLang="en-US" i="1" dirty="0"/>
          </a:p>
        </p:txBody>
      </p:sp>
      <p:pic>
        <p:nvPicPr>
          <p:cNvPr id="100357" name="Picture 6" descr="Dollar sign icon">
            <a:extLst>
              <a:ext uri="{FF2B5EF4-FFF2-40B4-BE49-F238E27FC236}">
                <a16:creationId xmlns:a16="http://schemas.microsoft.com/office/drawing/2014/main" id="{DF2488B3-919B-4A7F-A9D2-BBA8EC7E7E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5250"/>
            <a:ext cx="10668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BBB94E6C-AA34-4534-807B-A4D3043D2463}"/>
              </a:ext>
            </a:extLst>
          </p:cNvPr>
          <p:cNvSpPr>
            <a:spLocks noGrp="1"/>
          </p:cNvSpPr>
          <p:nvPr>
            <p:ph idx="1"/>
          </p:nvPr>
        </p:nvSpPr>
        <p:spPr/>
        <p:txBody>
          <a:bodyPr/>
          <a:lstStyle/>
          <a:p>
            <a:pPr>
              <a:spcBef>
                <a:spcPts val="500"/>
              </a:spcBef>
              <a:defRPr/>
            </a:pPr>
            <a:r>
              <a:rPr lang="en-US" b="1" dirty="0"/>
              <a:t>What it is:</a:t>
            </a:r>
          </a:p>
          <a:p>
            <a:pPr lvl="1">
              <a:spcBef>
                <a:spcPts val="500"/>
              </a:spcBef>
              <a:defRPr/>
            </a:pPr>
            <a:r>
              <a:rPr lang="en-US" dirty="0"/>
              <a:t>The annual budget for street maintenance in a community.</a:t>
            </a:r>
          </a:p>
          <a:p>
            <a:pPr>
              <a:defRPr/>
            </a:pPr>
            <a:endParaRPr lang="en-US" dirty="0"/>
          </a:p>
          <a:p>
            <a:pPr marL="0" indent="0">
              <a:buFont typeface="Arial" panose="020B0604020202020204" pitchFamily="34" charset="0"/>
              <a:buNone/>
              <a:defRPr/>
            </a:pPr>
            <a:r>
              <a:rPr lang="en-US" dirty="0"/>
              <a:t> 	</a:t>
            </a:r>
          </a:p>
          <a:p>
            <a:pPr marL="0" indent="0">
              <a:buFont typeface="Arial" panose="020B0604020202020204" pitchFamily="34" charset="0"/>
              <a:buNone/>
              <a:defRPr/>
            </a:pPr>
            <a:endParaRPr lang="en-US" dirty="0"/>
          </a:p>
        </p:txBody>
      </p:sp>
      <p:graphicFrame>
        <p:nvGraphicFramePr>
          <p:cNvPr id="6" name="Content Placeholder 4">
            <a:extLst>
              <a:ext uri="{FF2B5EF4-FFF2-40B4-BE49-F238E27FC236}">
                <a16:creationId xmlns:a16="http://schemas.microsoft.com/office/drawing/2014/main" id="{C7C45642-8305-49F2-BA2B-8569A7C63DD0}"/>
              </a:ext>
            </a:extLst>
          </p:cNvPr>
          <p:cNvGraphicFramePr>
            <a:graphicFrameLocks/>
          </p:cNvGraphicFramePr>
          <p:nvPr>
            <p:extLst>
              <p:ext uri="{D42A27DB-BD31-4B8C-83A1-F6EECF244321}">
                <p14:modId xmlns:p14="http://schemas.microsoft.com/office/powerpoint/2010/main" val="2028966017"/>
              </p:ext>
            </p:extLst>
          </p:nvPr>
        </p:nvGraphicFramePr>
        <p:xfrm>
          <a:off x="838200" y="2743200"/>
          <a:ext cx="7848600" cy="1097280"/>
        </p:xfrm>
        <a:graphic>
          <a:graphicData uri="http://schemas.openxmlformats.org/drawingml/2006/table">
            <a:tbl>
              <a:tblPr firstRow="1" bandRow="1">
                <a:tableStyleId>{073A0DAA-6AF3-43AB-8588-CEC1D06C72B9}</a:tableStyleId>
              </a:tblPr>
              <a:tblGrid>
                <a:gridCol w="1066800">
                  <a:extLst>
                    <a:ext uri="{9D8B030D-6E8A-4147-A177-3AD203B41FA5}">
                      <a16:colId xmlns:a16="http://schemas.microsoft.com/office/drawing/2014/main" val="2439141180"/>
                    </a:ext>
                  </a:extLst>
                </a:gridCol>
                <a:gridCol w="3276600">
                  <a:extLst>
                    <a:ext uri="{9D8B030D-6E8A-4147-A177-3AD203B41FA5}">
                      <a16:colId xmlns:a16="http://schemas.microsoft.com/office/drawing/2014/main" val="1985661485"/>
                    </a:ext>
                  </a:extLst>
                </a:gridCol>
                <a:gridCol w="3505200">
                  <a:extLst>
                    <a:ext uri="{9D8B030D-6E8A-4147-A177-3AD203B41FA5}">
                      <a16:colId xmlns:a16="http://schemas.microsoft.com/office/drawing/2014/main" val="2003852128"/>
                    </a:ext>
                  </a:extLst>
                </a:gridCol>
              </a:tblGrid>
              <a:tr h="370840">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Input required?</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Potential sources</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Recommended documentation with application</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331813385"/>
                  </a:ext>
                </a:extLst>
              </a:tr>
              <a:tr h="370840">
                <a:tc>
                  <a:txBody>
                    <a:bodyPr/>
                    <a:lstStyle/>
                    <a:p>
                      <a:pPr marL="0" marR="0">
                        <a:spcBef>
                          <a:spcPts val="0"/>
                        </a:spcBef>
                        <a:spcAft>
                          <a:spcPts val="0"/>
                        </a:spcAft>
                      </a:pPr>
                      <a:r>
                        <a:rPr lang="en-US" sz="1800" b="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No</a:t>
                      </a: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Local agency or transportation authority</a:t>
                      </a: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Letter from local agency or transportation authority</a:t>
                      </a:r>
                    </a:p>
                  </a:txBody>
                  <a:tcPr marL="68580" marR="68580" marT="0" marB="0" anchor="ctr"/>
                </a:tc>
                <a:extLst>
                  <a:ext uri="{0D108BD9-81ED-4DB2-BD59-A6C34878D82A}">
                    <a16:rowId xmlns:a16="http://schemas.microsoft.com/office/drawing/2014/main" val="1916684018"/>
                  </a:ext>
                </a:extLst>
              </a:tr>
            </a:tbl>
          </a:graphicData>
        </a:graphic>
      </p:graphicFrame>
      <p:sp>
        <p:nvSpPr>
          <p:cNvPr id="100356" name="Slide Number Placeholder 3">
            <a:extLst>
              <a:ext uri="{FF2B5EF4-FFF2-40B4-BE49-F238E27FC236}">
                <a16:creationId xmlns:a16="http://schemas.microsoft.com/office/drawing/2014/main" id="{D89612A8-1880-44B7-8E4C-F42235A5B08A}"/>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938782B-C132-4861-BEF3-DC2111D1F5D8}" type="slidenum">
              <a:rPr lang="en-US" altLang="en-US" smtClean="0">
                <a:solidFill>
                  <a:srgbClr val="005288"/>
                </a:solidFill>
              </a:rPr>
              <a:pPr/>
              <a:t>47</a:t>
            </a:fld>
            <a:endParaRPr lang="en-US" altLang="en-US">
              <a:solidFill>
                <a:srgbClr val="005288"/>
              </a:solidFill>
            </a:endParaRPr>
          </a:p>
        </p:txBody>
      </p:sp>
    </p:spTree>
    <p:extLst>
      <p:ext uri="{BB962C8B-B14F-4D97-AF65-F5344CB8AC3E}">
        <p14:creationId xmlns:p14="http://schemas.microsoft.com/office/powerpoint/2010/main" val="212265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a:extLst>
              <a:ext uri="{FF2B5EF4-FFF2-40B4-BE49-F238E27FC236}">
                <a16:creationId xmlns:a16="http://schemas.microsoft.com/office/drawing/2014/main" id="{FD11D4A8-0EA0-4CED-90C5-429BB8CA6C77}"/>
              </a:ext>
            </a:extLst>
          </p:cNvPr>
          <p:cNvSpPr>
            <a:spLocks noGrp="1" noChangeArrowheads="1"/>
          </p:cNvSpPr>
          <p:nvPr>
            <p:ph type="title"/>
          </p:nvPr>
        </p:nvSpPr>
        <p:spPr>
          <a:xfrm>
            <a:off x="1371600" y="1588"/>
            <a:ext cx="7315200" cy="1168400"/>
          </a:xfrm>
        </p:spPr>
        <p:txBody>
          <a:bodyPr/>
          <a:lstStyle/>
          <a:p>
            <a:pPr>
              <a:spcBef>
                <a:spcPts val="500"/>
              </a:spcBef>
            </a:pPr>
            <a:r>
              <a:rPr lang="en-US" altLang="en-US" dirty="0"/>
              <a:t>Total number of street miles maintained </a:t>
            </a:r>
            <a:r>
              <a:rPr lang="en-US" altLang="en-US" i="1" dirty="0">
                <a:sym typeface="Wingdings" panose="05000000000000000000" pitchFamily="2" charset="2"/>
              </a:rPr>
              <a:t>(acquisitions only)</a:t>
            </a:r>
            <a:endParaRPr lang="en-US" altLang="en-US" i="1" dirty="0"/>
          </a:p>
        </p:txBody>
      </p:sp>
      <p:pic>
        <p:nvPicPr>
          <p:cNvPr id="102405" name="Picture 3" descr="Question mark icon">
            <a:extLst>
              <a:ext uri="{FF2B5EF4-FFF2-40B4-BE49-F238E27FC236}">
                <a16:creationId xmlns:a16="http://schemas.microsoft.com/office/drawing/2014/main" id="{4331D493-D5FB-4CAA-AFD8-DD19221EBF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2713"/>
            <a:ext cx="1085850"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11525478-F6AC-45DC-9467-1FEBA6D2526B}"/>
              </a:ext>
            </a:extLst>
          </p:cNvPr>
          <p:cNvSpPr>
            <a:spLocks noGrp="1"/>
          </p:cNvSpPr>
          <p:nvPr>
            <p:ph idx="1"/>
          </p:nvPr>
        </p:nvSpPr>
        <p:spPr/>
        <p:txBody>
          <a:bodyPr/>
          <a:lstStyle/>
          <a:p>
            <a:pPr>
              <a:spcBef>
                <a:spcPts val="500"/>
              </a:spcBef>
              <a:defRPr/>
            </a:pPr>
            <a:r>
              <a:rPr lang="en-US" b="1" dirty="0"/>
              <a:t>What it is:</a:t>
            </a:r>
          </a:p>
          <a:p>
            <a:pPr lvl="1">
              <a:spcBef>
                <a:spcPts val="500"/>
              </a:spcBef>
              <a:defRPr/>
            </a:pPr>
            <a:r>
              <a:rPr lang="en-US" dirty="0"/>
              <a:t>The total number of street miles maintained as reflected in the annual budget for street maintenance in a community.</a:t>
            </a:r>
          </a:p>
          <a:p>
            <a:pPr marL="0" indent="0">
              <a:spcBef>
                <a:spcPts val="500"/>
              </a:spcBef>
              <a:buNone/>
              <a:defRPr/>
            </a:pPr>
            <a:endParaRPr lang="en-US" dirty="0"/>
          </a:p>
          <a:p>
            <a:pPr marL="0" indent="0">
              <a:buFont typeface="Arial" panose="020B0604020202020204" pitchFamily="34" charset="0"/>
              <a:buNone/>
              <a:defRPr/>
            </a:pPr>
            <a:endParaRPr lang="en-US" dirty="0"/>
          </a:p>
        </p:txBody>
      </p:sp>
      <p:graphicFrame>
        <p:nvGraphicFramePr>
          <p:cNvPr id="6" name="Content Placeholder 4">
            <a:extLst>
              <a:ext uri="{FF2B5EF4-FFF2-40B4-BE49-F238E27FC236}">
                <a16:creationId xmlns:a16="http://schemas.microsoft.com/office/drawing/2014/main" id="{54FDEDDB-8E3E-4E8E-B44D-20594A987290}"/>
              </a:ext>
            </a:extLst>
          </p:cNvPr>
          <p:cNvGraphicFramePr>
            <a:graphicFrameLocks/>
          </p:cNvGraphicFramePr>
          <p:nvPr>
            <p:extLst>
              <p:ext uri="{D42A27DB-BD31-4B8C-83A1-F6EECF244321}">
                <p14:modId xmlns:p14="http://schemas.microsoft.com/office/powerpoint/2010/main" val="2577101216"/>
              </p:ext>
            </p:extLst>
          </p:nvPr>
        </p:nvGraphicFramePr>
        <p:xfrm>
          <a:off x="838200" y="2743200"/>
          <a:ext cx="7848600" cy="1097280"/>
        </p:xfrm>
        <a:graphic>
          <a:graphicData uri="http://schemas.openxmlformats.org/drawingml/2006/table">
            <a:tbl>
              <a:tblPr firstRow="1" bandRow="1">
                <a:tableStyleId>{073A0DAA-6AF3-43AB-8588-CEC1D06C72B9}</a:tableStyleId>
              </a:tblPr>
              <a:tblGrid>
                <a:gridCol w="1066800">
                  <a:extLst>
                    <a:ext uri="{9D8B030D-6E8A-4147-A177-3AD203B41FA5}">
                      <a16:colId xmlns:a16="http://schemas.microsoft.com/office/drawing/2014/main" val="2439141180"/>
                    </a:ext>
                  </a:extLst>
                </a:gridCol>
                <a:gridCol w="3276600">
                  <a:extLst>
                    <a:ext uri="{9D8B030D-6E8A-4147-A177-3AD203B41FA5}">
                      <a16:colId xmlns:a16="http://schemas.microsoft.com/office/drawing/2014/main" val="1985661485"/>
                    </a:ext>
                  </a:extLst>
                </a:gridCol>
                <a:gridCol w="3505200">
                  <a:extLst>
                    <a:ext uri="{9D8B030D-6E8A-4147-A177-3AD203B41FA5}">
                      <a16:colId xmlns:a16="http://schemas.microsoft.com/office/drawing/2014/main" val="2003852128"/>
                    </a:ext>
                  </a:extLst>
                </a:gridCol>
              </a:tblGrid>
              <a:tr h="370840">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Input required?</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Potential sources</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Recommended documentation with application</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331813385"/>
                  </a:ext>
                </a:extLst>
              </a:tr>
              <a:tr h="370840">
                <a:tc>
                  <a:txBody>
                    <a:bodyPr/>
                    <a:lstStyle/>
                    <a:p>
                      <a:pPr marL="0" marR="0">
                        <a:spcBef>
                          <a:spcPts val="0"/>
                        </a:spcBef>
                        <a:spcAft>
                          <a:spcPts val="0"/>
                        </a:spcAft>
                      </a:pPr>
                      <a:r>
                        <a:rPr lang="en-US" sz="1800" b="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No</a:t>
                      </a: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Local agency or transportation authority</a:t>
                      </a: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Letter from local agency or transportation authority</a:t>
                      </a:r>
                    </a:p>
                  </a:txBody>
                  <a:tcPr marL="68580" marR="68580" marT="0" marB="0" anchor="ctr"/>
                </a:tc>
                <a:extLst>
                  <a:ext uri="{0D108BD9-81ED-4DB2-BD59-A6C34878D82A}">
                    <a16:rowId xmlns:a16="http://schemas.microsoft.com/office/drawing/2014/main" val="1916684018"/>
                  </a:ext>
                </a:extLst>
              </a:tr>
            </a:tbl>
          </a:graphicData>
        </a:graphic>
      </p:graphicFrame>
      <p:sp>
        <p:nvSpPr>
          <p:cNvPr id="102404" name="Slide Number Placeholder 3">
            <a:extLst>
              <a:ext uri="{FF2B5EF4-FFF2-40B4-BE49-F238E27FC236}">
                <a16:creationId xmlns:a16="http://schemas.microsoft.com/office/drawing/2014/main" id="{011CB2CE-9C61-43F0-8EFD-F44D8C1BD78C}"/>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4DA8882-0BAB-494E-95E6-AE5D17D91D25}" type="slidenum">
              <a:rPr lang="en-US" altLang="en-US" smtClean="0">
                <a:solidFill>
                  <a:srgbClr val="005288"/>
                </a:solidFill>
              </a:rPr>
              <a:pPr/>
              <a:t>48</a:t>
            </a:fld>
            <a:endParaRPr lang="en-US" altLang="en-US">
              <a:solidFill>
                <a:srgbClr val="005288"/>
              </a:solidFill>
            </a:endParaRPr>
          </a:p>
        </p:txBody>
      </p:sp>
    </p:spTree>
    <p:extLst>
      <p:ext uri="{BB962C8B-B14F-4D97-AF65-F5344CB8AC3E}">
        <p14:creationId xmlns:p14="http://schemas.microsoft.com/office/powerpoint/2010/main" val="17013224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a:extLst>
              <a:ext uri="{FF2B5EF4-FFF2-40B4-BE49-F238E27FC236}">
                <a16:creationId xmlns:a16="http://schemas.microsoft.com/office/drawing/2014/main" id="{C45556DD-E38B-417C-9812-334708523655}"/>
              </a:ext>
            </a:extLst>
          </p:cNvPr>
          <p:cNvSpPr>
            <a:spLocks noGrp="1" noChangeArrowheads="1"/>
          </p:cNvSpPr>
          <p:nvPr>
            <p:ph type="title"/>
          </p:nvPr>
        </p:nvSpPr>
        <p:spPr>
          <a:xfrm>
            <a:off x="1371600" y="1588"/>
            <a:ext cx="7315200" cy="1168400"/>
          </a:xfrm>
        </p:spPr>
        <p:txBody>
          <a:bodyPr/>
          <a:lstStyle/>
          <a:p>
            <a:pPr>
              <a:spcBef>
                <a:spcPts val="500"/>
              </a:spcBef>
            </a:pPr>
            <a:r>
              <a:rPr lang="en-US" altLang="en-US" dirty="0"/>
              <a:t># of street miles no longer requiring maintenance </a:t>
            </a:r>
            <a:r>
              <a:rPr lang="en-US" altLang="en-US" i="1" dirty="0">
                <a:sym typeface="Wingdings" panose="05000000000000000000" pitchFamily="2" charset="2"/>
              </a:rPr>
              <a:t>(acquisitions only)</a:t>
            </a:r>
            <a:endParaRPr lang="en-US" altLang="en-US" i="1" dirty="0"/>
          </a:p>
        </p:txBody>
      </p:sp>
      <p:pic>
        <p:nvPicPr>
          <p:cNvPr id="104453" name="Picture 3" descr="Question mark icon">
            <a:extLst>
              <a:ext uri="{FF2B5EF4-FFF2-40B4-BE49-F238E27FC236}">
                <a16:creationId xmlns:a16="http://schemas.microsoft.com/office/drawing/2014/main" id="{93AC5B97-09DB-4604-B3E4-43AF96FC91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2713"/>
            <a:ext cx="1085850"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11525478-F6AC-45DC-9467-1FEBA6D2526B}"/>
              </a:ext>
            </a:extLst>
          </p:cNvPr>
          <p:cNvSpPr>
            <a:spLocks noGrp="1"/>
          </p:cNvSpPr>
          <p:nvPr>
            <p:ph idx="1"/>
          </p:nvPr>
        </p:nvSpPr>
        <p:spPr/>
        <p:txBody>
          <a:bodyPr/>
          <a:lstStyle/>
          <a:p>
            <a:pPr>
              <a:spcBef>
                <a:spcPts val="500"/>
              </a:spcBef>
              <a:defRPr/>
            </a:pPr>
            <a:r>
              <a:rPr lang="en-US" b="1" dirty="0"/>
              <a:t>What it is:</a:t>
            </a:r>
          </a:p>
          <a:p>
            <a:pPr lvl="1">
              <a:spcBef>
                <a:spcPts val="500"/>
              </a:spcBef>
              <a:defRPr/>
            </a:pPr>
            <a:r>
              <a:rPr lang="en-US" dirty="0"/>
              <a:t>The number of street miles that will be removed or abandoned as a result of the mitigation project.</a:t>
            </a:r>
          </a:p>
          <a:p>
            <a:pPr>
              <a:spcBef>
                <a:spcPts val="500"/>
              </a:spcBef>
              <a:defRPr/>
            </a:pPr>
            <a:endParaRPr lang="en-US" dirty="0"/>
          </a:p>
          <a:p>
            <a:pPr marL="0" indent="0">
              <a:buFont typeface="Arial" panose="020B0604020202020204" pitchFamily="34" charset="0"/>
              <a:buNone/>
              <a:defRPr/>
            </a:pPr>
            <a:endParaRPr lang="en-US" dirty="0"/>
          </a:p>
        </p:txBody>
      </p:sp>
      <p:graphicFrame>
        <p:nvGraphicFramePr>
          <p:cNvPr id="6" name="Content Placeholder 4">
            <a:extLst>
              <a:ext uri="{FF2B5EF4-FFF2-40B4-BE49-F238E27FC236}">
                <a16:creationId xmlns:a16="http://schemas.microsoft.com/office/drawing/2014/main" id="{C3DCF5F2-97A8-452F-907F-EA060B8E6C24}"/>
              </a:ext>
            </a:extLst>
          </p:cNvPr>
          <p:cNvGraphicFramePr>
            <a:graphicFrameLocks/>
          </p:cNvGraphicFramePr>
          <p:nvPr>
            <p:extLst>
              <p:ext uri="{D42A27DB-BD31-4B8C-83A1-F6EECF244321}">
                <p14:modId xmlns:p14="http://schemas.microsoft.com/office/powerpoint/2010/main" val="214106683"/>
              </p:ext>
            </p:extLst>
          </p:nvPr>
        </p:nvGraphicFramePr>
        <p:xfrm>
          <a:off x="838200" y="2743200"/>
          <a:ext cx="7848600" cy="1371600"/>
        </p:xfrm>
        <a:graphic>
          <a:graphicData uri="http://schemas.openxmlformats.org/drawingml/2006/table">
            <a:tbl>
              <a:tblPr firstRow="1" bandRow="1">
                <a:tableStyleId>{073A0DAA-6AF3-43AB-8588-CEC1D06C72B9}</a:tableStyleId>
              </a:tblPr>
              <a:tblGrid>
                <a:gridCol w="1066800">
                  <a:extLst>
                    <a:ext uri="{9D8B030D-6E8A-4147-A177-3AD203B41FA5}">
                      <a16:colId xmlns:a16="http://schemas.microsoft.com/office/drawing/2014/main" val="2439141180"/>
                    </a:ext>
                  </a:extLst>
                </a:gridCol>
                <a:gridCol w="3276600">
                  <a:extLst>
                    <a:ext uri="{9D8B030D-6E8A-4147-A177-3AD203B41FA5}">
                      <a16:colId xmlns:a16="http://schemas.microsoft.com/office/drawing/2014/main" val="1985661485"/>
                    </a:ext>
                  </a:extLst>
                </a:gridCol>
                <a:gridCol w="3505200">
                  <a:extLst>
                    <a:ext uri="{9D8B030D-6E8A-4147-A177-3AD203B41FA5}">
                      <a16:colId xmlns:a16="http://schemas.microsoft.com/office/drawing/2014/main" val="2003852128"/>
                    </a:ext>
                  </a:extLst>
                </a:gridCol>
              </a:tblGrid>
              <a:tr h="370840">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Input required?</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Potential sources</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Recommended documentation with application</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331813385"/>
                  </a:ext>
                </a:extLst>
              </a:tr>
              <a:tr h="370840">
                <a:tc>
                  <a:txBody>
                    <a:bodyPr/>
                    <a:lstStyle/>
                    <a:p>
                      <a:pPr marL="0" marR="0">
                        <a:spcBef>
                          <a:spcPts val="0"/>
                        </a:spcBef>
                        <a:spcAft>
                          <a:spcPts val="0"/>
                        </a:spcAft>
                      </a:pPr>
                      <a:r>
                        <a:rPr lang="en-US" sz="1800" b="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No</a:t>
                      </a: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Project manager or engineer</a:t>
                      </a: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Map(s) of project area showing which streets/roadways will be abandoned or removed</a:t>
                      </a:r>
                    </a:p>
                  </a:txBody>
                  <a:tcPr marL="68580" marR="68580" marT="0" marB="0" anchor="ctr"/>
                </a:tc>
                <a:extLst>
                  <a:ext uri="{0D108BD9-81ED-4DB2-BD59-A6C34878D82A}">
                    <a16:rowId xmlns:a16="http://schemas.microsoft.com/office/drawing/2014/main" val="1916684018"/>
                  </a:ext>
                </a:extLst>
              </a:tr>
            </a:tbl>
          </a:graphicData>
        </a:graphic>
      </p:graphicFrame>
      <p:sp>
        <p:nvSpPr>
          <p:cNvPr id="104452" name="Slide Number Placeholder 3">
            <a:extLst>
              <a:ext uri="{FF2B5EF4-FFF2-40B4-BE49-F238E27FC236}">
                <a16:creationId xmlns:a16="http://schemas.microsoft.com/office/drawing/2014/main" id="{74C76F3E-BF37-4E88-B67B-16AA5DCEB686}"/>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E193EAF-50F2-4D43-BDF0-ACA64D2B4A83}" type="slidenum">
              <a:rPr lang="en-US" altLang="en-US" smtClean="0">
                <a:solidFill>
                  <a:srgbClr val="005288"/>
                </a:solidFill>
              </a:rPr>
              <a:pPr/>
              <a:t>49</a:t>
            </a:fld>
            <a:endParaRPr lang="en-US" altLang="en-US">
              <a:solidFill>
                <a:srgbClr val="005288"/>
              </a:solidFill>
            </a:endParaRPr>
          </a:p>
        </p:txBody>
      </p:sp>
    </p:spTree>
    <p:extLst>
      <p:ext uri="{BB962C8B-B14F-4D97-AF65-F5344CB8AC3E}">
        <p14:creationId xmlns:p14="http://schemas.microsoft.com/office/powerpoint/2010/main" val="3748260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35EAE742-EED1-4D5E-AD1B-E11DC6ABD337}"/>
              </a:ext>
            </a:extLst>
          </p:cNvPr>
          <p:cNvSpPr>
            <a:spLocks noGrp="1" noChangeArrowheads="1"/>
          </p:cNvSpPr>
          <p:nvPr>
            <p:ph type="title"/>
          </p:nvPr>
        </p:nvSpPr>
        <p:spPr/>
        <p:txBody>
          <a:bodyPr/>
          <a:lstStyle/>
          <a:p>
            <a:r>
              <a:rPr lang="en-US" altLang="en-US"/>
              <a:t>Flood hazard data: key concepts &amp; terms</a:t>
            </a:r>
          </a:p>
        </p:txBody>
      </p:sp>
      <p:sp>
        <p:nvSpPr>
          <p:cNvPr id="16387" name="Content Placeholder 2">
            <a:extLst>
              <a:ext uri="{FF2B5EF4-FFF2-40B4-BE49-F238E27FC236}">
                <a16:creationId xmlns:a16="http://schemas.microsoft.com/office/drawing/2014/main" id="{BD283879-A1F9-456C-9011-267D51073494}"/>
              </a:ext>
            </a:extLst>
          </p:cNvPr>
          <p:cNvSpPr>
            <a:spLocks noGrp="1" noChangeArrowheads="1"/>
          </p:cNvSpPr>
          <p:nvPr>
            <p:ph idx="1"/>
          </p:nvPr>
        </p:nvSpPr>
        <p:spPr/>
        <p:txBody>
          <a:bodyPr/>
          <a:lstStyle/>
          <a:p>
            <a:pPr lvl="1"/>
            <a:r>
              <a:rPr lang="en-US" altLang="en-US" dirty="0"/>
              <a:t>FIS and FIRM, H&amp;H study</a:t>
            </a:r>
          </a:p>
          <a:p>
            <a:pPr lvl="1"/>
            <a:r>
              <a:rPr lang="en-US" altLang="en-US" dirty="0"/>
              <a:t>10-, 50-, 100-, and 500-year flood elevations</a:t>
            </a:r>
          </a:p>
          <a:p>
            <a:pPr lvl="1"/>
            <a:r>
              <a:rPr lang="en-US" altLang="en-US" dirty="0"/>
              <a:t>Special Flood Hazard Area (SFHA)</a:t>
            </a:r>
          </a:p>
          <a:p>
            <a:pPr lvl="1"/>
            <a:r>
              <a:rPr lang="en-US" altLang="en-US" dirty="0"/>
              <a:t>Base Flood Elevation (BFE)</a:t>
            </a:r>
          </a:p>
          <a:p>
            <a:pPr lvl="1"/>
            <a:r>
              <a:rPr lang="en-US" altLang="en-US" dirty="0"/>
              <a:t>Riverine vs. coastal flooding</a:t>
            </a:r>
          </a:p>
          <a:p>
            <a:pPr lvl="1"/>
            <a:r>
              <a:rPr lang="en-US" altLang="en-US" dirty="0"/>
              <a:t>Riverine flooding: streambed elevation, discharge</a:t>
            </a:r>
          </a:p>
          <a:p>
            <a:pPr lvl="1"/>
            <a:r>
              <a:rPr lang="en-US" altLang="en-US" dirty="0"/>
              <a:t>Coastal flooding: </a:t>
            </a:r>
            <a:r>
              <a:rPr lang="en-US" altLang="en-US" dirty="0" err="1"/>
              <a:t>stillwater</a:t>
            </a:r>
            <a:r>
              <a:rPr lang="en-US" altLang="en-US" dirty="0"/>
              <a:t> elevation (SWEL), storm surge, storm tide, coastal zones, and </a:t>
            </a:r>
            <a:r>
              <a:rPr lang="en-US" altLang="en-US" dirty="0" err="1"/>
              <a:t>LiMWA</a:t>
            </a:r>
            <a:endParaRPr lang="en-US" altLang="en-US" dirty="0"/>
          </a:p>
          <a:p>
            <a:pPr lvl="1"/>
            <a:r>
              <a:rPr lang="en-US" altLang="en-US" dirty="0"/>
              <a:t>Lowest Floor Elevation (LFE) or First Floor Elevation (FFE)</a:t>
            </a:r>
          </a:p>
          <a:p>
            <a:pPr lvl="1"/>
            <a:r>
              <a:rPr lang="en-US" altLang="en-US" dirty="0"/>
              <a:t>Building Replacement Value (BRV)</a:t>
            </a:r>
          </a:p>
          <a:p>
            <a:pPr lvl="1"/>
            <a:r>
              <a:rPr lang="en-US" altLang="en-US" dirty="0"/>
              <a:t>Demolition Damage Threshold (DDT)</a:t>
            </a:r>
          </a:p>
          <a:p>
            <a:pPr lvl="1"/>
            <a:r>
              <a:rPr lang="en-US" altLang="en-US" dirty="0"/>
              <a:t>Depth Damage Function (DDF) curve</a:t>
            </a:r>
          </a:p>
        </p:txBody>
      </p:sp>
      <p:sp>
        <p:nvSpPr>
          <p:cNvPr id="16388" name="Slide Number Placeholder 3">
            <a:extLst>
              <a:ext uri="{FF2B5EF4-FFF2-40B4-BE49-F238E27FC236}">
                <a16:creationId xmlns:a16="http://schemas.microsoft.com/office/drawing/2014/main" id="{4E92E4AF-D7D8-4AFB-9954-EE66E90FFBB4}"/>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7A05553-12E5-409D-A5DC-743BA03C3C05}" type="slidenum">
              <a:rPr lang="en-US" altLang="en-US" smtClean="0">
                <a:solidFill>
                  <a:srgbClr val="005288"/>
                </a:solidFill>
              </a:rPr>
              <a:pPr/>
              <a:t>5</a:t>
            </a:fld>
            <a:endParaRPr lang="en-US" altLang="en-US">
              <a:solidFill>
                <a:srgbClr val="005288"/>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a:extLst>
              <a:ext uri="{FF2B5EF4-FFF2-40B4-BE49-F238E27FC236}">
                <a16:creationId xmlns:a16="http://schemas.microsoft.com/office/drawing/2014/main" id="{49152A66-7542-4C31-8C54-2F0623578C0D}"/>
              </a:ext>
            </a:extLst>
          </p:cNvPr>
          <p:cNvSpPr>
            <a:spLocks noGrp="1" noChangeArrowheads="1"/>
          </p:cNvSpPr>
          <p:nvPr>
            <p:ph type="title"/>
          </p:nvPr>
        </p:nvSpPr>
        <p:spPr>
          <a:xfrm>
            <a:off x="1371600" y="1588"/>
            <a:ext cx="7315200" cy="1168400"/>
          </a:xfrm>
        </p:spPr>
        <p:txBody>
          <a:bodyPr/>
          <a:lstStyle/>
          <a:p>
            <a:pPr>
              <a:spcBef>
                <a:spcPts val="500"/>
              </a:spcBef>
            </a:pPr>
            <a:r>
              <a:rPr lang="en-US" altLang="en-US" dirty="0"/>
              <a:t>Volunteers required</a:t>
            </a:r>
            <a:endParaRPr lang="en-US" altLang="en-US" i="1" dirty="0"/>
          </a:p>
        </p:txBody>
      </p:sp>
      <p:pic>
        <p:nvPicPr>
          <p:cNvPr id="106501" name="Picture 3" descr="People icon">
            <a:extLst>
              <a:ext uri="{FF2B5EF4-FFF2-40B4-BE49-F238E27FC236}">
                <a16:creationId xmlns:a16="http://schemas.microsoft.com/office/drawing/2014/main" id="{B6C2E4EC-CB0C-4DAA-894F-6B0FC5FCFF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4463"/>
            <a:ext cx="881063"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11525478-F6AC-45DC-9467-1FEBA6D2526B}"/>
              </a:ext>
            </a:extLst>
          </p:cNvPr>
          <p:cNvSpPr>
            <a:spLocks noGrp="1"/>
          </p:cNvSpPr>
          <p:nvPr>
            <p:ph idx="1"/>
          </p:nvPr>
        </p:nvSpPr>
        <p:spPr/>
        <p:txBody>
          <a:bodyPr/>
          <a:lstStyle/>
          <a:p>
            <a:pPr>
              <a:spcBef>
                <a:spcPts val="500"/>
              </a:spcBef>
              <a:defRPr/>
            </a:pPr>
            <a:r>
              <a:rPr lang="en-US" b="1" dirty="0"/>
              <a:t>What it is:</a:t>
            </a:r>
          </a:p>
          <a:p>
            <a:pPr lvl="1">
              <a:spcBef>
                <a:spcPts val="500"/>
              </a:spcBef>
              <a:defRPr/>
            </a:pPr>
            <a:r>
              <a:rPr lang="en-US" dirty="0"/>
              <a:t>The number of volunteers that respond to a typical hazard event – for example, sandbagging. </a:t>
            </a:r>
          </a:p>
          <a:p>
            <a:pPr lvl="1">
              <a:spcBef>
                <a:spcPts val="500"/>
              </a:spcBef>
              <a:defRPr/>
            </a:pPr>
            <a:r>
              <a:rPr lang="en-US" dirty="0"/>
              <a:t>It must be clearly demonstrated in the project application that the proposed project will reduce or eliminate the future need for volunteers.</a:t>
            </a:r>
          </a:p>
          <a:p>
            <a:pPr marL="0" indent="0">
              <a:spcBef>
                <a:spcPts val="500"/>
              </a:spcBef>
              <a:buNone/>
              <a:defRPr/>
            </a:pPr>
            <a:endParaRPr lang="en-US" dirty="0"/>
          </a:p>
          <a:p>
            <a:pPr marL="0" indent="0">
              <a:buFont typeface="Arial" panose="020B0604020202020204" pitchFamily="34" charset="0"/>
              <a:buNone/>
              <a:defRPr/>
            </a:pPr>
            <a:endParaRPr lang="en-US" dirty="0"/>
          </a:p>
        </p:txBody>
      </p:sp>
      <p:graphicFrame>
        <p:nvGraphicFramePr>
          <p:cNvPr id="6" name="Content Placeholder 4">
            <a:extLst>
              <a:ext uri="{FF2B5EF4-FFF2-40B4-BE49-F238E27FC236}">
                <a16:creationId xmlns:a16="http://schemas.microsoft.com/office/drawing/2014/main" id="{200C5DF1-1BEE-4646-9462-20BE4B31F851}"/>
              </a:ext>
            </a:extLst>
          </p:cNvPr>
          <p:cNvGraphicFramePr>
            <a:graphicFrameLocks/>
          </p:cNvGraphicFramePr>
          <p:nvPr>
            <p:extLst>
              <p:ext uri="{D42A27DB-BD31-4B8C-83A1-F6EECF244321}">
                <p14:modId xmlns:p14="http://schemas.microsoft.com/office/powerpoint/2010/main" val="1107489526"/>
              </p:ext>
            </p:extLst>
          </p:nvPr>
        </p:nvGraphicFramePr>
        <p:xfrm>
          <a:off x="838200" y="3657600"/>
          <a:ext cx="7848600" cy="1920240"/>
        </p:xfrm>
        <a:graphic>
          <a:graphicData uri="http://schemas.openxmlformats.org/drawingml/2006/table">
            <a:tbl>
              <a:tblPr firstRow="1" bandRow="1">
                <a:tableStyleId>{073A0DAA-6AF3-43AB-8588-CEC1D06C72B9}</a:tableStyleId>
              </a:tblPr>
              <a:tblGrid>
                <a:gridCol w="1066800">
                  <a:extLst>
                    <a:ext uri="{9D8B030D-6E8A-4147-A177-3AD203B41FA5}">
                      <a16:colId xmlns:a16="http://schemas.microsoft.com/office/drawing/2014/main" val="2439141180"/>
                    </a:ext>
                  </a:extLst>
                </a:gridCol>
                <a:gridCol w="3276600">
                  <a:extLst>
                    <a:ext uri="{9D8B030D-6E8A-4147-A177-3AD203B41FA5}">
                      <a16:colId xmlns:a16="http://schemas.microsoft.com/office/drawing/2014/main" val="1985661485"/>
                    </a:ext>
                  </a:extLst>
                </a:gridCol>
                <a:gridCol w="3505200">
                  <a:extLst>
                    <a:ext uri="{9D8B030D-6E8A-4147-A177-3AD203B41FA5}">
                      <a16:colId xmlns:a16="http://schemas.microsoft.com/office/drawing/2014/main" val="2003852128"/>
                    </a:ext>
                  </a:extLst>
                </a:gridCol>
              </a:tblGrid>
              <a:tr h="370840">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Input required?</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Potential sources</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Recommended documentation with application</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331813385"/>
                  </a:ext>
                </a:extLst>
              </a:tr>
              <a:tr h="370840">
                <a:tc>
                  <a:txBody>
                    <a:bodyPr/>
                    <a:lstStyle/>
                    <a:p>
                      <a:pPr marL="0" marR="0">
                        <a:spcBef>
                          <a:spcPts val="0"/>
                        </a:spcBef>
                        <a:spcAft>
                          <a:spcPts val="0"/>
                        </a:spcAft>
                      </a:pPr>
                      <a:r>
                        <a:rPr lang="en-US" sz="1800" b="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No</a:t>
                      </a: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Local emergency management authority</a:t>
                      </a:r>
                    </a:p>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Newspaper articles from a credible source</a:t>
                      </a: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Letter from local emergency management authority describing the number of volunteers needed in the past</a:t>
                      </a:r>
                    </a:p>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Copy of newspaper article(s)</a:t>
                      </a:r>
                    </a:p>
                  </a:txBody>
                  <a:tcPr marL="68580" marR="68580" marT="0" marB="0" anchor="ctr"/>
                </a:tc>
                <a:extLst>
                  <a:ext uri="{0D108BD9-81ED-4DB2-BD59-A6C34878D82A}">
                    <a16:rowId xmlns:a16="http://schemas.microsoft.com/office/drawing/2014/main" val="1916684018"/>
                  </a:ext>
                </a:extLst>
              </a:tr>
            </a:tbl>
          </a:graphicData>
        </a:graphic>
      </p:graphicFrame>
      <p:sp>
        <p:nvSpPr>
          <p:cNvPr id="106500" name="Slide Number Placeholder 3">
            <a:extLst>
              <a:ext uri="{FF2B5EF4-FFF2-40B4-BE49-F238E27FC236}">
                <a16:creationId xmlns:a16="http://schemas.microsoft.com/office/drawing/2014/main" id="{1E83E826-0758-4070-89D2-7A12781BFDC2}"/>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DDDCAE0-8056-4442-AEB7-646C4B8D47DF}" type="slidenum">
              <a:rPr lang="en-US" altLang="en-US" smtClean="0">
                <a:solidFill>
                  <a:srgbClr val="005288"/>
                </a:solidFill>
              </a:rPr>
              <a:pPr/>
              <a:t>50</a:t>
            </a:fld>
            <a:endParaRPr lang="en-US" altLang="en-US">
              <a:solidFill>
                <a:srgbClr val="005288"/>
              </a:solidFill>
            </a:endParaRPr>
          </a:p>
        </p:txBody>
      </p:sp>
    </p:spTree>
    <p:extLst>
      <p:ext uri="{BB962C8B-B14F-4D97-AF65-F5344CB8AC3E}">
        <p14:creationId xmlns:p14="http://schemas.microsoft.com/office/powerpoint/2010/main" val="40074424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a:extLst>
              <a:ext uri="{FF2B5EF4-FFF2-40B4-BE49-F238E27FC236}">
                <a16:creationId xmlns:a16="http://schemas.microsoft.com/office/drawing/2014/main" id="{92127CA6-0A53-4855-8D1F-D9B9BF858DCA}"/>
              </a:ext>
            </a:extLst>
          </p:cNvPr>
          <p:cNvSpPr>
            <a:spLocks noGrp="1" noChangeArrowheads="1"/>
          </p:cNvSpPr>
          <p:nvPr>
            <p:ph type="title"/>
          </p:nvPr>
        </p:nvSpPr>
        <p:spPr>
          <a:xfrm>
            <a:off x="1371600" y="1588"/>
            <a:ext cx="7315200" cy="1168400"/>
          </a:xfrm>
        </p:spPr>
        <p:txBody>
          <a:bodyPr/>
          <a:lstStyle/>
          <a:p>
            <a:pPr>
              <a:spcBef>
                <a:spcPts val="500"/>
              </a:spcBef>
            </a:pPr>
            <a:r>
              <a:rPr lang="en-US" altLang="en-US" dirty="0"/>
              <a:t>Number of days lodging for volunteers</a:t>
            </a:r>
            <a:endParaRPr lang="en-US" altLang="en-US" i="1" dirty="0"/>
          </a:p>
        </p:txBody>
      </p:sp>
      <p:pic>
        <p:nvPicPr>
          <p:cNvPr id="108549" name="Picture 3" descr="Question mark icon">
            <a:extLst>
              <a:ext uri="{FF2B5EF4-FFF2-40B4-BE49-F238E27FC236}">
                <a16:creationId xmlns:a16="http://schemas.microsoft.com/office/drawing/2014/main" id="{90094C34-5E6E-4AB3-9C66-498DF895D9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2713"/>
            <a:ext cx="1085850"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11525478-F6AC-45DC-9467-1FEBA6D2526B}"/>
              </a:ext>
            </a:extLst>
          </p:cNvPr>
          <p:cNvSpPr>
            <a:spLocks noGrp="1"/>
          </p:cNvSpPr>
          <p:nvPr>
            <p:ph idx="1"/>
          </p:nvPr>
        </p:nvSpPr>
        <p:spPr/>
        <p:txBody>
          <a:bodyPr/>
          <a:lstStyle/>
          <a:p>
            <a:pPr>
              <a:spcBef>
                <a:spcPts val="500"/>
              </a:spcBef>
              <a:defRPr/>
            </a:pPr>
            <a:r>
              <a:rPr lang="en-US" b="1" dirty="0"/>
              <a:t>What it is:</a:t>
            </a:r>
          </a:p>
          <a:p>
            <a:pPr lvl="1">
              <a:spcBef>
                <a:spcPts val="500"/>
              </a:spcBef>
              <a:defRPr/>
            </a:pPr>
            <a:r>
              <a:rPr lang="en-US" dirty="0"/>
              <a:t>The number of days volunteers would spend responding to a typical hazard event. It must be clearly demonstrated in the project application that the proposed project will reduce or eliminate the future need for volunteers.</a:t>
            </a:r>
          </a:p>
          <a:p>
            <a:pPr marL="0" indent="0">
              <a:buFont typeface="Arial" panose="020B0604020202020204" pitchFamily="34" charset="0"/>
              <a:buNone/>
              <a:defRPr/>
            </a:pPr>
            <a:endParaRPr lang="en-US" dirty="0"/>
          </a:p>
        </p:txBody>
      </p:sp>
      <p:graphicFrame>
        <p:nvGraphicFramePr>
          <p:cNvPr id="6" name="Content Placeholder 4">
            <a:extLst>
              <a:ext uri="{FF2B5EF4-FFF2-40B4-BE49-F238E27FC236}">
                <a16:creationId xmlns:a16="http://schemas.microsoft.com/office/drawing/2014/main" id="{1C529D40-8F25-4431-8E5A-676BDD28B9B8}"/>
              </a:ext>
            </a:extLst>
          </p:cNvPr>
          <p:cNvGraphicFramePr>
            <a:graphicFrameLocks/>
          </p:cNvGraphicFramePr>
          <p:nvPr>
            <p:extLst>
              <p:ext uri="{D42A27DB-BD31-4B8C-83A1-F6EECF244321}">
                <p14:modId xmlns:p14="http://schemas.microsoft.com/office/powerpoint/2010/main" val="365214325"/>
              </p:ext>
            </p:extLst>
          </p:nvPr>
        </p:nvGraphicFramePr>
        <p:xfrm>
          <a:off x="838200" y="3429000"/>
          <a:ext cx="7848600" cy="1920240"/>
        </p:xfrm>
        <a:graphic>
          <a:graphicData uri="http://schemas.openxmlformats.org/drawingml/2006/table">
            <a:tbl>
              <a:tblPr firstRow="1" bandRow="1">
                <a:tableStyleId>{073A0DAA-6AF3-43AB-8588-CEC1D06C72B9}</a:tableStyleId>
              </a:tblPr>
              <a:tblGrid>
                <a:gridCol w="1066800">
                  <a:extLst>
                    <a:ext uri="{9D8B030D-6E8A-4147-A177-3AD203B41FA5}">
                      <a16:colId xmlns:a16="http://schemas.microsoft.com/office/drawing/2014/main" val="2439141180"/>
                    </a:ext>
                  </a:extLst>
                </a:gridCol>
                <a:gridCol w="3276600">
                  <a:extLst>
                    <a:ext uri="{9D8B030D-6E8A-4147-A177-3AD203B41FA5}">
                      <a16:colId xmlns:a16="http://schemas.microsoft.com/office/drawing/2014/main" val="1985661485"/>
                    </a:ext>
                  </a:extLst>
                </a:gridCol>
                <a:gridCol w="3505200">
                  <a:extLst>
                    <a:ext uri="{9D8B030D-6E8A-4147-A177-3AD203B41FA5}">
                      <a16:colId xmlns:a16="http://schemas.microsoft.com/office/drawing/2014/main" val="2003852128"/>
                    </a:ext>
                  </a:extLst>
                </a:gridCol>
              </a:tblGrid>
              <a:tr h="370840">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Input required?</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Potential sources</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Recommended documentation with application</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331813385"/>
                  </a:ext>
                </a:extLst>
              </a:tr>
              <a:tr h="370840">
                <a:tc>
                  <a:txBody>
                    <a:bodyPr/>
                    <a:lstStyle/>
                    <a:p>
                      <a:pPr marL="0" marR="0">
                        <a:spcBef>
                          <a:spcPts val="0"/>
                        </a:spcBef>
                        <a:spcAft>
                          <a:spcPts val="0"/>
                        </a:spcAft>
                      </a:pPr>
                      <a:r>
                        <a:rPr lang="en-US" sz="1800" b="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No</a:t>
                      </a: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Local emergency management authority</a:t>
                      </a: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Letter from local emergency management authority describing how many days the volunteers were needed in the past</a:t>
                      </a:r>
                    </a:p>
                  </a:txBody>
                  <a:tcPr marL="68580" marR="68580" marT="0" marB="0" anchor="ctr"/>
                </a:tc>
                <a:extLst>
                  <a:ext uri="{0D108BD9-81ED-4DB2-BD59-A6C34878D82A}">
                    <a16:rowId xmlns:a16="http://schemas.microsoft.com/office/drawing/2014/main" val="1916684018"/>
                  </a:ext>
                </a:extLst>
              </a:tr>
            </a:tbl>
          </a:graphicData>
        </a:graphic>
      </p:graphicFrame>
      <p:sp>
        <p:nvSpPr>
          <p:cNvPr id="108548" name="Slide Number Placeholder 3">
            <a:extLst>
              <a:ext uri="{FF2B5EF4-FFF2-40B4-BE49-F238E27FC236}">
                <a16:creationId xmlns:a16="http://schemas.microsoft.com/office/drawing/2014/main" id="{E968666B-79A5-4EC0-A5C6-D915978B3B3C}"/>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27C2372-C123-441C-B6D1-04759535A89B}" type="slidenum">
              <a:rPr lang="en-US" altLang="en-US" smtClean="0">
                <a:solidFill>
                  <a:srgbClr val="005288"/>
                </a:solidFill>
              </a:rPr>
              <a:pPr/>
              <a:t>51</a:t>
            </a:fld>
            <a:endParaRPr lang="en-US" altLang="en-US">
              <a:solidFill>
                <a:srgbClr val="005288"/>
              </a:solidFill>
            </a:endParaRPr>
          </a:p>
        </p:txBody>
      </p:sp>
    </p:spTree>
    <p:extLst>
      <p:ext uri="{BB962C8B-B14F-4D97-AF65-F5344CB8AC3E}">
        <p14:creationId xmlns:p14="http://schemas.microsoft.com/office/powerpoint/2010/main" val="15914693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a:extLst>
              <a:ext uri="{FF2B5EF4-FFF2-40B4-BE49-F238E27FC236}">
                <a16:creationId xmlns:a16="http://schemas.microsoft.com/office/drawing/2014/main" id="{0EE733A6-AAB1-41FC-B00A-511A5F644002}"/>
              </a:ext>
            </a:extLst>
          </p:cNvPr>
          <p:cNvSpPr>
            <a:spLocks noGrp="1" noChangeArrowheads="1"/>
          </p:cNvSpPr>
          <p:nvPr>
            <p:ph type="title"/>
          </p:nvPr>
        </p:nvSpPr>
        <p:spPr>
          <a:xfrm>
            <a:off x="1371600" y="1588"/>
            <a:ext cx="7315200" cy="1168400"/>
          </a:xfrm>
        </p:spPr>
        <p:txBody>
          <a:bodyPr/>
          <a:lstStyle/>
          <a:p>
            <a:pPr>
              <a:spcBef>
                <a:spcPts val="500"/>
              </a:spcBef>
            </a:pPr>
            <a:r>
              <a:rPr lang="en-US" altLang="en-US"/>
              <a:t>Number of residents that work</a:t>
            </a:r>
            <a:endParaRPr lang="en-US" altLang="en-US" i="1"/>
          </a:p>
        </p:txBody>
      </p:sp>
      <p:pic>
        <p:nvPicPr>
          <p:cNvPr id="110597" name="Picture 3" descr="People icon">
            <a:extLst>
              <a:ext uri="{FF2B5EF4-FFF2-40B4-BE49-F238E27FC236}">
                <a16:creationId xmlns:a16="http://schemas.microsoft.com/office/drawing/2014/main" id="{68AEDB11-69A8-4255-8722-6396E6B04C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4463"/>
            <a:ext cx="881063"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11525478-F6AC-45DC-9467-1FEBA6D2526B}"/>
              </a:ext>
            </a:extLst>
          </p:cNvPr>
          <p:cNvSpPr>
            <a:spLocks noGrp="1"/>
          </p:cNvSpPr>
          <p:nvPr>
            <p:ph idx="1"/>
          </p:nvPr>
        </p:nvSpPr>
        <p:spPr/>
        <p:txBody>
          <a:bodyPr/>
          <a:lstStyle/>
          <a:p>
            <a:pPr>
              <a:spcBef>
                <a:spcPts val="500"/>
              </a:spcBef>
              <a:defRPr/>
            </a:pPr>
            <a:r>
              <a:rPr lang="en-US" b="1" dirty="0"/>
              <a:t>What it is:</a:t>
            </a:r>
          </a:p>
          <a:p>
            <a:pPr lvl="1">
              <a:spcBef>
                <a:spcPts val="500"/>
              </a:spcBef>
              <a:defRPr/>
            </a:pPr>
            <a:r>
              <a:rPr lang="en-US" dirty="0"/>
              <a:t>The number of building residents that are employed full time.</a:t>
            </a:r>
          </a:p>
          <a:p>
            <a:pPr marL="0" indent="0">
              <a:buFont typeface="Arial" panose="020B0604020202020204" pitchFamily="34" charset="0"/>
              <a:buNone/>
              <a:defRPr/>
            </a:pPr>
            <a:endParaRPr lang="en-US" dirty="0"/>
          </a:p>
        </p:txBody>
      </p:sp>
      <p:graphicFrame>
        <p:nvGraphicFramePr>
          <p:cNvPr id="6" name="Content Placeholder 4">
            <a:extLst>
              <a:ext uri="{FF2B5EF4-FFF2-40B4-BE49-F238E27FC236}">
                <a16:creationId xmlns:a16="http://schemas.microsoft.com/office/drawing/2014/main" id="{CF14CCAF-48E1-43A7-BE02-EF54066E657E}"/>
              </a:ext>
            </a:extLst>
          </p:cNvPr>
          <p:cNvGraphicFramePr>
            <a:graphicFrameLocks/>
          </p:cNvGraphicFramePr>
          <p:nvPr>
            <p:extLst>
              <p:ext uri="{D42A27DB-BD31-4B8C-83A1-F6EECF244321}">
                <p14:modId xmlns:p14="http://schemas.microsoft.com/office/powerpoint/2010/main" val="717069861"/>
              </p:ext>
            </p:extLst>
          </p:nvPr>
        </p:nvGraphicFramePr>
        <p:xfrm>
          <a:off x="838200" y="2667000"/>
          <a:ext cx="7848600" cy="1920240"/>
        </p:xfrm>
        <a:graphic>
          <a:graphicData uri="http://schemas.openxmlformats.org/drawingml/2006/table">
            <a:tbl>
              <a:tblPr firstRow="1" bandRow="1">
                <a:tableStyleId>{073A0DAA-6AF3-43AB-8588-CEC1D06C72B9}</a:tableStyleId>
              </a:tblPr>
              <a:tblGrid>
                <a:gridCol w="1066800">
                  <a:extLst>
                    <a:ext uri="{9D8B030D-6E8A-4147-A177-3AD203B41FA5}">
                      <a16:colId xmlns:a16="http://schemas.microsoft.com/office/drawing/2014/main" val="2439141180"/>
                    </a:ext>
                  </a:extLst>
                </a:gridCol>
                <a:gridCol w="3276600">
                  <a:extLst>
                    <a:ext uri="{9D8B030D-6E8A-4147-A177-3AD203B41FA5}">
                      <a16:colId xmlns:a16="http://schemas.microsoft.com/office/drawing/2014/main" val="1985661485"/>
                    </a:ext>
                  </a:extLst>
                </a:gridCol>
                <a:gridCol w="3505200">
                  <a:extLst>
                    <a:ext uri="{9D8B030D-6E8A-4147-A177-3AD203B41FA5}">
                      <a16:colId xmlns:a16="http://schemas.microsoft.com/office/drawing/2014/main" val="2003852128"/>
                    </a:ext>
                  </a:extLst>
                </a:gridCol>
              </a:tblGrid>
              <a:tr h="370840">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Input required?</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Potential sources</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Recommended documentation with application</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331813385"/>
                  </a:ext>
                </a:extLst>
              </a:tr>
              <a:tr h="370840">
                <a:tc>
                  <a:txBody>
                    <a:bodyPr/>
                    <a:lstStyle/>
                    <a:p>
                      <a:pPr marL="0" marR="0">
                        <a:spcBef>
                          <a:spcPts val="0"/>
                        </a:spcBef>
                        <a:spcAft>
                          <a:spcPts val="0"/>
                        </a:spcAft>
                      </a:pPr>
                      <a:r>
                        <a:rPr lang="en-US" sz="1800" b="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No</a:t>
                      </a: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Property owner</a:t>
                      </a:r>
                    </a:p>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U.S. Census Bureau</a:t>
                      </a:r>
                    </a:p>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State, regional, or local agency estimates for workers per household</a:t>
                      </a: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Note from project manager or BCA analyst</a:t>
                      </a:r>
                    </a:p>
                  </a:txBody>
                  <a:tcPr marL="68580" marR="68580" marT="0" marB="0" anchor="ctr"/>
                </a:tc>
                <a:extLst>
                  <a:ext uri="{0D108BD9-81ED-4DB2-BD59-A6C34878D82A}">
                    <a16:rowId xmlns:a16="http://schemas.microsoft.com/office/drawing/2014/main" val="1916684018"/>
                  </a:ext>
                </a:extLst>
              </a:tr>
            </a:tbl>
          </a:graphicData>
        </a:graphic>
      </p:graphicFrame>
      <p:sp>
        <p:nvSpPr>
          <p:cNvPr id="110596" name="Slide Number Placeholder 3">
            <a:extLst>
              <a:ext uri="{FF2B5EF4-FFF2-40B4-BE49-F238E27FC236}">
                <a16:creationId xmlns:a16="http://schemas.microsoft.com/office/drawing/2014/main" id="{A35090B0-3FBC-4EE6-B27B-9C43BE97FBC2}"/>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98BEFAA-5B17-4D8D-BD05-E6EF2949D0C2}" type="slidenum">
              <a:rPr lang="en-US" altLang="en-US" smtClean="0">
                <a:solidFill>
                  <a:srgbClr val="005288"/>
                </a:solidFill>
              </a:rPr>
              <a:pPr/>
              <a:t>52</a:t>
            </a:fld>
            <a:endParaRPr lang="en-US" altLang="en-US">
              <a:solidFill>
                <a:srgbClr val="005288"/>
              </a:solidFill>
            </a:endParaRPr>
          </a:p>
        </p:txBody>
      </p:sp>
    </p:spTree>
    <p:extLst>
      <p:ext uri="{BB962C8B-B14F-4D97-AF65-F5344CB8AC3E}">
        <p14:creationId xmlns:p14="http://schemas.microsoft.com/office/powerpoint/2010/main" val="36799506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a:extLst>
              <a:ext uri="{FF2B5EF4-FFF2-40B4-BE49-F238E27FC236}">
                <a16:creationId xmlns:a16="http://schemas.microsoft.com/office/drawing/2014/main" id="{CECE39D8-8067-4089-8B60-4E4208BA756C}"/>
              </a:ext>
            </a:extLst>
          </p:cNvPr>
          <p:cNvSpPr>
            <a:spLocks noGrp="1" noChangeArrowheads="1"/>
          </p:cNvSpPr>
          <p:nvPr>
            <p:ph type="title"/>
          </p:nvPr>
        </p:nvSpPr>
        <p:spPr>
          <a:xfrm>
            <a:off x="1371600" y="1588"/>
            <a:ext cx="7315200" cy="1168400"/>
          </a:xfrm>
        </p:spPr>
        <p:txBody>
          <a:bodyPr/>
          <a:lstStyle/>
          <a:p>
            <a:r>
              <a:rPr lang="en-US" altLang="en-US" dirty="0">
                <a:sym typeface="Wingdings" panose="05000000000000000000" pitchFamily="2" charset="2"/>
              </a:rPr>
              <a:t>Total project area </a:t>
            </a:r>
            <a:r>
              <a:rPr lang="en-US" altLang="en-US" i="1" dirty="0">
                <a:sym typeface="Wingdings" panose="05000000000000000000" pitchFamily="2" charset="2"/>
              </a:rPr>
              <a:t>(acquisitions only)</a:t>
            </a:r>
            <a:endParaRPr lang="en-US" altLang="en-US" dirty="0"/>
          </a:p>
        </p:txBody>
      </p:sp>
      <p:pic>
        <p:nvPicPr>
          <p:cNvPr id="112645" name="Picture 5" descr="Square icon">
            <a:extLst>
              <a:ext uri="{FF2B5EF4-FFF2-40B4-BE49-F238E27FC236}">
                <a16:creationId xmlns:a16="http://schemas.microsoft.com/office/drawing/2014/main" id="{5F177DED-2B3C-438C-9E86-8BC9CF6FB2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6050"/>
            <a:ext cx="881063"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CE9180AF-909D-4B42-A2A7-0BCFB1AE59AF}"/>
              </a:ext>
            </a:extLst>
          </p:cNvPr>
          <p:cNvSpPr>
            <a:spLocks noGrp="1"/>
          </p:cNvSpPr>
          <p:nvPr>
            <p:ph idx="1"/>
          </p:nvPr>
        </p:nvSpPr>
        <p:spPr/>
        <p:txBody>
          <a:bodyPr/>
          <a:lstStyle/>
          <a:p>
            <a:pPr>
              <a:spcBef>
                <a:spcPts val="500"/>
              </a:spcBef>
              <a:defRPr/>
            </a:pPr>
            <a:r>
              <a:rPr lang="en-US" b="1" dirty="0"/>
              <a:t>Why it’s important:</a:t>
            </a:r>
          </a:p>
          <a:p>
            <a:pPr lvl="1">
              <a:spcBef>
                <a:spcPts val="500"/>
              </a:spcBef>
              <a:defRPr/>
            </a:pPr>
            <a:r>
              <a:rPr lang="en-US" dirty="0"/>
              <a:t>The size and future land use of the project area (in acres) are used to calculate the environmental benefits of the project.</a:t>
            </a:r>
          </a:p>
          <a:p>
            <a:pPr lvl="1">
              <a:spcBef>
                <a:spcPts val="500"/>
              </a:spcBef>
              <a:defRPr/>
            </a:pPr>
            <a:r>
              <a:rPr lang="en-US" dirty="0"/>
              <a:t>For acquisition projects with multiple structures, this may be the individual parcel or the entire project area. Note that if you use the entire project area, you may only add this to one structure in your BCA.</a:t>
            </a:r>
          </a:p>
          <a:p>
            <a:pPr marL="0" indent="0">
              <a:spcBef>
                <a:spcPts val="500"/>
              </a:spcBef>
              <a:buNone/>
              <a:defRPr/>
            </a:pPr>
            <a:r>
              <a:rPr lang="en-US" dirty="0"/>
              <a:t>	</a:t>
            </a:r>
          </a:p>
          <a:p>
            <a:pPr marL="0" indent="0">
              <a:buFont typeface="Arial" panose="020B0604020202020204" pitchFamily="34" charset="0"/>
              <a:buNone/>
              <a:defRPr/>
            </a:pPr>
            <a:endParaRPr lang="en-US" dirty="0"/>
          </a:p>
        </p:txBody>
      </p:sp>
      <p:graphicFrame>
        <p:nvGraphicFramePr>
          <p:cNvPr id="6" name="Content Placeholder 4">
            <a:extLst>
              <a:ext uri="{FF2B5EF4-FFF2-40B4-BE49-F238E27FC236}">
                <a16:creationId xmlns:a16="http://schemas.microsoft.com/office/drawing/2014/main" id="{DE13DE3C-FFE7-4C2C-A7EA-9A94B1E28B8C}"/>
              </a:ext>
            </a:extLst>
          </p:cNvPr>
          <p:cNvGraphicFramePr>
            <a:graphicFrameLocks/>
          </p:cNvGraphicFramePr>
          <p:nvPr>
            <p:extLst>
              <p:ext uri="{D42A27DB-BD31-4B8C-83A1-F6EECF244321}">
                <p14:modId xmlns:p14="http://schemas.microsoft.com/office/powerpoint/2010/main" val="1198570195"/>
              </p:ext>
            </p:extLst>
          </p:nvPr>
        </p:nvGraphicFramePr>
        <p:xfrm>
          <a:off x="843023" y="3688080"/>
          <a:ext cx="7848600" cy="1645920"/>
        </p:xfrm>
        <a:graphic>
          <a:graphicData uri="http://schemas.openxmlformats.org/drawingml/2006/table">
            <a:tbl>
              <a:tblPr firstRow="1" bandRow="1">
                <a:tableStyleId>{073A0DAA-6AF3-43AB-8588-CEC1D06C72B9}</a:tableStyleId>
              </a:tblPr>
              <a:tblGrid>
                <a:gridCol w="1066800">
                  <a:extLst>
                    <a:ext uri="{9D8B030D-6E8A-4147-A177-3AD203B41FA5}">
                      <a16:colId xmlns:a16="http://schemas.microsoft.com/office/drawing/2014/main" val="2439141180"/>
                    </a:ext>
                  </a:extLst>
                </a:gridCol>
                <a:gridCol w="3048000">
                  <a:extLst>
                    <a:ext uri="{9D8B030D-6E8A-4147-A177-3AD203B41FA5}">
                      <a16:colId xmlns:a16="http://schemas.microsoft.com/office/drawing/2014/main" val="1985661485"/>
                    </a:ext>
                  </a:extLst>
                </a:gridCol>
                <a:gridCol w="3733800">
                  <a:extLst>
                    <a:ext uri="{9D8B030D-6E8A-4147-A177-3AD203B41FA5}">
                      <a16:colId xmlns:a16="http://schemas.microsoft.com/office/drawing/2014/main" val="2003852128"/>
                    </a:ext>
                  </a:extLst>
                </a:gridCol>
              </a:tblGrid>
              <a:tr h="370840">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Input required?</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Potential sources</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Recommended documentation with application</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331813385"/>
                  </a:ext>
                </a:extLst>
              </a:tr>
              <a:tr h="370840">
                <a:tc>
                  <a:txBody>
                    <a:bodyPr/>
                    <a:lstStyle/>
                    <a:p>
                      <a:pPr marL="0" marR="0">
                        <a:spcBef>
                          <a:spcPts val="0"/>
                        </a:spcBef>
                        <a:spcAft>
                          <a:spcPts val="0"/>
                        </a:spcAft>
                      </a:pPr>
                      <a:r>
                        <a:rPr lang="en-US" sz="1800" b="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No</a:t>
                      </a: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Project manager or engineer</a:t>
                      </a:r>
                    </a:p>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GIS data</a:t>
                      </a:r>
                    </a:p>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Tax records</a:t>
                      </a: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Map(s) showing project area with the acreage clearly identified</a:t>
                      </a:r>
                    </a:p>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Copy of tax records denoting parcel size</a:t>
                      </a:r>
                    </a:p>
                  </a:txBody>
                  <a:tcPr marL="68580" marR="68580" marT="0" marB="0" anchor="ctr"/>
                </a:tc>
                <a:extLst>
                  <a:ext uri="{0D108BD9-81ED-4DB2-BD59-A6C34878D82A}">
                    <a16:rowId xmlns:a16="http://schemas.microsoft.com/office/drawing/2014/main" val="1916684018"/>
                  </a:ext>
                </a:extLst>
              </a:tr>
            </a:tbl>
          </a:graphicData>
        </a:graphic>
      </p:graphicFrame>
      <p:sp>
        <p:nvSpPr>
          <p:cNvPr id="112644" name="Slide Number Placeholder 3">
            <a:extLst>
              <a:ext uri="{FF2B5EF4-FFF2-40B4-BE49-F238E27FC236}">
                <a16:creationId xmlns:a16="http://schemas.microsoft.com/office/drawing/2014/main" id="{15F2FB91-44F6-4D2D-ADA8-FA79E376711B}"/>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3A7F2A2-80C3-44F8-81C6-0FEAB1D9A7F4}" type="slidenum">
              <a:rPr lang="en-US" altLang="en-US" smtClean="0">
                <a:solidFill>
                  <a:srgbClr val="005288"/>
                </a:solidFill>
              </a:rPr>
              <a:pPr/>
              <a:t>53</a:t>
            </a:fld>
            <a:endParaRPr lang="en-US" altLang="en-US">
              <a:solidFill>
                <a:srgbClr val="005288"/>
              </a:solidFill>
            </a:endParaRPr>
          </a:p>
        </p:txBody>
      </p:sp>
    </p:spTree>
    <p:extLst>
      <p:ext uri="{BB962C8B-B14F-4D97-AF65-F5344CB8AC3E}">
        <p14:creationId xmlns:p14="http://schemas.microsoft.com/office/powerpoint/2010/main" val="38671066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DEA5782C-92E0-4067-89AB-F2EB07831533}"/>
              </a:ext>
            </a:extLst>
          </p:cNvPr>
          <p:cNvSpPr>
            <a:spLocks noGrp="1" noChangeArrowheads="1"/>
          </p:cNvSpPr>
          <p:nvPr>
            <p:ph type="title"/>
          </p:nvPr>
        </p:nvSpPr>
        <p:spPr>
          <a:xfrm>
            <a:off x="1371600" y="1588"/>
            <a:ext cx="7315200" cy="1168400"/>
          </a:xfrm>
        </p:spPr>
        <p:txBody>
          <a:bodyPr/>
          <a:lstStyle/>
          <a:p>
            <a:r>
              <a:rPr lang="en-US" altLang="en-US" dirty="0">
                <a:sym typeface="Wingdings" panose="05000000000000000000" pitchFamily="2" charset="2"/>
              </a:rPr>
              <a:t>Future land use of project area by type </a:t>
            </a:r>
            <a:r>
              <a:rPr lang="en-US" altLang="en-US" i="1" dirty="0">
                <a:sym typeface="Wingdings" panose="05000000000000000000" pitchFamily="2" charset="2"/>
              </a:rPr>
              <a:t>(acquisitions only)</a:t>
            </a:r>
            <a:endParaRPr lang="en-US" altLang="en-US" dirty="0"/>
          </a:p>
        </p:txBody>
      </p:sp>
      <p:pic>
        <p:nvPicPr>
          <p:cNvPr id="113669" name="Picture 6" descr="Dollar sign icon">
            <a:extLst>
              <a:ext uri="{FF2B5EF4-FFF2-40B4-BE49-F238E27FC236}">
                <a16:creationId xmlns:a16="http://schemas.microsoft.com/office/drawing/2014/main" id="{E45EF9C6-FA64-40E0-B39A-04DBFD43E8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6050"/>
            <a:ext cx="881063"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CE9180AF-909D-4B42-A2A7-0BCFB1AE59AF}"/>
              </a:ext>
            </a:extLst>
          </p:cNvPr>
          <p:cNvSpPr>
            <a:spLocks noGrp="1"/>
          </p:cNvSpPr>
          <p:nvPr>
            <p:ph idx="1"/>
          </p:nvPr>
        </p:nvSpPr>
        <p:spPr/>
        <p:txBody>
          <a:bodyPr/>
          <a:lstStyle/>
          <a:p>
            <a:pPr>
              <a:spcBef>
                <a:spcPts val="500"/>
              </a:spcBef>
              <a:defRPr/>
            </a:pPr>
            <a:r>
              <a:rPr lang="en-US" b="1" dirty="0"/>
              <a:t>What it is:</a:t>
            </a:r>
          </a:p>
          <a:p>
            <a:pPr lvl="1">
              <a:spcBef>
                <a:spcPts val="500"/>
              </a:spcBef>
              <a:defRPr/>
            </a:pPr>
            <a:r>
              <a:rPr lang="en-US" dirty="0"/>
              <a:t>The future land use of the project area by percentage.</a:t>
            </a:r>
          </a:p>
          <a:p>
            <a:pPr lvl="1">
              <a:spcBef>
                <a:spcPts val="500"/>
              </a:spcBef>
              <a:defRPr/>
            </a:pPr>
            <a:r>
              <a:rPr lang="en-US" dirty="0"/>
              <a:t>For example: 80% open green space, 20% riparian</a:t>
            </a:r>
          </a:p>
          <a:p>
            <a:pPr marL="0" indent="0">
              <a:buFont typeface="Arial" panose="020B0604020202020204" pitchFamily="34" charset="0"/>
              <a:buNone/>
              <a:defRPr/>
            </a:pPr>
            <a:endParaRPr lang="en-US" dirty="0"/>
          </a:p>
        </p:txBody>
      </p:sp>
      <p:graphicFrame>
        <p:nvGraphicFramePr>
          <p:cNvPr id="6" name="Content Placeholder 4">
            <a:extLst>
              <a:ext uri="{FF2B5EF4-FFF2-40B4-BE49-F238E27FC236}">
                <a16:creationId xmlns:a16="http://schemas.microsoft.com/office/drawing/2014/main" id="{C76003C7-CE3D-431D-A64F-39CB7DFE69D9}"/>
              </a:ext>
            </a:extLst>
          </p:cNvPr>
          <p:cNvGraphicFramePr>
            <a:graphicFrameLocks/>
          </p:cNvGraphicFramePr>
          <p:nvPr>
            <p:extLst>
              <p:ext uri="{D42A27DB-BD31-4B8C-83A1-F6EECF244321}">
                <p14:modId xmlns:p14="http://schemas.microsoft.com/office/powerpoint/2010/main" val="3604980879"/>
              </p:ext>
            </p:extLst>
          </p:nvPr>
        </p:nvGraphicFramePr>
        <p:xfrm>
          <a:off x="838200" y="2667000"/>
          <a:ext cx="7848600" cy="1371600"/>
        </p:xfrm>
        <a:graphic>
          <a:graphicData uri="http://schemas.openxmlformats.org/drawingml/2006/table">
            <a:tbl>
              <a:tblPr firstRow="1" bandRow="1">
                <a:tableStyleId>{073A0DAA-6AF3-43AB-8588-CEC1D06C72B9}</a:tableStyleId>
              </a:tblPr>
              <a:tblGrid>
                <a:gridCol w="1066800">
                  <a:extLst>
                    <a:ext uri="{9D8B030D-6E8A-4147-A177-3AD203B41FA5}">
                      <a16:colId xmlns:a16="http://schemas.microsoft.com/office/drawing/2014/main" val="2439141180"/>
                    </a:ext>
                  </a:extLst>
                </a:gridCol>
                <a:gridCol w="2895600">
                  <a:extLst>
                    <a:ext uri="{9D8B030D-6E8A-4147-A177-3AD203B41FA5}">
                      <a16:colId xmlns:a16="http://schemas.microsoft.com/office/drawing/2014/main" val="1985661485"/>
                    </a:ext>
                  </a:extLst>
                </a:gridCol>
                <a:gridCol w="3886200">
                  <a:extLst>
                    <a:ext uri="{9D8B030D-6E8A-4147-A177-3AD203B41FA5}">
                      <a16:colId xmlns:a16="http://schemas.microsoft.com/office/drawing/2014/main" val="2003852128"/>
                    </a:ext>
                  </a:extLst>
                </a:gridCol>
              </a:tblGrid>
              <a:tr h="370840">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Input required?</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Potential sources</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Recommended documentation with application</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331813385"/>
                  </a:ext>
                </a:extLst>
              </a:tr>
              <a:tr h="370840">
                <a:tc>
                  <a:txBody>
                    <a:bodyPr/>
                    <a:lstStyle/>
                    <a:p>
                      <a:pPr marL="0" marR="0">
                        <a:spcBef>
                          <a:spcPts val="0"/>
                        </a:spcBef>
                        <a:spcAft>
                          <a:spcPts val="0"/>
                        </a:spcAft>
                      </a:pPr>
                      <a:r>
                        <a:rPr lang="en-US" sz="1800" b="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No</a:t>
                      </a: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Project manager or engineer</a:t>
                      </a:r>
                    </a:p>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GIS data</a:t>
                      </a: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Map(s) showing project area with post-mitigation land use(s) clearly identified</a:t>
                      </a:r>
                    </a:p>
                  </a:txBody>
                  <a:tcPr marL="68580" marR="68580" marT="0" marB="0" anchor="ctr"/>
                </a:tc>
                <a:extLst>
                  <a:ext uri="{0D108BD9-81ED-4DB2-BD59-A6C34878D82A}">
                    <a16:rowId xmlns:a16="http://schemas.microsoft.com/office/drawing/2014/main" val="1916684018"/>
                  </a:ext>
                </a:extLst>
              </a:tr>
            </a:tbl>
          </a:graphicData>
        </a:graphic>
      </p:graphicFrame>
      <p:sp>
        <p:nvSpPr>
          <p:cNvPr id="113668" name="Slide Number Placeholder 3">
            <a:extLst>
              <a:ext uri="{FF2B5EF4-FFF2-40B4-BE49-F238E27FC236}">
                <a16:creationId xmlns:a16="http://schemas.microsoft.com/office/drawing/2014/main" id="{18D7AEE4-9B6B-4B92-B94C-1F672BF6F7F4}"/>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4C8030A-2975-4B38-85B6-DA4BD79A5DEB}" type="slidenum">
              <a:rPr lang="en-US" altLang="en-US" smtClean="0">
                <a:solidFill>
                  <a:srgbClr val="005288"/>
                </a:solidFill>
              </a:rPr>
              <a:pPr/>
              <a:t>54</a:t>
            </a:fld>
            <a:endParaRPr lang="en-US" altLang="en-US">
              <a:solidFill>
                <a:srgbClr val="005288"/>
              </a:solidFill>
            </a:endParaRPr>
          </a:p>
        </p:txBody>
      </p:sp>
    </p:spTree>
    <p:extLst>
      <p:ext uri="{BB962C8B-B14F-4D97-AF65-F5344CB8AC3E}">
        <p14:creationId xmlns:p14="http://schemas.microsoft.com/office/powerpoint/2010/main" val="14546470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07D5A7D3-64EB-43DA-BD9A-F16924C2603E}"/>
              </a:ext>
            </a:extLst>
          </p:cNvPr>
          <p:cNvSpPr>
            <a:spLocks noGrp="1" noChangeArrowheads="1"/>
          </p:cNvSpPr>
          <p:nvPr>
            <p:ph type="title"/>
          </p:nvPr>
        </p:nvSpPr>
        <p:spPr>
          <a:xfrm>
            <a:off x="841248" y="1371600"/>
            <a:ext cx="7845552" cy="4343400"/>
          </a:xfrm>
        </p:spPr>
        <p:txBody>
          <a:bodyPr anchor="ctr" anchorCtr="0"/>
          <a:lstStyle/>
          <a:p>
            <a:r>
              <a:rPr lang="en-US" altLang="en-US" sz="3200" dirty="0">
                <a:solidFill>
                  <a:schemeClr val="tx1"/>
                </a:solidFill>
                <a:latin typeface="+mn-lt"/>
              </a:rPr>
              <a:t>Completing a residential coastal elevation BCA using modeled damages</a:t>
            </a:r>
          </a:p>
        </p:txBody>
      </p:sp>
      <p:sp>
        <p:nvSpPr>
          <p:cNvPr id="21508" name="Slide Number Placeholder 3">
            <a:extLst>
              <a:ext uri="{FF2B5EF4-FFF2-40B4-BE49-F238E27FC236}">
                <a16:creationId xmlns:a16="http://schemas.microsoft.com/office/drawing/2014/main" id="{5F8E5D09-2B82-474C-836C-3F9B50F1D493}"/>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904276A-D659-441B-BE1C-34C85379A45C}" type="slidenum">
              <a:rPr lang="en-US" altLang="en-US" smtClean="0">
                <a:solidFill>
                  <a:srgbClr val="005288"/>
                </a:solidFill>
              </a:rPr>
              <a:pPr/>
              <a:t>55</a:t>
            </a:fld>
            <a:endParaRPr lang="en-US" altLang="en-US">
              <a:solidFill>
                <a:srgbClr val="005288"/>
              </a:solidFill>
            </a:endParaRPr>
          </a:p>
        </p:txBody>
      </p:sp>
    </p:spTree>
    <p:extLst>
      <p:ext uri="{BB962C8B-B14F-4D97-AF65-F5344CB8AC3E}">
        <p14:creationId xmlns:p14="http://schemas.microsoft.com/office/powerpoint/2010/main" val="38985687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a:extLst>
              <a:ext uri="{FF2B5EF4-FFF2-40B4-BE49-F238E27FC236}">
                <a16:creationId xmlns:a16="http://schemas.microsoft.com/office/drawing/2014/main" id="{5964D391-BC79-4880-A6C5-AFD6AFD5B951}"/>
              </a:ext>
            </a:extLst>
          </p:cNvPr>
          <p:cNvSpPr>
            <a:spLocks noGrp="1" noChangeArrowheads="1"/>
          </p:cNvSpPr>
          <p:nvPr>
            <p:ph type="title"/>
          </p:nvPr>
        </p:nvSpPr>
        <p:spPr/>
        <p:txBody>
          <a:bodyPr/>
          <a:lstStyle/>
          <a:p>
            <a:r>
              <a:rPr lang="en-US" altLang="en-US" dirty="0"/>
              <a:t>BCA Toolkit Exercise, Part 2</a:t>
            </a:r>
          </a:p>
        </p:txBody>
      </p:sp>
      <p:pic>
        <p:nvPicPr>
          <p:cNvPr id="1026" name="Picture 2" descr="Screenshot of BCA home page with the launch button highlighted">
            <a:extLst>
              <a:ext uri="{FF2B5EF4-FFF2-40B4-BE49-F238E27FC236}">
                <a16:creationId xmlns:a16="http://schemas.microsoft.com/office/drawing/2014/main" id="{CD44736F-3657-4FEE-8D41-02A0261403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564" y="1371600"/>
            <a:ext cx="8574871"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descr="Yellow highlight box">
            <a:extLst>
              <a:ext uri="{FF2B5EF4-FFF2-40B4-BE49-F238E27FC236}">
                <a16:creationId xmlns:a16="http://schemas.microsoft.com/office/drawing/2014/main" id="{1927E74C-A73B-4DA9-AFD5-815FEEBD207F}"/>
              </a:ext>
            </a:extLst>
          </p:cNvPr>
          <p:cNvSpPr/>
          <p:nvPr/>
        </p:nvSpPr>
        <p:spPr>
          <a:xfrm>
            <a:off x="6781800" y="4789488"/>
            <a:ext cx="1219200" cy="392112"/>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descr="Orange arrow pointing to highlighted area">
            <a:extLst>
              <a:ext uri="{FF2B5EF4-FFF2-40B4-BE49-F238E27FC236}">
                <a16:creationId xmlns:a16="http://schemas.microsoft.com/office/drawing/2014/main" id="{8F51278E-9170-43B7-9569-C2C2ACF13EE3}"/>
              </a:ext>
            </a:extLst>
          </p:cNvPr>
          <p:cNvSpPr/>
          <p:nvPr/>
        </p:nvSpPr>
        <p:spPr>
          <a:xfrm rot="2700000">
            <a:off x="6119960" y="4422022"/>
            <a:ext cx="978408" cy="484632"/>
          </a:xfrm>
          <a:prstGeom prst="rightArrow">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692" name="Slide Number Placeholder 3">
            <a:extLst>
              <a:ext uri="{FF2B5EF4-FFF2-40B4-BE49-F238E27FC236}">
                <a16:creationId xmlns:a16="http://schemas.microsoft.com/office/drawing/2014/main" id="{3C209079-255D-4DD7-9042-D0982267707E}"/>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4ABD0F9-A10E-4B7D-BBF5-4DBAB5DCDF97}" type="slidenum">
              <a:rPr lang="en-US" altLang="en-US" smtClean="0">
                <a:solidFill>
                  <a:srgbClr val="005288"/>
                </a:solidFill>
              </a:rPr>
              <a:pPr/>
              <a:t>56</a:t>
            </a:fld>
            <a:endParaRPr lang="en-US" altLang="en-US">
              <a:solidFill>
                <a:srgbClr val="005288"/>
              </a:solidFill>
            </a:endParaRPr>
          </a:p>
        </p:txBody>
      </p:sp>
    </p:spTree>
    <p:extLst>
      <p:ext uri="{BB962C8B-B14F-4D97-AF65-F5344CB8AC3E}">
        <p14:creationId xmlns:p14="http://schemas.microsoft.com/office/powerpoint/2010/main" val="40777413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B554770F-957D-48A7-BEF9-222CF5C328C3}"/>
              </a:ext>
            </a:extLst>
          </p:cNvPr>
          <p:cNvSpPr>
            <a:spLocks noGrp="1" noChangeArrowheads="1"/>
          </p:cNvSpPr>
          <p:nvPr>
            <p:ph type="title"/>
          </p:nvPr>
        </p:nvSpPr>
        <p:spPr>
          <a:xfrm>
            <a:off x="1371600" y="1588"/>
            <a:ext cx="7315200" cy="1168400"/>
          </a:xfrm>
        </p:spPr>
        <p:txBody>
          <a:bodyPr/>
          <a:lstStyle/>
          <a:p>
            <a:r>
              <a:rPr lang="en-US" altLang="en-US"/>
              <a:t>Ground surface elevation at property location </a:t>
            </a:r>
            <a:r>
              <a:rPr lang="en-US" altLang="en-US" i="1"/>
              <a:t>(coastal only)</a:t>
            </a:r>
          </a:p>
        </p:txBody>
      </p:sp>
      <p:pic>
        <p:nvPicPr>
          <p:cNvPr id="61445" name="Picture 4" descr="Ruler icon">
            <a:extLst>
              <a:ext uri="{FF2B5EF4-FFF2-40B4-BE49-F238E27FC236}">
                <a16:creationId xmlns:a16="http://schemas.microsoft.com/office/drawing/2014/main" id="{4FB5DF8B-5A05-4151-94D3-D400850428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9388"/>
            <a:ext cx="814388"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754E9518-5EA4-4105-8745-D7E2CC728AF1}"/>
              </a:ext>
            </a:extLst>
          </p:cNvPr>
          <p:cNvSpPr>
            <a:spLocks noGrp="1"/>
          </p:cNvSpPr>
          <p:nvPr>
            <p:ph idx="1"/>
          </p:nvPr>
        </p:nvSpPr>
        <p:spPr/>
        <p:txBody>
          <a:bodyPr/>
          <a:lstStyle/>
          <a:p>
            <a:pPr>
              <a:spcBef>
                <a:spcPts val="500"/>
              </a:spcBef>
              <a:defRPr/>
            </a:pPr>
            <a:r>
              <a:rPr lang="en-US" b="1" dirty="0"/>
              <a:t>What it is:</a:t>
            </a:r>
          </a:p>
          <a:p>
            <a:pPr lvl="1">
              <a:spcBef>
                <a:spcPts val="500"/>
              </a:spcBef>
              <a:defRPr/>
            </a:pPr>
            <a:r>
              <a:rPr lang="en-US" dirty="0"/>
              <a:t>The ground surface elevation is the elevation (in feet) of the ground at the location of the structure being mitigated.</a:t>
            </a:r>
          </a:p>
          <a:p>
            <a:pPr lvl="1">
              <a:spcBef>
                <a:spcPts val="500"/>
              </a:spcBef>
              <a:defRPr/>
            </a:pPr>
            <a:r>
              <a:rPr lang="en-US" dirty="0"/>
              <a:t>Note: Make sure that the LFE and ground surface elevations are in the same elevation datum.</a:t>
            </a:r>
          </a:p>
          <a:p>
            <a:pPr marL="350838" lvl="1" indent="0">
              <a:spcBef>
                <a:spcPts val="500"/>
              </a:spcBef>
              <a:buFont typeface="Arial" panose="020B0604020202020204" pitchFamily="34" charset="0"/>
              <a:buNone/>
              <a:defRPr/>
            </a:pPr>
            <a:endParaRPr lang="en-US" dirty="0"/>
          </a:p>
          <a:p>
            <a:pPr>
              <a:defRPr/>
            </a:pPr>
            <a:endParaRPr lang="en-US" dirty="0"/>
          </a:p>
          <a:p>
            <a:pPr marL="0" indent="0">
              <a:buFont typeface="Arial" panose="020B0604020202020204" pitchFamily="34" charset="0"/>
              <a:buNone/>
              <a:defRPr/>
            </a:pPr>
            <a:r>
              <a:rPr lang="en-US" dirty="0"/>
              <a:t> 	</a:t>
            </a:r>
          </a:p>
          <a:p>
            <a:pPr marL="0" indent="0">
              <a:buFont typeface="Arial" panose="020B0604020202020204" pitchFamily="34" charset="0"/>
              <a:buNone/>
              <a:defRPr/>
            </a:pPr>
            <a:endParaRPr lang="en-US" dirty="0"/>
          </a:p>
        </p:txBody>
      </p:sp>
      <p:graphicFrame>
        <p:nvGraphicFramePr>
          <p:cNvPr id="6" name="Content Placeholder 4">
            <a:extLst>
              <a:ext uri="{FF2B5EF4-FFF2-40B4-BE49-F238E27FC236}">
                <a16:creationId xmlns:a16="http://schemas.microsoft.com/office/drawing/2014/main" id="{3A895D7E-96E1-4288-B9CB-E4E4E07FCE49}"/>
              </a:ext>
            </a:extLst>
          </p:cNvPr>
          <p:cNvGraphicFramePr>
            <a:graphicFrameLocks/>
          </p:cNvGraphicFramePr>
          <p:nvPr>
            <p:extLst>
              <p:ext uri="{D42A27DB-BD31-4B8C-83A1-F6EECF244321}">
                <p14:modId xmlns:p14="http://schemas.microsoft.com/office/powerpoint/2010/main" val="2466361438"/>
              </p:ext>
            </p:extLst>
          </p:nvPr>
        </p:nvGraphicFramePr>
        <p:xfrm>
          <a:off x="838200" y="3419475"/>
          <a:ext cx="7848600" cy="1645920"/>
        </p:xfrm>
        <a:graphic>
          <a:graphicData uri="http://schemas.openxmlformats.org/drawingml/2006/table">
            <a:tbl>
              <a:tblPr firstRow="1" bandRow="1">
                <a:tableStyleId>{073A0DAA-6AF3-43AB-8588-CEC1D06C72B9}</a:tableStyleId>
              </a:tblPr>
              <a:tblGrid>
                <a:gridCol w="1066800">
                  <a:extLst>
                    <a:ext uri="{9D8B030D-6E8A-4147-A177-3AD203B41FA5}">
                      <a16:colId xmlns:a16="http://schemas.microsoft.com/office/drawing/2014/main" val="2439141180"/>
                    </a:ext>
                  </a:extLst>
                </a:gridCol>
                <a:gridCol w="3276600">
                  <a:extLst>
                    <a:ext uri="{9D8B030D-6E8A-4147-A177-3AD203B41FA5}">
                      <a16:colId xmlns:a16="http://schemas.microsoft.com/office/drawing/2014/main" val="1985661485"/>
                    </a:ext>
                  </a:extLst>
                </a:gridCol>
                <a:gridCol w="3505200">
                  <a:extLst>
                    <a:ext uri="{9D8B030D-6E8A-4147-A177-3AD203B41FA5}">
                      <a16:colId xmlns:a16="http://schemas.microsoft.com/office/drawing/2014/main" val="2003852128"/>
                    </a:ext>
                  </a:extLst>
                </a:gridCol>
              </a:tblGrid>
              <a:tr h="370840">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Input required?</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Potential sources</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Recommended documentation with application</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331813385"/>
                  </a:ext>
                </a:extLst>
              </a:tr>
              <a:tr h="75565">
                <a:tc>
                  <a:txBody>
                    <a:bodyPr/>
                    <a:lstStyle/>
                    <a:p>
                      <a:pPr marL="0" marR="0">
                        <a:spcBef>
                          <a:spcPts val="0"/>
                        </a:spcBef>
                        <a:spcAft>
                          <a:spcPts val="0"/>
                        </a:spcAft>
                      </a:pPr>
                      <a:r>
                        <a:rPr lang="en-US" sz="1800" b="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Yes</a:t>
                      </a: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Elevation certificate</a:t>
                      </a:r>
                    </a:p>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Professional survey</a:t>
                      </a: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Copy of elevation certificate</a:t>
                      </a:r>
                    </a:p>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Letter or other signed document from qualified professional</a:t>
                      </a:r>
                    </a:p>
                  </a:txBody>
                  <a:tcPr marL="68580" marR="68580" marT="0" marB="0" anchor="ctr"/>
                </a:tc>
                <a:extLst>
                  <a:ext uri="{0D108BD9-81ED-4DB2-BD59-A6C34878D82A}">
                    <a16:rowId xmlns:a16="http://schemas.microsoft.com/office/drawing/2014/main" val="1916684018"/>
                  </a:ext>
                </a:extLst>
              </a:tr>
            </a:tbl>
          </a:graphicData>
        </a:graphic>
      </p:graphicFrame>
      <p:sp>
        <p:nvSpPr>
          <p:cNvPr id="61444" name="Slide Number Placeholder 3">
            <a:extLst>
              <a:ext uri="{FF2B5EF4-FFF2-40B4-BE49-F238E27FC236}">
                <a16:creationId xmlns:a16="http://schemas.microsoft.com/office/drawing/2014/main" id="{DED87AE9-877F-47EB-B64A-758859BD93E9}"/>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1A45C00-93F6-4877-BC46-D19816694910}" type="slidenum">
              <a:rPr lang="en-US" altLang="en-US" smtClean="0">
                <a:solidFill>
                  <a:srgbClr val="005288"/>
                </a:solidFill>
              </a:rPr>
              <a:pPr/>
              <a:t>57</a:t>
            </a:fld>
            <a:endParaRPr lang="en-US" altLang="en-US">
              <a:solidFill>
                <a:srgbClr val="005288"/>
              </a:solidFill>
            </a:endParaRPr>
          </a:p>
        </p:txBody>
      </p:sp>
    </p:spTree>
    <p:extLst>
      <p:ext uri="{BB962C8B-B14F-4D97-AF65-F5344CB8AC3E}">
        <p14:creationId xmlns:p14="http://schemas.microsoft.com/office/powerpoint/2010/main" val="10859279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B554770F-957D-48A7-BEF9-222CF5C328C3}"/>
              </a:ext>
            </a:extLst>
          </p:cNvPr>
          <p:cNvSpPr>
            <a:spLocks noGrp="1" noChangeArrowheads="1"/>
          </p:cNvSpPr>
          <p:nvPr>
            <p:ph type="title"/>
          </p:nvPr>
        </p:nvSpPr>
        <p:spPr>
          <a:xfrm>
            <a:off x="1371600" y="1588"/>
            <a:ext cx="7315200" cy="1168400"/>
          </a:xfrm>
        </p:spPr>
        <p:txBody>
          <a:bodyPr/>
          <a:lstStyle/>
          <a:p>
            <a:r>
              <a:rPr lang="en-US" altLang="en-US" dirty="0"/>
              <a:t>Base flood elevation (BFE) </a:t>
            </a:r>
            <a:r>
              <a:rPr lang="en-US" altLang="en-US" i="1" dirty="0"/>
              <a:t>(coastal only)</a:t>
            </a:r>
          </a:p>
        </p:txBody>
      </p:sp>
      <p:pic>
        <p:nvPicPr>
          <p:cNvPr id="61445" name="Picture 4" descr="Ruler icon">
            <a:extLst>
              <a:ext uri="{FF2B5EF4-FFF2-40B4-BE49-F238E27FC236}">
                <a16:creationId xmlns:a16="http://schemas.microsoft.com/office/drawing/2014/main" id="{4FB5DF8B-5A05-4151-94D3-D400850428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9388"/>
            <a:ext cx="814388"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754E9518-5EA4-4105-8745-D7E2CC728AF1}"/>
              </a:ext>
            </a:extLst>
          </p:cNvPr>
          <p:cNvSpPr>
            <a:spLocks noGrp="1"/>
          </p:cNvSpPr>
          <p:nvPr>
            <p:ph idx="1"/>
          </p:nvPr>
        </p:nvSpPr>
        <p:spPr/>
        <p:txBody>
          <a:bodyPr/>
          <a:lstStyle/>
          <a:p>
            <a:pPr>
              <a:spcBef>
                <a:spcPts val="500"/>
              </a:spcBef>
              <a:defRPr/>
            </a:pPr>
            <a:r>
              <a:rPr lang="en-US" b="1" dirty="0"/>
              <a:t>What it is:</a:t>
            </a:r>
          </a:p>
          <a:p>
            <a:pPr lvl="1">
              <a:spcBef>
                <a:spcPts val="500"/>
              </a:spcBef>
              <a:defRPr/>
            </a:pPr>
            <a:r>
              <a:rPr lang="en-US" dirty="0"/>
              <a:t>The base flood elevation (BFE) (in feet) at the property location.</a:t>
            </a:r>
          </a:p>
          <a:p>
            <a:pPr>
              <a:defRPr/>
            </a:pPr>
            <a:endParaRPr lang="en-US" dirty="0"/>
          </a:p>
          <a:p>
            <a:pPr marL="0" indent="0">
              <a:buFont typeface="Arial" panose="020B0604020202020204" pitchFamily="34" charset="0"/>
              <a:buNone/>
              <a:defRPr/>
            </a:pPr>
            <a:r>
              <a:rPr lang="en-US" dirty="0"/>
              <a:t> 	</a:t>
            </a:r>
          </a:p>
          <a:p>
            <a:pPr marL="0" indent="0">
              <a:buFont typeface="Arial" panose="020B0604020202020204" pitchFamily="34" charset="0"/>
              <a:buNone/>
              <a:defRPr/>
            </a:pPr>
            <a:endParaRPr lang="en-US" dirty="0"/>
          </a:p>
        </p:txBody>
      </p:sp>
      <p:graphicFrame>
        <p:nvGraphicFramePr>
          <p:cNvPr id="6" name="Content Placeholder 4">
            <a:extLst>
              <a:ext uri="{FF2B5EF4-FFF2-40B4-BE49-F238E27FC236}">
                <a16:creationId xmlns:a16="http://schemas.microsoft.com/office/drawing/2014/main" id="{ACD3091E-4910-410D-9033-6FBCE685BF02}"/>
              </a:ext>
            </a:extLst>
          </p:cNvPr>
          <p:cNvGraphicFramePr>
            <a:graphicFrameLocks/>
          </p:cNvGraphicFramePr>
          <p:nvPr>
            <p:extLst>
              <p:ext uri="{D42A27DB-BD31-4B8C-83A1-F6EECF244321}">
                <p14:modId xmlns:p14="http://schemas.microsoft.com/office/powerpoint/2010/main" val="2721598683"/>
              </p:ext>
            </p:extLst>
          </p:nvPr>
        </p:nvGraphicFramePr>
        <p:xfrm>
          <a:off x="838200" y="2720340"/>
          <a:ext cx="7848600" cy="2194560"/>
        </p:xfrm>
        <a:graphic>
          <a:graphicData uri="http://schemas.openxmlformats.org/drawingml/2006/table">
            <a:tbl>
              <a:tblPr firstRow="1" bandRow="1">
                <a:tableStyleId>{073A0DAA-6AF3-43AB-8588-CEC1D06C72B9}</a:tableStyleId>
              </a:tblPr>
              <a:tblGrid>
                <a:gridCol w="1066800">
                  <a:extLst>
                    <a:ext uri="{9D8B030D-6E8A-4147-A177-3AD203B41FA5}">
                      <a16:colId xmlns:a16="http://schemas.microsoft.com/office/drawing/2014/main" val="2439141180"/>
                    </a:ext>
                  </a:extLst>
                </a:gridCol>
                <a:gridCol w="3276600">
                  <a:extLst>
                    <a:ext uri="{9D8B030D-6E8A-4147-A177-3AD203B41FA5}">
                      <a16:colId xmlns:a16="http://schemas.microsoft.com/office/drawing/2014/main" val="1985661485"/>
                    </a:ext>
                  </a:extLst>
                </a:gridCol>
                <a:gridCol w="3505200">
                  <a:extLst>
                    <a:ext uri="{9D8B030D-6E8A-4147-A177-3AD203B41FA5}">
                      <a16:colId xmlns:a16="http://schemas.microsoft.com/office/drawing/2014/main" val="2003852128"/>
                    </a:ext>
                  </a:extLst>
                </a:gridCol>
              </a:tblGrid>
              <a:tr h="370840">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Input required?</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Potential sources</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Recommended documentation with application</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331813385"/>
                  </a:ext>
                </a:extLst>
              </a:tr>
              <a:tr h="75565">
                <a:tc>
                  <a:txBody>
                    <a:bodyPr/>
                    <a:lstStyle/>
                    <a:p>
                      <a:pPr marL="0" marR="0">
                        <a:spcBef>
                          <a:spcPts val="0"/>
                        </a:spcBef>
                        <a:spcAft>
                          <a:spcPts val="0"/>
                        </a:spcAft>
                      </a:pPr>
                      <a:r>
                        <a:rPr lang="en-US" sz="1800" b="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Yes</a:t>
                      </a: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Flood Insurance Rate Map (FIRM) (available from the </a:t>
                      </a:r>
                      <a:r>
                        <a:rPr lang="en-US" sz="1800" u="sng" kern="1200" dirty="0">
                          <a:solidFill>
                            <a:schemeClr val="tx2"/>
                          </a:solidFill>
                          <a:effectLst/>
                          <a:latin typeface="Calibri" panose="020F0502020204030204" pitchFamily="34" charset="0"/>
                          <a:ea typeface="+mn-ea"/>
                          <a:cs typeface="Calibri" panose="020F0502020204030204" pitchFamily="34" charset="0"/>
                          <a:hlinkClick r:id="rId4">
                            <a:extLst>
                              <a:ext uri="{A12FA001-AC4F-418D-AE19-62706E023703}">
                                <ahyp:hlinkClr xmlns:ahyp="http://schemas.microsoft.com/office/drawing/2018/hyperlinkcolor" val="tx"/>
                              </a:ext>
                            </a:extLst>
                          </a:hlinkClick>
                        </a:rPr>
                        <a:t>FEMA Flood Map Service Center</a:t>
                      </a:r>
                      <a:r>
                        <a:rPr lang="en-US" sz="1800" kern="1200" dirty="0">
                          <a:solidFill>
                            <a:schemeClr val="dk1"/>
                          </a:solidFill>
                          <a:effectLst/>
                          <a:latin typeface="Calibri" panose="020F0502020204030204" pitchFamily="34" charset="0"/>
                          <a:ea typeface="+mn-ea"/>
                          <a:cs typeface="Calibri" panose="020F0502020204030204" pitchFamily="34" charset="0"/>
                        </a:rPr>
                        <a:t>)</a:t>
                      </a:r>
                    </a:p>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Hydrologic and Hydraulic (H&amp;H) study</a:t>
                      </a: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Copy of FIRM panel or relevant page(s) from H&amp;H study</a:t>
                      </a:r>
                    </a:p>
                  </a:txBody>
                  <a:tcPr marL="68580" marR="68580" marT="0" marB="0" anchor="ctr"/>
                </a:tc>
                <a:extLst>
                  <a:ext uri="{0D108BD9-81ED-4DB2-BD59-A6C34878D82A}">
                    <a16:rowId xmlns:a16="http://schemas.microsoft.com/office/drawing/2014/main" val="1916684018"/>
                  </a:ext>
                </a:extLst>
              </a:tr>
            </a:tbl>
          </a:graphicData>
        </a:graphic>
      </p:graphicFrame>
      <p:sp>
        <p:nvSpPr>
          <p:cNvPr id="61444" name="Slide Number Placeholder 3">
            <a:extLst>
              <a:ext uri="{FF2B5EF4-FFF2-40B4-BE49-F238E27FC236}">
                <a16:creationId xmlns:a16="http://schemas.microsoft.com/office/drawing/2014/main" id="{DED87AE9-877F-47EB-B64A-758859BD93E9}"/>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1A45C00-93F6-4877-BC46-D19816694910}" type="slidenum">
              <a:rPr lang="en-US" altLang="en-US" smtClean="0">
                <a:solidFill>
                  <a:srgbClr val="005288"/>
                </a:solidFill>
              </a:rPr>
              <a:pPr/>
              <a:t>58</a:t>
            </a:fld>
            <a:endParaRPr lang="en-US" altLang="en-US">
              <a:solidFill>
                <a:srgbClr val="005288"/>
              </a:solidFill>
            </a:endParaRPr>
          </a:p>
        </p:txBody>
      </p:sp>
    </p:spTree>
    <p:extLst>
      <p:ext uri="{BB962C8B-B14F-4D97-AF65-F5344CB8AC3E}">
        <p14:creationId xmlns:p14="http://schemas.microsoft.com/office/powerpoint/2010/main" val="33458112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01A4F1B3-9B95-4791-BDED-4448B36397E9}"/>
              </a:ext>
            </a:extLst>
          </p:cNvPr>
          <p:cNvSpPr>
            <a:spLocks noGrp="1" noChangeArrowheads="1"/>
          </p:cNvSpPr>
          <p:nvPr>
            <p:ph type="title"/>
          </p:nvPr>
        </p:nvSpPr>
        <p:spPr>
          <a:xfrm>
            <a:off x="1371600" y="1588"/>
            <a:ext cx="7315200" cy="1168400"/>
          </a:xfrm>
        </p:spPr>
        <p:txBody>
          <a:bodyPr/>
          <a:lstStyle/>
          <a:p>
            <a:r>
              <a:rPr lang="en-US" altLang="en-US" dirty="0"/>
              <a:t>Number of feet the first floor is being raised </a:t>
            </a:r>
            <a:r>
              <a:rPr lang="en-US" altLang="en-US" i="1" dirty="0"/>
              <a:t>(elevations only)</a:t>
            </a:r>
          </a:p>
        </p:txBody>
      </p:sp>
      <p:pic>
        <p:nvPicPr>
          <p:cNvPr id="25605" name="Picture 4" descr="Ruler icon">
            <a:extLst>
              <a:ext uri="{FF2B5EF4-FFF2-40B4-BE49-F238E27FC236}">
                <a16:creationId xmlns:a16="http://schemas.microsoft.com/office/drawing/2014/main" id="{1BB1FE70-4472-4F64-A28A-488158BF1A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9388"/>
            <a:ext cx="814388"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26A56B5D-5868-47DA-A4B3-2D32327A2EC1}"/>
              </a:ext>
            </a:extLst>
          </p:cNvPr>
          <p:cNvSpPr>
            <a:spLocks noGrp="1"/>
          </p:cNvSpPr>
          <p:nvPr>
            <p:ph idx="1"/>
          </p:nvPr>
        </p:nvSpPr>
        <p:spPr/>
        <p:txBody>
          <a:bodyPr/>
          <a:lstStyle/>
          <a:p>
            <a:pPr>
              <a:spcBef>
                <a:spcPts val="500"/>
              </a:spcBef>
              <a:defRPr/>
            </a:pPr>
            <a:r>
              <a:rPr lang="en-US" b="1" dirty="0"/>
              <a:t>Why it’s important:</a:t>
            </a:r>
          </a:p>
          <a:p>
            <a:pPr lvl="1">
              <a:spcBef>
                <a:spcPts val="500"/>
              </a:spcBef>
              <a:defRPr/>
            </a:pPr>
            <a:r>
              <a:rPr lang="en-US" dirty="0"/>
              <a:t>The number of feet the first floor is raised helps determine the expected damages after mitigation.</a:t>
            </a:r>
          </a:p>
          <a:p>
            <a:pPr>
              <a:defRPr/>
            </a:pPr>
            <a:endParaRPr lang="en-US" dirty="0"/>
          </a:p>
          <a:p>
            <a:pPr marL="0" indent="0">
              <a:buFont typeface="Arial" panose="020B0604020202020204" pitchFamily="34" charset="0"/>
              <a:buNone/>
              <a:defRPr/>
            </a:pPr>
            <a:r>
              <a:rPr lang="en-US" dirty="0"/>
              <a:t> 	</a:t>
            </a:r>
          </a:p>
          <a:p>
            <a:pPr marL="0" indent="0">
              <a:buFont typeface="Arial" panose="020B0604020202020204" pitchFamily="34" charset="0"/>
              <a:buNone/>
              <a:defRPr/>
            </a:pPr>
            <a:endParaRPr lang="en-US" dirty="0"/>
          </a:p>
        </p:txBody>
      </p:sp>
      <p:graphicFrame>
        <p:nvGraphicFramePr>
          <p:cNvPr id="6" name="Content Placeholder 4">
            <a:extLst>
              <a:ext uri="{FF2B5EF4-FFF2-40B4-BE49-F238E27FC236}">
                <a16:creationId xmlns:a16="http://schemas.microsoft.com/office/drawing/2014/main" id="{06F3A4DC-5C1A-4365-AE68-AADFBEAB0EC9}"/>
              </a:ext>
            </a:extLst>
          </p:cNvPr>
          <p:cNvGraphicFramePr>
            <a:graphicFrameLocks/>
          </p:cNvGraphicFramePr>
          <p:nvPr>
            <p:extLst>
              <p:ext uri="{D42A27DB-BD31-4B8C-83A1-F6EECF244321}">
                <p14:modId xmlns:p14="http://schemas.microsoft.com/office/powerpoint/2010/main" val="1650852165"/>
              </p:ext>
            </p:extLst>
          </p:nvPr>
        </p:nvGraphicFramePr>
        <p:xfrm>
          <a:off x="838200" y="2720340"/>
          <a:ext cx="7848600" cy="1371600"/>
        </p:xfrm>
        <a:graphic>
          <a:graphicData uri="http://schemas.openxmlformats.org/drawingml/2006/table">
            <a:tbl>
              <a:tblPr firstRow="1" bandRow="1">
                <a:tableStyleId>{073A0DAA-6AF3-43AB-8588-CEC1D06C72B9}</a:tableStyleId>
              </a:tblPr>
              <a:tblGrid>
                <a:gridCol w="1066800">
                  <a:extLst>
                    <a:ext uri="{9D8B030D-6E8A-4147-A177-3AD203B41FA5}">
                      <a16:colId xmlns:a16="http://schemas.microsoft.com/office/drawing/2014/main" val="2439141180"/>
                    </a:ext>
                  </a:extLst>
                </a:gridCol>
                <a:gridCol w="3276600">
                  <a:extLst>
                    <a:ext uri="{9D8B030D-6E8A-4147-A177-3AD203B41FA5}">
                      <a16:colId xmlns:a16="http://schemas.microsoft.com/office/drawing/2014/main" val="1985661485"/>
                    </a:ext>
                  </a:extLst>
                </a:gridCol>
                <a:gridCol w="3505200">
                  <a:extLst>
                    <a:ext uri="{9D8B030D-6E8A-4147-A177-3AD203B41FA5}">
                      <a16:colId xmlns:a16="http://schemas.microsoft.com/office/drawing/2014/main" val="2003852128"/>
                    </a:ext>
                  </a:extLst>
                </a:gridCol>
              </a:tblGrid>
              <a:tr h="370840">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Input required?</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Potential sources</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Recommended documentation with application</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331813385"/>
                  </a:ext>
                </a:extLst>
              </a:tr>
              <a:tr h="370840">
                <a:tc>
                  <a:txBody>
                    <a:bodyPr/>
                    <a:lstStyle/>
                    <a:p>
                      <a:pPr marL="0" marR="0">
                        <a:spcBef>
                          <a:spcPts val="0"/>
                        </a:spcBef>
                        <a:spcAft>
                          <a:spcPts val="0"/>
                        </a:spcAft>
                      </a:pPr>
                      <a:r>
                        <a:rPr lang="en-US" sz="1800" b="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Yes</a:t>
                      </a: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Project scope of work (SOW)</a:t>
                      </a:r>
                    </a:p>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Project engineer</a:t>
                      </a:r>
                    </a:p>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Engineering designs</a:t>
                      </a: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None other than normally required project materials</a:t>
                      </a:r>
                    </a:p>
                  </a:txBody>
                  <a:tcPr marL="68580" marR="68580" marT="0" marB="0" anchor="ctr"/>
                </a:tc>
                <a:extLst>
                  <a:ext uri="{0D108BD9-81ED-4DB2-BD59-A6C34878D82A}">
                    <a16:rowId xmlns:a16="http://schemas.microsoft.com/office/drawing/2014/main" val="1916684018"/>
                  </a:ext>
                </a:extLst>
              </a:tr>
            </a:tbl>
          </a:graphicData>
        </a:graphic>
      </p:graphicFrame>
      <p:sp>
        <p:nvSpPr>
          <p:cNvPr id="25604" name="Slide Number Placeholder 3">
            <a:extLst>
              <a:ext uri="{FF2B5EF4-FFF2-40B4-BE49-F238E27FC236}">
                <a16:creationId xmlns:a16="http://schemas.microsoft.com/office/drawing/2014/main" id="{CC7FAB71-5A73-490C-9E58-BAA9091EA5DB}"/>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12B1CAD-12D4-4F78-A962-5B1854E3E01C}" type="slidenum">
              <a:rPr lang="en-US" altLang="en-US" smtClean="0">
                <a:solidFill>
                  <a:srgbClr val="005288"/>
                </a:solidFill>
              </a:rPr>
              <a:pPr/>
              <a:t>59</a:t>
            </a:fld>
            <a:endParaRPr lang="en-US" altLang="en-US">
              <a:solidFill>
                <a:srgbClr val="005288"/>
              </a:solidFill>
            </a:endParaRPr>
          </a:p>
        </p:txBody>
      </p:sp>
    </p:spTree>
    <p:extLst>
      <p:ext uri="{BB962C8B-B14F-4D97-AF65-F5344CB8AC3E}">
        <p14:creationId xmlns:p14="http://schemas.microsoft.com/office/powerpoint/2010/main" val="2070585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CA08728D-6228-4AE4-9F81-E72140E5292C}"/>
              </a:ext>
            </a:extLst>
          </p:cNvPr>
          <p:cNvSpPr>
            <a:spLocks noGrp="1" noChangeArrowheads="1"/>
          </p:cNvSpPr>
          <p:nvPr>
            <p:ph type="title"/>
          </p:nvPr>
        </p:nvSpPr>
        <p:spPr/>
        <p:txBody>
          <a:bodyPr/>
          <a:lstStyle/>
          <a:p>
            <a:r>
              <a:rPr lang="en-US" altLang="en-US"/>
              <a:t>Flood Insurance Study (FIS)</a:t>
            </a:r>
          </a:p>
        </p:txBody>
      </p:sp>
      <p:sp>
        <p:nvSpPr>
          <p:cNvPr id="18435" name="Content Placeholder 2">
            <a:extLst>
              <a:ext uri="{FF2B5EF4-FFF2-40B4-BE49-F238E27FC236}">
                <a16:creationId xmlns:a16="http://schemas.microsoft.com/office/drawing/2014/main" id="{FEEF7632-9EE1-4EA1-96BE-52DA9F0FC47B}"/>
              </a:ext>
            </a:extLst>
          </p:cNvPr>
          <p:cNvSpPr>
            <a:spLocks noGrp="1" noChangeArrowheads="1"/>
          </p:cNvSpPr>
          <p:nvPr>
            <p:ph idx="1"/>
          </p:nvPr>
        </p:nvSpPr>
        <p:spPr>
          <a:xfrm>
            <a:off x="838200" y="1371600"/>
            <a:ext cx="4572000" cy="4343400"/>
          </a:xfrm>
        </p:spPr>
        <p:txBody>
          <a:bodyPr/>
          <a:lstStyle/>
          <a:p>
            <a:r>
              <a:rPr lang="en-US" altLang="en-US" dirty="0"/>
              <a:t>An </a:t>
            </a:r>
            <a:r>
              <a:rPr lang="en-US" altLang="en-US" b="1" dirty="0"/>
              <a:t>FIS</a:t>
            </a:r>
            <a:r>
              <a:rPr lang="en-US" altLang="en-US" dirty="0"/>
              <a:t> is a compilation and presentation of flood risk and flood elevation data for specific watercourses, lakes, and coastal flood hazard areas within a community.</a:t>
            </a:r>
          </a:p>
          <a:p>
            <a:r>
              <a:rPr lang="en-US" altLang="en-US" dirty="0"/>
              <a:t>An FIS is used to develop Flood Insurance Rate Maps (FIRMs) for the community.</a:t>
            </a:r>
          </a:p>
          <a:p>
            <a:endParaRPr lang="en-US" altLang="en-US" dirty="0"/>
          </a:p>
        </p:txBody>
      </p:sp>
      <p:pic>
        <p:nvPicPr>
          <p:cNvPr id="18437" name="Picture 1" descr="Cover page of a Flood Insurance Study for Flood County, USA">
            <a:extLst>
              <a:ext uri="{FF2B5EF4-FFF2-40B4-BE49-F238E27FC236}">
                <a16:creationId xmlns:a16="http://schemas.microsoft.com/office/drawing/2014/main" id="{E4C0AF06-1E05-430B-A708-5F92D13DAF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728788"/>
            <a:ext cx="2667000" cy="36290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436" name="Slide Number Placeholder 3">
            <a:extLst>
              <a:ext uri="{FF2B5EF4-FFF2-40B4-BE49-F238E27FC236}">
                <a16:creationId xmlns:a16="http://schemas.microsoft.com/office/drawing/2014/main" id="{4255DE30-7ED4-4AA6-B47B-F0450AC0DFF2}"/>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033B405-771C-465C-AFB8-442E9CC19636}" type="slidenum">
              <a:rPr lang="en-US" altLang="en-US" smtClean="0">
                <a:solidFill>
                  <a:srgbClr val="005288"/>
                </a:solidFill>
              </a:rPr>
              <a:pPr/>
              <a:t>6</a:t>
            </a:fld>
            <a:endParaRPr lang="en-US" altLang="en-US">
              <a:solidFill>
                <a:srgbClr val="005288"/>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a:extLst>
              <a:ext uri="{FF2B5EF4-FFF2-40B4-BE49-F238E27FC236}">
                <a16:creationId xmlns:a16="http://schemas.microsoft.com/office/drawing/2014/main" id="{B4F184B2-BBB0-468E-B522-40E501BCA8B5}"/>
              </a:ext>
            </a:extLst>
          </p:cNvPr>
          <p:cNvSpPr>
            <a:spLocks noGrp="1" noChangeArrowheads="1"/>
          </p:cNvSpPr>
          <p:nvPr>
            <p:ph type="title"/>
          </p:nvPr>
        </p:nvSpPr>
        <p:spPr>
          <a:xfrm>
            <a:off x="1371600" y="1588"/>
            <a:ext cx="7315200" cy="1168400"/>
          </a:xfrm>
        </p:spPr>
        <p:txBody>
          <a:bodyPr/>
          <a:lstStyle/>
          <a:p>
            <a:r>
              <a:rPr lang="en-US" altLang="en-US"/>
              <a:t>Additional projected sea level rise above BFE </a:t>
            </a:r>
            <a:r>
              <a:rPr lang="en-US" altLang="en-US" i="1"/>
              <a:t>(coastal only)</a:t>
            </a:r>
          </a:p>
        </p:txBody>
      </p:sp>
      <p:pic>
        <p:nvPicPr>
          <p:cNvPr id="96261" name="Picture 4" descr="Ruler icon">
            <a:extLst>
              <a:ext uri="{FF2B5EF4-FFF2-40B4-BE49-F238E27FC236}">
                <a16:creationId xmlns:a16="http://schemas.microsoft.com/office/drawing/2014/main" id="{BA1E73C7-E9A8-4F08-B0C9-2A1F5F0C41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9388"/>
            <a:ext cx="814388"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865C2CB8-1C85-43F1-BA1B-2E91B191C303}"/>
              </a:ext>
            </a:extLst>
          </p:cNvPr>
          <p:cNvSpPr>
            <a:spLocks noGrp="1"/>
          </p:cNvSpPr>
          <p:nvPr>
            <p:ph idx="1"/>
          </p:nvPr>
        </p:nvSpPr>
        <p:spPr/>
        <p:txBody>
          <a:bodyPr/>
          <a:lstStyle/>
          <a:p>
            <a:pPr>
              <a:spcBef>
                <a:spcPts val="500"/>
              </a:spcBef>
              <a:defRPr/>
            </a:pPr>
            <a:r>
              <a:rPr lang="en-US" b="1" dirty="0"/>
              <a:t>What it is:</a:t>
            </a:r>
          </a:p>
          <a:p>
            <a:pPr lvl="1">
              <a:spcBef>
                <a:spcPts val="500"/>
              </a:spcBef>
              <a:defRPr/>
            </a:pPr>
            <a:r>
              <a:rPr lang="en-US" dirty="0"/>
              <a:t>Sea level rise (SLR) refers to “relative” sea level rise, which takes into consideration whether the ground is rising or falling in addition to the seas rising.</a:t>
            </a:r>
          </a:p>
          <a:p>
            <a:pPr marL="350838" lvl="1" indent="0">
              <a:spcBef>
                <a:spcPts val="500"/>
              </a:spcBef>
              <a:buFont typeface="Arial" panose="020B0604020202020204" pitchFamily="34" charset="0"/>
              <a:buNone/>
              <a:defRPr/>
            </a:pPr>
            <a:endParaRPr lang="en-US" dirty="0"/>
          </a:p>
          <a:p>
            <a:pPr>
              <a:defRPr/>
            </a:pPr>
            <a:endParaRPr lang="en-US" dirty="0"/>
          </a:p>
          <a:p>
            <a:pPr marL="0" indent="0">
              <a:buFont typeface="Arial" panose="020B0604020202020204" pitchFamily="34" charset="0"/>
              <a:buNone/>
              <a:defRPr/>
            </a:pPr>
            <a:r>
              <a:rPr lang="en-US" dirty="0"/>
              <a:t> 	</a:t>
            </a:r>
          </a:p>
          <a:p>
            <a:pPr marL="0" indent="0">
              <a:buFont typeface="Arial" panose="020B0604020202020204" pitchFamily="34" charset="0"/>
              <a:buNone/>
              <a:defRPr/>
            </a:pPr>
            <a:endParaRPr lang="en-US" dirty="0"/>
          </a:p>
        </p:txBody>
      </p:sp>
      <p:graphicFrame>
        <p:nvGraphicFramePr>
          <p:cNvPr id="6" name="Content Placeholder 4">
            <a:extLst>
              <a:ext uri="{FF2B5EF4-FFF2-40B4-BE49-F238E27FC236}">
                <a16:creationId xmlns:a16="http://schemas.microsoft.com/office/drawing/2014/main" id="{71A577E9-3313-4E98-8912-E2B49C74686C}"/>
              </a:ext>
            </a:extLst>
          </p:cNvPr>
          <p:cNvGraphicFramePr>
            <a:graphicFrameLocks/>
          </p:cNvGraphicFramePr>
          <p:nvPr>
            <p:extLst>
              <p:ext uri="{D42A27DB-BD31-4B8C-83A1-F6EECF244321}">
                <p14:modId xmlns:p14="http://schemas.microsoft.com/office/powerpoint/2010/main" val="1417213222"/>
              </p:ext>
            </p:extLst>
          </p:nvPr>
        </p:nvGraphicFramePr>
        <p:xfrm>
          <a:off x="838200" y="3017520"/>
          <a:ext cx="7848600" cy="2468880"/>
        </p:xfrm>
        <a:graphic>
          <a:graphicData uri="http://schemas.openxmlformats.org/drawingml/2006/table">
            <a:tbl>
              <a:tblPr firstRow="1" bandRow="1">
                <a:tableStyleId>{073A0DAA-6AF3-43AB-8588-CEC1D06C72B9}</a:tableStyleId>
              </a:tblPr>
              <a:tblGrid>
                <a:gridCol w="1066800">
                  <a:extLst>
                    <a:ext uri="{9D8B030D-6E8A-4147-A177-3AD203B41FA5}">
                      <a16:colId xmlns:a16="http://schemas.microsoft.com/office/drawing/2014/main" val="2439141180"/>
                    </a:ext>
                  </a:extLst>
                </a:gridCol>
                <a:gridCol w="3276600">
                  <a:extLst>
                    <a:ext uri="{9D8B030D-6E8A-4147-A177-3AD203B41FA5}">
                      <a16:colId xmlns:a16="http://schemas.microsoft.com/office/drawing/2014/main" val="1985661485"/>
                    </a:ext>
                  </a:extLst>
                </a:gridCol>
                <a:gridCol w="3505200">
                  <a:extLst>
                    <a:ext uri="{9D8B030D-6E8A-4147-A177-3AD203B41FA5}">
                      <a16:colId xmlns:a16="http://schemas.microsoft.com/office/drawing/2014/main" val="2003852128"/>
                    </a:ext>
                  </a:extLst>
                </a:gridCol>
              </a:tblGrid>
              <a:tr h="370840">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Input required?</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Potential sources</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Recommended documentation with application</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331813385"/>
                  </a:ext>
                </a:extLst>
              </a:tr>
              <a:tr h="370840">
                <a:tc>
                  <a:txBody>
                    <a:bodyPr/>
                    <a:lstStyle/>
                    <a:p>
                      <a:pPr marL="0" marR="0">
                        <a:spcBef>
                          <a:spcPts val="0"/>
                        </a:spcBef>
                        <a:spcAft>
                          <a:spcPts val="0"/>
                        </a:spcAft>
                      </a:pPr>
                      <a:r>
                        <a:rPr lang="en-US" sz="1800" b="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No</a:t>
                      </a: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National Oceanic and Atmospheric Administration (NOAA)</a:t>
                      </a:r>
                    </a:p>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U.S. Army Corps of Engineers (USACE)</a:t>
                      </a:r>
                    </a:p>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Local sea level rise study from credible source</a:t>
                      </a: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Copy of relevant page(s) from source cited</a:t>
                      </a:r>
                    </a:p>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Screenshot or copy of map from credible source clearly showing sea level rise estimate at project location</a:t>
                      </a:r>
                    </a:p>
                  </a:txBody>
                  <a:tcPr marL="68580" marR="68580" marT="0" marB="0" anchor="ctr"/>
                </a:tc>
                <a:extLst>
                  <a:ext uri="{0D108BD9-81ED-4DB2-BD59-A6C34878D82A}">
                    <a16:rowId xmlns:a16="http://schemas.microsoft.com/office/drawing/2014/main" val="1916684018"/>
                  </a:ext>
                </a:extLst>
              </a:tr>
            </a:tbl>
          </a:graphicData>
        </a:graphic>
      </p:graphicFrame>
      <p:sp>
        <p:nvSpPr>
          <p:cNvPr id="96260" name="Slide Number Placeholder 3">
            <a:extLst>
              <a:ext uri="{FF2B5EF4-FFF2-40B4-BE49-F238E27FC236}">
                <a16:creationId xmlns:a16="http://schemas.microsoft.com/office/drawing/2014/main" id="{9E2351E8-A59E-4134-91B6-9A5C3955547D}"/>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2428D1C-6143-461C-AA83-F87C1FA2EF0E}" type="slidenum">
              <a:rPr lang="en-US" altLang="en-US" smtClean="0">
                <a:solidFill>
                  <a:srgbClr val="005288"/>
                </a:solidFill>
              </a:rPr>
              <a:pPr/>
              <a:t>60</a:t>
            </a:fld>
            <a:endParaRPr lang="en-US" altLang="en-US">
              <a:solidFill>
                <a:srgbClr val="005288"/>
              </a:solidFill>
            </a:endParaRPr>
          </a:p>
        </p:txBody>
      </p:sp>
    </p:spTree>
    <p:extLst>
      <p:ext uri="{BB962C8B-B14F-4D97-AF65-F5344CB8AC3E}">
        <p14:creationId xmlns:p14="http://schemas.microsoft.com/office/powerpoint/2010/main" val="5047511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3417344E-8DB5-48E7-BDEC-7C96D0F1A534}"/>
              </a:ext>
            </a:extLst>
          </p:cNvPr>
          <p:cNvSpPr>
            <a:spLocks noGrp="1" noChangeArrowheads="1"/>
          </p:cNvSpPr>
          <p:nvPr>
            <p:ph type="title"/>
          </p:nvPr>
        </p:nvSpPr>
        <p:spPr>
          <a:xfrm>
            <a:off x="1371600" y="1588"/>
            <a:ext cx="7315200" cy="1168400"/>
          </a:xfrm>
        </p:spPr>
        <p:txBody>
          <a:bodyPr/>
          <a:lstStyle/>
          <a:p>
            <a:pPr>
              <a:spcBef>
                <a:spcPts val="500"/>
              </a:spcBef>
            </a:pPr>
            <a:r>
              <a:rPr lang="en-US" altLang="en-US"/>
              <a:t>Is the building elevated? Is there an obstruction? </a:t>
            </a:r>
            <a:r>
              <a:rPr lang="en-US" altLang="en-US" i="1"/>
              <a:t>(coastal only)</a:t>
            </a:r>
          </a:p>
        </p:txBody>
      </p:sp>
      <p:pic>
        <p:nvPicPr>
          <p:cNvPr id="65541" name="Picture 3" descr="Question mark icon">
            <a:extLst>
              <a:ext uri="{FF2B5EF4-FFF2-40B4-BE49-F238E27FC236}">
                <a16:creationId xmlns:a16="http://schemas.microsoft.com/office/drawing/2014/main" id="{00E89922-FB59-4F1A-8B30-663E53CB10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2713"/>
            <a:ext cx="1085850"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11525478-F6AC-45DC-9467-1FEBA6D2526B}"/>
              </a:ext>
            </a:extLst>
          </p:cNvPr>
          <p:cNvSpPr>
            <a:spLocks noGrp="1"/>
          </p:cNvSpPr>
          <p:nvPr>
            <p:ph idx="1"/>
          </p:nvPr>
        </p:nvSpPr>
        <p:spPr/>
        <p:txBody>
          <a:bodyPr/>
          <a:lstStyle/>
          <a:p>
            <a:pPr>
              <a:spcBef>
                <a:spcPts val="500"/>
              </a:spcBef>
              <a:defRPr/>
            </a:pPr>
            <a:r>
              <a:rPr lang="en-US" b="1" dirty="0"/>
              <a:t>Why it’s important:</a:t>
            </a:r>
          </a:p>
          <a:p>
            <a:pPr lvl="1">
              <a:spcBef>
                <a:spcPts val="500"/>
              </a:spcBef>
              <a:defRPr/>
            </a:pPr>
            <a:r>
              <a:rPr lang="en-US" dirty="0"/>
              <a:t>These inputs determine the correct DDF for the property.</a:t>
            </a:r>
          </a:p>
          <a:p>
            <a:pPr lvl="1">
              <a:spcBef>
                <a:spcPts val="500"/>
              </a:spcBef>
              <a:defRPr/>
            </a:pPr>
            <a:r>
              <a:rPr lang="en-US" dirty="0"/>
              <a:t>The defaults are No.</a:t>
            </a:r>
          </a:p>
          <a:p>
            <a:pPr>
              <a:defRPr/>
            </a:pPr>
            <a:endParaRPr lang="en-US" dirty="0"/>
          </a:p>
          <a:p>
            <a:pPr marL="0" indent="0">
              <a:buFont typeface="Arial" panose="020B0604020202020204" pitchFamily="34" charset="0"/>
              <a:buNone/>
              <a:defRPr/>
            </a:pPr>
            <a:r>
              <a:rPr lang="en-US" dirty="0"/>
              <a:t> 	</a:t>
            </a:r>
          </a:p>
          <a:p>
            <a:pPr marL="0" indent="0">
              <a:buFont typeface="Arial" panose="020B0604020202020204" pitchFamily="34" charset="0"/>
              <a:buNone/>
              <a:defRPr/>
            </a:pPr>
            <a:endParaRPr lang="en-US" dirty="0"/>
          </a:p>
        </p:txBody>
      </p:sp>
      <p:graphicFrame>
        <p:nvGraphicFramePr>
          <p:cNvPr id="6" name="Content Placeholder 4">
            <a:extLst>
              <a:ext uri="{FF2B5EF4-FFF2-40B4-BE49-F238E27FC236}">
                <a16:creationId xmlns:a16="http://schemas.microsoft.com/office/drawing/2014/main" id="{5FF2A504-79CC-492A-84F8-27E9197228FB}"/>
              </a:ext>
            </a:extLst>
          </p:cNvPr>
          <p:cNvGraphicFramePr>
            <a:graphicFrameLocks/>
          </p:cNvGraphicFramePr>
          <p:nvPr>
            <p:extLst>
              <p:ext uri="{D42A27DB-BD31-4B8C-83A1-F6EECF244321}">
                <p14:modId xmlns:p14="http://schemas.microsoft.com/office/powerpoint/2010/main" val="3901286483"/>
              </p:ext>
            </p:extLst>
          </p:nvPr>
        </p:nvGraphicFramePr>
        <p:xfrm>
          <a:off x="838200" y="2743200"/>
          <a:ext cx="7848600" cy="1371600"/>
        </p:xfrm>
        <a:graphic>
          <a:graphicData uri="http://schemas.openxmlformats.org/drawingml/2006/table">
            <a:tbl>
              <a:tblPr firstRow="1" bandRow="1">
                <a:tableStyleId>{073A0DAA-6AF3-43AB-8588-CEC1D06C72B9}</a:tableStyleId>
              </a:tblPr>
              <a:tblGrid>
                <a:gridCol w="1066800">
                  <a:extLst>
                    <a:ext uri="{9D8B030D-6E8A-4147-A177-3AD203B41FA5}">
                      <a16:colId xmlns:a16="http://schemas.microsoft.com/office/drawing/2014/main" val="2439141180"/>
                    </a:ext>
                  </a:extLst>
                </a:gridCol>
                <a:gridCol w="3276600">
                  <a:extLst>
                    <a:ext uri="{9D8B030D-6E8A-4147-A177-3AD203B41FA5}">
                      <a16:colId xmlns:a16="http://schemas.microsoft.com/office/drawing/2014/main" val="1985661485"/>
                    </a:ext>
                  </a:extLst>
                </a:gridCol>
                <a:gridCol w="3505200">
                  <a:extLst>
                    <a:ext uri="{9D8B030D-6E8A-4147-A177-3AD203B41FA5}">
                      <a16:colId xmlns:a16="http://schemas.microsoft.com/office/drawing/2014/main" val="2003852128"/>
                    </a:ext>
                  </a:extLst>
                </a:gridCol>
              </a:tblGrid>
              <a:tr h="370840">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Input required?</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Potential sources</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Recommended documentation with application</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331813385"/>
                  </a:ext>
                </a:extLst>
              </a:tr>
              <a:tr h="370840">
                <a:tc>
                  <a:txBody>
                    <a:bodyPr/>
                    <a:lstStyle/>
                    <a:p>
                      <a:pPr marL="0" marR="0">
                        <a:spcBef>
                          <a:spcPts val="0"/>
                        </a:spcBef>
                        <a:spcAft>
                          <a:spcPts val="0"/>
                        </a:spcAft>
                      </a:pPr>
                      <a:r>
                        <a:rPr lang="en-US" sz="1800" b="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No</a:t>
                      </a: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Project manager or engineer</a:t>
                      </a:r>
                    </a:p>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Property owner</a:t>
                      </a: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Photo(s) of structure</a:t>
                      </a:r>
                    </a:p>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Note from project manager or engineer</a:t>
                      </a:r>
                    </a:p>
                  </a:txBody>
                  <a:tcPr marL="68580" marR="68580" marT="0" marB="0" anchor="ctr"/>
                </a:tc>
                <a:extLst>
                  <a:ext uri="{0D108BD9-81ED-4DB2-BD59-A6C34878D82A}">
                    <a16:rowId xmlns:a16="http://schemas.microsoft.com/office/drawing/2014/main" val="1916684018"/>
                  </a:ext>
                </a:extLst>
              </a:tr>
            </a:tbl>
          </a:graphicData>
        </a:graphic>
      </p:graphicFrame>
      <p:sp>
        <p:nvSpPr>
          <p:cNvPr id="65540" name="Slide Number Placeholder 3">
            <a:extLst>
              <a:ext uri="{FF2B5EF4-FFF2-40B4-BE49-F238E27FC236}">
                <a16:creationId xmlns:a16="http://schemas.microsoft.com/office/drawing/2014/main" id="{C541B53E-DFAA-4A0E-9A5D-734372AAA805}"/>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A690105-B604-4195-9CA5-65F71C98C7C7}" type="slidenum">
              <a:rPr lang="en-US" altLang="en-US" smtClean="0">
                <a:solidFill>
                  <a:srgbClr val="005288"/>
                </a:solidFill>
              </a:rPr>
              <a:pPr/>
              <a:t>61</a:t>
            </a:fld>
            <a:endParaRPr lang="en-US" altLang="en-US">
              <a:solidFill>
                <a:srgbClr val="005288"/>
              </a:solidFill>
            </a:endParaRPr>
          </a:p>
        </p:txBody>
      </p:sp>
    </p:spTree>
    <p:extLst>
      <p:ext uri="{BB962C8B-B14F-4D97-AF65-F5344CB8AC3E}">
        <p14:creationId xmlns:p14="http://schemas.microsoft.com/office/powerpoint/2010/main" val="32618673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597DB189-0233-4F88-8D4D-9FD78B21273D}"/>
              </a:ext>
            </a:extLst>
          </p:cNvPr>
          <p:cNvSpPr>
            <a:spLocks noGrp="1" noChangeArrowheads="1"/>
          </p:cNvSpPr>
          <p:nvPr>
            <p:ph type="title"/>
          </p:nvPr>
        </p:nvSpPr>
        <p:spPr>
          <a:xfrm>
            <a:off x="1371600" y="1588"/>
            <a:ext cx="7315200" cy="1168400"/>
          </a:xfrm>
        </p:spPr>
        <p:txBody>
          <a:bodyPr/>
          <a:lstStyle/>
          <a:p>
            <a:pPr>
              <a:spcBef>
                <a:spcPts val="500"/>
              </a:spcBef>
            </a:pPr>
            <a:r>
              <a:rPr lang="en-US" altLang="en-US"/>
              <a:t>Foundation type </a:t>
            </a:r>
            <a:r>
              <a:rPr lang="en-US" altLang="en-US" i="1"/>
              <a:t>(coastal only)</a:t>
            </a:r>
          </a:p>
        </p:txBody>
      </p:sp>
      <p:pic>
        <p:nvPicPr>
          <p:cNvPr id="69637" name="Picture 3" descr="Question mark icon">
            <a:extLst>
              <a:ext uri="{FF2B5EF4-FFF2-40B4-BE49-F238E27FC236}">
                <a16:creationId xmlns:a16="http://schemas.microsoft.com/office/drawing/2014/main" id="{86C0A98C-5F62-4157-84E1-49CDBDB49A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2713"/>
            <a:ext cx="1085850"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11525478-F6AC-45DC-9467-1FEBA6D2526B}"/>
              </a:ext>
            </a:extLst>
          </p:cNvPr>
          <p:cNvSpPr>
            <a:spLocks noGrp="1"/>
          </p:cNvSpPr>
          <p:nvPr>
            <p:ph idx="1"/>
          </p:nvPr>
        </p:nvSpPr>
        <p:spPr/>
        <p:txBody>
          <a:bodyPr/>
          <a:lstStyle/>
          <a:p>
            <a:pPr>
              <a:spcBef>
                <a:spcPts val="500"/>
              </a:spcBef>
              <a:defRPr/>
            </a:pPr>
            <a:r>
              <a:rPr lang="en-US" b="1" dirty="0"/>
              <a:t>What it is:</a:t>
            </a:r>
          </a:p>
          <a:p>
            <a:pPr lvl="1">
              <a:spcBef>
                <a:spcPts val="500"/>
              </a:spcBef>
              <a:defRPr/>
            </a:pPr>
            <a:r>
              <a:rPr lang="en-US" dirty="0"/>
              <a:t>The type of foundation – slab, pier, or pile.</a:t>
            </a:r>
          </a:p>
          <a:p>
            <a:pPr marL="0" indent="0">
              <a:buFont typeface="Arial" panose="020B0604020202020204" pitchFamily="34" charset="0"/>
              <a:buNone/>
              <a:defRPr/>
            </a:pPr>
            <a:r>
              <a:rPr lang="en-US" dirty="0"/>
              <a:t> 	</a:t>
            </a:r>
          </a:p>
          <a:p>
            <a:pPr marL="0" indent="0">
              <a:buFont typeface="Arial" panose="020B0604020202020204" pitchFamily="34" charset="0"/>
              <a:buNone/>
              <a:defRPr/>
            </a:pPr>
            <a:endParaRPr lang="en-US" dirty="0"/>
          </a:p>
        </p:txBody>
      </p:sp>
      <p:graphicFrame>
        <p:nvGraphicFramePr>
          <p:cNvPr id="6" name="Content Placeholder 4">
            <a:extLst>
              <a:ext uri="{FF2B5EF4-FFF2-40B4-BE49-F238E27FC236}">
                <a16:creationId xmlns:a16="http://schemas.microsoft.com/office/drawing/2014/main" id="{689640B4-F990-4155-BFDA-B7B9878F73BE}"/>
              </a:ext>
            </a:extLst>
          </p:cNvPr>
          <p:cNvGraphicFramePr>
            <a:graphicFrameLocks/>
          </p:cNvGraphicFramePr>
          <p:nvPr>
            <p:extLst>
              <p:ext uri="{D42A27DB-BD31-4B8C-83A1-F6EECF244321}">
                <p14:modId xmlns:p14="http://schemas.microsoft.com/office/powerpoint/2010/main" val="654193987"/>
              </p:ext>
            </p:extLst>
          </p:nvPr>
        </p:nvGraphicFramePr>
        <p:xfrm>
          <a:off x="838200" y="2743200"/>
          <a:ext cx="7848600" cy="1920240"/>
        </p:xfrm>
        <a:graphic>
          <a:graphicData uri="http://schemas.openxmlformats.org/drawingml/2006/table">
            <a:tbl>
              <a:tblPr firstRow="1" bandRow="1">
                <a:tableStyleId>{073A0DAA-6AF3-43AB-8588-CEC1D06C72B9}</a:tableStyleId>
              </a:tblPr>
              <a:tblGrid>
                <a:gridCol w="1066800">
                  <a:extLst>
                    <a:ext uri="{9D8B030D-6E8A-4147-A177-3AD203B41FA5}">
                      <a16:colId xmlns:a16="http://schemas.microsoft.com/office/drawing/2014/main" val="2439141180"/>
                    </a:ext>
                  </a:extLst>
                </a:gridCol>
                <a:gridCol w="3276600">
                  <a:extLst>
                    <a:ext uri="{9D8B030D-6E8A-4147-A177-3AD203B41FA5}">
                      <a16:colId xmlns:a16="http://schemas.microsoft.com/office/drawing/2014/main" val="1985661485"/>
                    </a:ext>
                  </a:extLst>
                </a:gridCol>
                <a:gridCol w="3505200">
                  <a:extLst>
                    <a:ext uri="{9D8B030D-6E8A-4147-A177-3AD203B41FA5}">
                      <a16:colId xmlns:a16="http://schemas.microsoft.com/office/drawing/2014/main" val="2003852128"/>
                    </a:ext>
                  </a:extLst>
                </a:gridCol>
              </a:tblGrid>
              <a:tr h="370840">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Input required?</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Potential sources</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Recommended documentation with application</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331813385"/>
                  </a:ext>
                </a:extLst>
              </a:tr>
              <a:tr h="370840">
                <a:tc>
                  <a:txBody>
                    <a:bodyPr/>
                    <a:lstStyle/>
                    <a:p>
                      <a:pPr marL="0" marR="0">
                        <a:spcBef>
                          <a:spcPts val="0"/>
                        </a:spcBef>
                        <a:spcAft>
                          <a:spcPts val="0"/>
                        </a:spcAft>
                      </a:pPr>
                      <a:r>
                        <a:rPr lang="en-US" sz="1800" b="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Yes</a:t>
                      </a: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Building permit</a:t>
                      </a:r>
                    </a:p>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Tax records </a:t>
                      </a:r>
                    </a:p>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Photo(s) of structure</a:t>
                      </a:r>
                    </a:p>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Project manager or engineer</a:t>
                      </a:r>
                    </a:p>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Property owner</a:t>
                      </a: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Copy of building permit or tax records</a:t>
                      </a:r>
                    </a:p>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Photo(s) of structure</a:t>
                      </a:r>
                    </a:p>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Note from project manager or engineer</a:t>
                      </a:r>
                    </a:p>
                  </a:txBody>
                  <a:tcPr marL="68580" marR="68580" marT="0" marB="0" anchor="ctr"/>
                </a:tc>
                <a:extLst>
                  <a:ext uri="{0D108BD9-81ED-4DB2-BD59-A6C34878D82A}">
                    <a16:rowId xmlns:a16="http://schemas.microsoft.com/office/drawing/2014/main" val="1916684018"/>
                  </a:ext>
                </a:extLst>
              </a:tr>
            </a:tbl>
          </a:graphicData>
        </a:graphic>
      </p:graphicFrame>
      <p:sp>
        <p:nvSpPr>
          <p:cNvPr id="69636" name="Slide Number Placeholder 3">
            <a:extLst>
              <a:ext uri="{FF2B5EF4-FFF2-40B4-BE49-F238E27FC236}">
                <a16:creationId xmlns:a16="http://schemas.microsoft.com/office/drawing/2014/main" id="{E1161A13-DDD2-4ED9-B559-05D2EE1D350E}"/>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3E4ABC6-8BD2-45F3-8447-8228C9314FFA}" type="slidenum">
              <a:rPr lang="en-US" altLang="en-US" smtClean="0">
                <a:solidFill>
                  <a:srgbClr val="005288"/>
                </a:solidFill>
              </a:rPr>
              <a:pPr/>
              <a:t>62</a:t>
            </a:fld>
            <a:endParaRPr lang="en-US" altLang="en-US">
              <a:solidFill>
                <a:srgbClr val="005288"/>
              </a:solidFill>
            </a:endParaRPr>
          </a:p>
        </p:txBody>
      </p:sp>
    </p:spTree>
    <p:extLst>
      <p:ext uri="{BB962C8B-B14F-4D97-AF65-F5344CB8AC3E}">
        <p14:creationId xmlns:p14="http://schemas.microsoft.com/office/powerpoint/2010/main" val="34613380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id="{F997FD2B-EEAD-45DD-9EBD-51D402632761}"/>
              </a:ext>
            </a:extLst>
          </p:cNvPr>
          <p:cNvSpPr>
            <a:spLocks noGrp="1" noChangeArrowheads="1"/>
          </p:cNvSpPr>
          <p:nvPr>
            <p:ph type="title"/>
          </p:nvPr>
        </p:nvSpPr>
        <p:spPr>
          <a:xfrm>
            <a:off x="1371600" y="1588"/>
            <a:ext cx="7315200" cy="1168400"/>
          </a:xfrm>
        </p:spPr>
        <p:txBody>
          <a:bodyPr/>
          <a:lstStyle/>
          <a:p>
            <a:pPr>
              <a:spcBef>
                <a:spcPts val="500"/>
              </a:spcBef>
            </a:pPr>
            <a:r>
              <a:rPr lang="en-US" altLang="en-US" dirty="0"/>
              <a:t>Damage curve (DDF) selection, cont.</a:t>
            </a:r>
            <a:endParaRPr lang="en-US" altLang="en-US" i="1" dirty="0"/>
          </a:p>
        </p:txBody>
      </p:sp>
      <p:pic>
        <p:nvPicPr>
          <p:cNvPr id="81925" name="Picture 4" descr="Chart icon">
            <a:extLst>
              <a:ext uri="{FF2B5EF4-FFF2-40B4-BE49-F238E27FC236}">
                <a16:creationId xmlns:a16="http://schemas.microsoft.com/office/drawing/2014/main" id="{BC81ADA9-CEC6-4007-B573-03BF8C3AE1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25" y="215900"/>
            <a:ext cx="854075"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11525478-F6AC-45DC-9467-1FEBA6D2526B}"/>
              </a:ext>
            </a:extLst>
          </p:cNvPr>
          <p:cNvSpPr>
            <a:spLocks noGrp="1"/>
          </p:cNvSpPr>
          <p:nvPr>
            <p:ph idx="1"/>
          </p:nvPr>
        </p:nvSpPr>
        <p:spPr/>
        <p:txBody>
          <a:bodyPr/>
          <a:lstStyle/>
          <a:p>
            <a:pPr>
              <a:spcBef>
                <a:spcPts val="500"/>
              </a:spcBef>
              <a:defRPr/>
            </a:pPr>
            <a:r>
              <a:rPr lang="en-US" b="1" dirty="0"/>
              <a:t>What it is:</a:t>
            </a:r>
          </a:p>
          <a:p>
            <a:pPr lvl="1">
              <a:spcBef>
                <a:spcPts val="500"/>
              </a:spcBef>
              <a:defRPr/>
            </a:pPr>
            <a:r>
              <a:rPr lang="en-US" altLang="en-US" dirty="0"/>
              <a:t>A Depth Damage Function (DDF) is the mathematical relationship between the depth of flooding and damage to a building</a:t>
            </a:r>
            <a:r>
              <a:rPr lang="en-US" dirty="0"/>
              <a:t>. </a:t>
            </a:r>
          </a:p>
          <a:p>
            <a:pPr lvl="1">
              <a:spcBef>
                <a:spcPts val="500"/>
              </a:spcBef>
              <a:defRPr/>
            </a:pPr>
            <a:r>
              <a:rPr lang="en-US" dirty="0"/>
              <a:t>For coastal projects, the BCA Toolkit will select the correct DDF based on the structure characteristics entered.</a:t>
            </a:r>
          </a:p>
          <a:p>
            <a:pPr>
              <a:defRPr/>
            </a:pPr>
            <a:endParaRPr lang="en-US" dirty="0"/>
          </a:p>
          <a:p>
            <a:pPr marL="0" indent="0">
              <a:buFont typeface="Arial" panose="020B0604020202020204" pitchFamily="34" charset="0"/>
              <a:buNone/>
              <a:defRPr/>
            </a:pPr>
            <a:r>
              <a:rPr lang="en-US" dirty="0"/>
              <a:t> 	</a:t>
            </a:r>
          </a:p>
          <a:p>
            <a:pPr marL="0" indent="0">
              <a:buFont typeface="Arial" panose="020B0604020202020204" pitchFamily="34" charset="0"/>
              <a:buNone/>
              <a:defRPr/>
            </a:pPr>
            <a:endParaRPr lang="en-US" dirty="0"/>
          </a:p>
        </p:txBody>
      </p:sp>
      <p:graphicFrame>
        <p:nvGraphicFramePr>
          <p:cNvPr id="6" name="Content Placeholder 4">
            <a:extLst>
              <a:ext uri="{FF2B5EF4-FFF2-40B4-BE49-F238E27FC236}">
                <a16:creationId xmlns:a16="http://schemas.microsoft.com/office/drawing/2014/main" id="{5270943D-4BF8-4244-94B1-8F6F53D0C950}"/>
              </a:ext>
            </a:extLst>
          </p:cNvPr>
          <p:cNvGraphicFramePr>
            <a:graphicFrameLocks/>
          </p:cNvGraphicFramePr>
          <p:nvPr>
            <p:extLst>
              <p:ext uri="{D42A27DB-BD31-4B8C-83A1-F6EECF244321}">
                <p14:modId xmlns:p14="http://schemas.microsoft.com/office/powerpoint/2010/main" val="2179463863"/>
              </p:ext>
            </p:extLst>
          </p:nvPr>
        </p:nvGraphicFramePr>
        <p:xfrm>
          <a:off x="838200" y="3409950"/>
          <a:ext cx="7848600" cy="1645920"/>
        </p:xfrm>
        <a:graphic>
          <a:graphicData uri="http://schemas.openxmlformats.org/drawingml/2006/table">
            <a:tbl>
              <a:tblPr firstRow="1" bandRow="1">
                <a:tableStyleId>{073A0DAA-6AF3-43AB-8588-CEC1D06C72B9}</a:tableStyleId>
              </a:tblPr>
              <a:tblGrid>
                <a:gridCol w="1066800">
                  <a:extLst>
                    <a:ext uri="{9D8B030D-6E8A-4147-A177-3AD203B41FA5}">
                      <a16:colId xmlns:a16="http://schemas.microsoft.com/office/drawing/2014/main" val="2439141180"/>
                    </a:ext>
                  </a:extLst>
                </a:gridCol>
                <a:gridCol w="3276600">
                  <a:extLst>
                    <a:ext uri="{9D8B030D-6E8A-4147-A177-3AD203B41FA5}">
                      <a16:colId xmlns:a16="http://schemas.microsoft.com/office/drawing/2014/main" val="1985661485"/>
                    </a:ext>
                  </a:extLst>
                </a:gridCol>
                <a:gridCol w="3505200">
                  <a:extLst>
                    <a:ext uri="{9D8B030D-6E8A-4147-A177-3AD203B41FA5}">
                      <a16:colId xmlns:a16="http://schemas.microsoft.com/office/drawing/2014/main" val="2003852128"/>
                    </a:ext>
                  </a:extLst>
                </a:gridCol>
              </a:tblGrid>
              <a:tr h="370840">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Input required?</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Potential sources</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Recommended documentation with application</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331813385"/>
                  </a:ext>
                </a:extLst>
              </a:tr>
              <a:tr h="370840">
                <a:tc>
                  <a:txBody>
                    <a:bodyPr/>
                    <a:lstStyle/>
                    <a:p>
                      <a:pPr marL="0" marR="0">
                        <a:spcBef>
                          <a:spcPts val="0"/>
                        </a:spcBef>
                        <a:spcAft>
                          <a:spcPts val="0"/>
                        </a:spcAft>
                      </a:pPr>
                      <a:r>
                        <a:rPr lang="en-US" sz="1800" b="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Yes</a:t>
                      </a: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lvl="0" indent="0">
                        <a:spcBef>
                          <a:spcPts val="0"/>
                        </a:spcBef>
                        <a:spcAft>
                          <a:spcPts val="0"/>
                        </a:spcAft>
                        <a:buFont typeface="Symbol" panose="05050102010706020507" pitchFamily="18" charset="2"/>
                        <a:buNone/>
                      </a:pPr>
                      <a:r>
                        <a:rPr lang="en-US" sz="1800" kern="1200" dirty="0">
                          <a:solidFill>
                            <a:schemeClr val="dk1"/>
                          </a:solidFill>
                          <a:effectLst/>
                          <a:latin typeface="Calibri" panose="020F0502020204030204" pitchFamily="34" charset="0"/>
                          <a:ea typeface="+mn-ea"/>
                          <a:cs typeface="Calibri" panose="020F0502020204030204" pitchFamily="34" charset="0"/>
                        </a:rPr>
                        <a:t>n/a</a:t>
                      </a: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If using a curve other than the default, you should use the comment field to explain why that DDF is appropriate.</a:t>
                      </a:r>
                    </a:p>
                  </a:txBody>
                  <a:tcPr marL="68580" marR="68580" marT="0" marB="0" anchor="ctr"/>
                </a:tc>
                <a:extLst>
                  <a:ext uri="{0D108BD9-81ED-4DB2-BD59-A6C34878D82A}">
                    <a16:rowId xmlns:a16="http://schemas.microsoft.com/office/drawing/2014/main" val="1916684018"/>
                  </a:ext>
                </a:extLst>
              </a:tr>
            </a:tbl>
          </a:graphicData>
        </a:graphic>
      </p:graphicFrame>
      <p:sp>
        <p:nvSpPr>
          <p:cNvPr id="81924" name="Slide Number Placeholder 3">
            <a:extLst>
              <a:ext uri="{FF2B5EF4-FFF2-40B4-BE49-F238E27FC236}">
                <a16:creationId xmlns:a16="http://schemas.microsoft.com/office/drawing/2014/main" id="{E1FA336D-C5EE-4A33-8350-4DD96999AB5C}"/>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6E60BEC-E461-4CEE-A6EC-974858489BFC}" type="slidenum">
              <a:rPr lang="en-US" altLang="en-US" smtClean="0">
                <a:solidFill>
                  <a:srgbClr val="005288"/>
                </a:solidFill>
              </a:rPr>
              <a:pPr/>
              <a:t>63</a:t>
            </a:fld>
            <a:endParaRPr lang="en-US" altLang="en-US">
              <a:solidFill>
                <a:srgbClr val="005288"/>
              </a:solidFill>
            </a:endParaRPr>
          </a:p>
        </p:txBody>
      </p:sp>
    </p:spTree>
    <p:extLst>
      <p:ext uri="{BB962C8B-B14F-4D97-AF65-F5344CB8AC3E}">
        <p14:creationId xmlns:p14="http://schemas.microsoft.com/office/powerpoint/2010/main" val="21898515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07D5A7D3-64EB-43DA-BD9A-F16924C2603E}"/>
              </a:ext>
            </a:extLst>
          </p:cNvPr>
          <p:cNvSpPr>
            <a:spLocks noGrp="1" noChangeArrowheads="1"/>
          </p:cNvSpPr>
          <p:nvPr>
            <p:ph type="title"/>
          </p:nvPr>
        </p:nvSpPr>
        <p:spPr>
          <a:xfrm>
            <a:off x="841248" y="1371600"/>
            <a:ext cx="7845552" cy="4343400"/>
          </a:xfrm>
        </p:spPr>
        <p:txBody>
          <a:bodyPr anchor="ctr" anchorCtr="0"/>
          <a:lstStyle/>
          <a:p>
            <a:r>
              <a:rPr lang="en-US" altLang="en-US" sz="3200" dirty="0">
                <a:solidFill>
                  <a:schemeClr val="tx1"/>
                </a:solidFill>
                <a:latin typeface="Arial" panose="020B0604020202020204" pitchFamily="34" charset="0"/>
                <a:cs typeface="Arial" panose="020B0604020202020204" pitchFamily="34" charset="0"/>
              </a:rPr>
              <a:t>Flood Control Projects</a:t>
            </a:r>
          </a:p>
        </p:txBody>
      </p:sp>
      <p:sp>
        <p:nvSpPr>
          <p:cNvPr id="21508" name="Slide Number Placeholder 3">
            <a:extLst>
              <a:ext uri="{FF2B5EF4-FFF2-40B4-BE49-F238E27FC236}">
                <a16:creationId xmlns:a16="http://schemas.microsoft.com/office/drawing/2014/main" id="{5F8E5D09-2B82-474C-836C-3F9B50F1D493}"/>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904276A-D659-441B-BE1C-34C85379A45C}" type="slidenum">
              <a:rPr lang="en-US" altLang="en-US" smtClean="0">
                <a:solidFill>
                  <a:srgbClr val="005288"/>
                </a:solidFill>
              </a:rPr>
              <a:pPr/>
              <a:t>64</a:t>
            </a:fld>
            <a:endParaRPr lang="en-US" altLang="en-US">
              <a:solidFill>
                <a:srgbClr val="005288"/>
              </a:solidFill>
            </a:endParaRPr>
          </a:p>
        </p:txBody>
      </p:sp>
    </p:spTree>
    <p:extLst>
      <p:ext uri="{BB962C8B-B14F-4D97-AF65-F5344CB8AC3E}">
        <p14:creationId xmlns:p14="http://schemas.microsoft.com/office/powerpoint/2010/main" val="18176505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CFD9E-A66D-4F6D-8FBD-EB022A9E3FA4}"/>
              </a:ext>
            </a:extLst>
          </p:cNvPr>
          <p:cNvSpPr>
            <a:spLocks noGrp="1"/>
          </p:cNvSpPr>
          <p:nvPr>
            <p:ph type="title"/>
          </p:nvPr>
        </p:nvSpPr>
        <p:spPr/>
        <p:txBody>
          <a:bodyPr/>
          <a:lstStyle/>
          <a:p>
            <a:r>
              <a:rPr lang="en-US" dirty="0"/>
              <a:t>What are flood control projects?</a:t>
            </a:r>
          </a:p>
        </p:txBody>
      </p:sp>
      <p:sp>
        <p:nvSpPr>
          <p:cNvPr id="3" name="Content Placeholder 2">
            <a:extLst>
              <a:ext uri="{FF2B5EF4-FFF2-40B4-BE49-F238E27FC236}">
                <a16:creationId xmlns:a16="http://schemas.microsoft.com/office/drawing/2014/main" id="{3D978DC1-3640-4043-88E9-73F5A3EEBEDB}"/>
              </a:ext>
            </a:extLst>
          </p:cNvPr>
          <p:cNvSpPr>
            <a:spLocks noGrp="1"/>
          </p:cNvSpPr>
          <p:nvPr>
            <p:ph idx="1"/>
          </p:nvPr>
        </p:nvSpPr>
        <p:spPr>
          <a:xfrm>
            <a:off x="838200" y="1371600"/>
            <a:ext cx="4060371" cy="4343400"/>
          </a:xfrm>
        </p:spPr>
        <p:txBody>
          <a:bodyPr/>
          <a:lstStyle/>
          <a:p>
            <a:r>
              <a:rPr lang="en-US" dirty="0"/>
              <a:t>The term “flood control” refers to systemic projects designed to reduce flood damage to a facility or area.</a:t>
            </a:r>
          </a:p>
          <a:p>
            <a:r>
              <a:rPr lang="en-US" dirty="0"/>
              <a:t>For example:</a:t>
            </a:r>
          </a:p>
          <a:p>
            <a:pPr lvl="1"/>
            <a:r>
              <a:rPr lang="en-US" dirty="0"/>
              <a:t>Culverts</a:t>
            </a:r>
          </a:p>
          <a:p>
            <a:pPr lvl="1"/>
            <a:r>
              <a:rPr lang="en-US" dirty="0"/>
              <a:t>Floodplain &amp; stream restoration</a:t>
            </a:r>
          </a:p>
          <a:p>
            <a:pPr lvl="1"/>
            <a:r>
              <a:rPr lang="en-US" dirty="0"/>
              <a:t>Drainage improvements</a:t>
            </a:r>
          </a:p>
          <a:p>
            <a:pPr lvl="1"/>
            <a:r>
              <a:rPr lang="en-US" dirty="0"/>
              <a:t>Floodwater diversion &amp; storage</a:t>
            </a:r>
          </a:p>
          <a:p>
            <a:pPr lvl="1"/>
            <a:r>
              <a:rPr lang="en-US" dirty="0"/>
              <a:t>Floodwalls</a:t>
            </a:r>
          </a:p>
          <a:p>
            <a:pPr lvl="1"/>
            <a:r>
              <a:rPr lang="en-US" dirty="0"/>
              <a:t>Levees</a:t>
            </a:r>
          </a:p>
          <a:p>
            <a:pPr lvl="1"/>
            <a:r>
              <a:rPr lang="en-US" dirty="0"/>
              <a:t>Pumping stations</a:t>
            </a:r>
          </a:p>
        </p:txBody>
      </p:sp>
      <p:pic>
        <p:nvPicPr>
          <p:cNvPr id="6" name="Picture 5" descr="Photograph of a flooded street with houses">
            <a:extLst>
              <a:ext uri="{FF2B5EF4-FFF2-40B4-BE49-F238E27FC236}">
                <a16:creationId xmlns:a16="http://schemas.microsoft.com/office/drawing/2014/main" id="{B4BF8562-FFA0-4A1A-B5A5-0D05674E60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1169988"/>
            <a:ext cx="3124200" cy="207502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26" name="Picture 2" descr="Photograph of a floodplain restoration project">
            <a:extLst>
              <a:ext uri="{FF2B5EF4-FFF2-40B4-BE49-F238E27FC236}">
                <a16:creationId xmlns:a16="http://schemas.microsoft.com/office/drawing/2014/main" id="{7C89D7D6-2B6F-4148-A91D-5749D8598A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0971" y="3319553"/>
            <a:ext cx="3287565" cy="21877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Slide Number Placeholder 3">
            <a:extLst>
              <a:ext uri="{FF2B5EF4-FFF2-40B4-BE49-F238E27FC236}">
                <a16:creationId xmlns:a16="http://schemas.microsoft.com/office/drawing/2014/main" id="{CBEA581D-6279-4BA1-8241-37ABD1E9DD7B}"/>
              </a:ext>
            </a:extLst>
          </p:cNvPr>
          <p:cNvSpPr>
            <a:spLocks noGrp="1"/>
          </p:cNvSpPr>
          <p:nvPr>
            <p:ph type="sldNum" sz="quarter" idx="10"/>
          </p:nvPr>
        </p:nvSpPr>
        <p:spPr/>
        <p:txBody>
          <a:bodyPr/>
          <a:lstStyle/>
          <a:p>
            <a:pPr>
              <a:defRPr/>
            </a:pPr>
            <a:fld id="{A5C55745-AF7C-45D1-964E-1C8AF7627A2B}" type="slidenum">
              <a:rPr lang="en-US" altLang="en-US" smtClean="0"/>
              <a:pPr>
                <a:defRPr/>
              </a:pPr>
              <a:t>65</a:t>
            </a:fld>
            <a:endParaRPr lang="en-US" altLang="en-US"/>
          </a:p>
        </p:txBody>
      </p:sp>
    </p:spTree>
    <p:extLst>
      <p:ext uri="{BB962C8B-B14F-4D97-AF65-F5344CB8AC3E}">
        <p14:creationId xmlns:p14="http://schemas.microsoft.com/office/powerpoint/2010/main" val="2919885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08E01-13AC-4689-B9AF-16CEDE00BE09}"/>
              </a:ext>
            </a:extLst>
          </p:cNvPr>
          <p:cNvSpPr>
            <a:spLocks noGrp="1"/>
          </p:cNvSpPr>
          <p:nvPr>
            <p:ph type="title"/>
          </p:nvPr>
        </p:nvSpPr>
        <p:spPr/>
        <p:txBody>
          <a:bodyPr/>
          <a:lstStyle/>
          <a:p>
            <a:r>
              <a:rPr lang="en-US" dirty="0"/>
              <a:t>Flood control BCAs</a:t>
            </a:r>
          </a:p>
        </p:txBody>
      </p:sp>
      <p:sp>
        <p:nvSpPr>
          <p:cNvPr id="3" name="Content Placeholder 2">
            <a:extLst>
              <a:ext uri="{FF2B5EF4-FFF2-40B4-BE49-F238E27FC236}">
                <a16:creationId xmlns:a16="http://schemas.microsoft.com/office/drawing/2014/main" id="{5B84D72B-FF47-4B50-8A96-6A0B08573C77}"/>
              </a:ext>
            </a:extLst>
          </p:cNvPr>
          <p:cNvSpPr>
            <a:spLocks noGrp="1"/>
          </p:cNvSpPr>
          <p:nvPr>
            <p:ph idx="1"/>
          </p:nvPr>
        </p:nvSpPr>
        <p:spPr/>
        <p:txBody>
          <a:bodyPr/>
          <a:lstStyle/>
          <a:p>
            <a:r>
              <a:rPr lang="en-US" dirty="0"/>
              <a:t>BCAs for flood control projects are usually done using the “Historical Damages” or “Professional Expected Damages” option.</a:t>
            </a:r>
          </a:p>
          <a:p>
            <a:r>
              <a:rPr lang="en-US" dirty="0"/>
              <a:t>You will need past damage data for the structure(s) being protected, or a professional analysis estimating future damages.</a:t>
            </a:r>
          </a:p>
          <a:p>
            <a:r>
              <a:rPr lang="en-US" dirty="0"/>
              <a:t>Remember – structures can include residential and non-residential buildings, utility infrastructure, and roads and bridges. If your project protects both residential properties and roads, you will enter those as separate structures in one project.</a:t>
            </a:r>
          </a:p>
        </p:txBody>
      </p:sp>
      <p:sp>
        <p:nvSpPr>
          <p:cNvPr id="4" name="Slide Number Placeholder 3">
            <a:extLst>
              <a:ext uri="{FF2B5EF4-FFF2-40B4-BE49-F238E27FC236}">
                <a16:creationId xmlns:a16="http://schemas.microsoft.com/office/drawing/2014/main" id="{B34F66F6-C0D9-4827-A763-7836BCCECD08}"/>
              </a:ext>
            </a:extLst>
          </p:cNvPr>
          <p:cNvSpPr>
            <a:spLocks noGrp="1"/>
          </p:cNvSpPr>
          <p:nvPr>
            <p:ph type="sldNum" sz="quarter" idx="10"/>
          </p:nvPr>
        </p:nvSpPr>
        <p:spPr/>
        <p:txBody>
          <a:bodyPr/>
          <a:lstStyle/>
          <a:p>
            <a:pPr>
              <a:defRPr/>
            </a:pPr>
            <a:fld id="{7AADE671-CBFE-46EC-B8A1-F58C87EF8110}" type="slidenum">
              <a:rPr lang="en-US" altLang="en-US" smtClean="0"/>
              <a:pPr>
                <a:defRPr/>
              </a:pPr>
              <a:t>66</a:t>
            </a:fld>
            <a:endParaRPr lang="en-US" altLang="en-US"/>
          </a:p>
        </p:txBody>
      </p:sp>
    </p:spTree>
    <p:extLst>
      <p:ext uri="{BB962C8B-B14F-4D97-AF65-F5344CB8AC3E}">
        <p14:creationId xmlns:p14="http://schemas.microsoft.com/office/powerpoint/2010/main" val="10216687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07D5A7D3-64EB-43DA-BD9A-F16924C2603E}"/>
              </a:ext>
            </a:extLst>
          </p:cNvPr>
          <p:cNvSpPr>
            <a:spLocks noGrp="1" noChangeArrowheads="1"/>
          </p:cNvSpPr>
          <p:nvPr>
            <p:ph type="title"/>
          </p:nvPr>
        </p:nvSpPr>
        <p:spPr>
          <a:xfrm>
            <a:off x="841248" y="1371600"/>
            <a:ext cx="7845552" cy="4343400"/>
          </a:xfrm>
        </p:spPr>
        <p:txBody>
          <a:bodyPr anchor="ctr" anchorCtr="0"/>
          <a:lstStyle/>
          <a:p>
            <a:r>
              <a:rPr lang="en-US" altLang="en-US" sz="3200" dirty="0">
                <a:solidFill>
                  <a:schemeClr val="tx1"/>
                </a:solidFill>
                <a:latin typeface="+mn-lt"/>
              </a:rPr>
              <a:t>Completing a flood control BCA using historical damages</a:t>
            </a:r>
          </a:p>
        </p:txBody>
      </p:sp>
      <p:sp>
        <p:nvSpPr>
          <p:cNvPr id="21508" name="Slide Number Placeholder 3">
            <a:extLst>
              <a:ext uri="{FF2B5EF4-FFF2-40B4-BE49-F238E27FC236}">
                <a16:creationId xmlns:a16="http://schemas.microsoft.com/office/drawing/2014/main" id="{5F8E5D09-2B82-474C-836C-3F9B50F1D493}"/>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904276A-D659-441B-BE1C-34C85379A45C}" type="slidenum">
              <a:rPr lang="en-US" altLang="en-US" smtClean="0">
                <a:solidFill>
                  <a:srgbClr val="005288"/>
                </a:solidFill>
              </a:rPr>
              <a:pPr/>
              <a:t>67</a:t>
            </a:fld>
            <a:endParaRPr lang="en-US" altLang="en-US">
              <a:solidFill>
                <a:srgbClr val="005288"/>
              </a:solidFill>
            </a:endParaRPr>
          </a:p>
        </p:txBody>
      </p:sp>
    </p:spTree>
    <p:extLst>
      <p:ext uri="{BB962C8B-B14F-4D97-AF65-F5344CB8AC3E}">
        <p14:creationId xmlns:p14="http://schemas.microsoft.com/office/powerpoint/2010/main" val="19923496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a:extLst>
              <a:ext uri="{FF2B5EF4-FFF2-40B4-BE49-F238E27FC236}">
                <a16:creationId xmlns:a16="http://schemas.microsoft.com/office/drawing/2014/main" id="{5964D391-BC79-4880-A6C5-AFD6AFD5B951}"/>
              </a:ext>
            </a:extLst>
          </p:cNvPr>
          <p:cNvSpPr>
            <a:spLocks noGrp="1" noChangeArrowheads="1"/>
          </p:cNvSpPr>
          <p:nvPr>
            <p:ph type="title"/>
          </p:nvPr>
        </p:nvSpPr>
        <p:spPr/>
        <p:txBody>
          <a:bodyPr/>
          <a:lstStyle/>
          <a:p>
            <a:r>
              <a:rPr lang="en-US" altLang="en-US" dirty="0"/>
              <a:t>BCA Toolkit Exercise</a:t>
            </a:r>
          </a:p>
        </p:txBody>
      </p:sp>
      <p:pic>
        <p:nvPicPr>
          <p:cNvPr id="1026" name="Picture 2" descr="Screenshot of BCA home page with the launch button highlighted">
            <a:extLst>
              <a:ext uri="{FF2B5EF4-FFF2-40B4-BE49-F238E27FC236}">
                <a16:creationId xmlns:a16="http://schemas.microsoft.com/office/drawing/2014/main" id="{CD44736F-3657-4FEE-8D41-02A0261403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564" y="1371600"/>
            <a:ext cx="8574871"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descr="Yellow highlight boc">
            <a:extLst>
              <a:ext uri="{FF2B5EF4-FFF2-40B4-BE49-F238E27FC236}">
                <a16:creationId xmlns:a16="http://schemas.microsoft.com/office/drawing/2014/main" id="{1927E74C-A73B-4DA9-AFD5-815FEEBD207F}"/>
              </a:ext>
            </a:extLst>
          </p:cNvPr>
          <p:cNvSpPr/>
          <p:nvPr/>
        </p:nvSpPr>
        <p:spPr>
          <a:xfrm>
            <a:off x="6781800" y="4789488"/>
            <a:ext cx="1219200" cy="392112"/>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descr="Orange arrow pointing to highlighted area.">
            <a:extLst>
              <a:ext uri="{FF2B5EF4-FFF2-40B4-BE49-F238E27FC236}">
                <a16:creationId xmlns:a16="http://schemas.microsoft.com/office/drawing/2014/main" id="{8F51278E-9170-43B7-9569-C2C2ACF13EE3}"/>
              </a:ext>
            </a:extLst>
          </p:cNvPr>
          <p:cNvSpPr/>
          <p:nvPr/>
        </p:nvSpPr>
        <p:spPr>
          <a:xfrm rot="2700000">
            <a:off x="6119960" y="4422022"/>
            <a:ext cx="978408" cy="484632"/>
          </a:xfrm>
          <a:prstGeom prst="rightArrow">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692" name="Slide Number Placeholder 3">
            <a:extLst>
              <a:ext uri="{FF2B5EF4-FFF2-40B4-BE49-F238E27FC236}">
                <a16:creationId xmlns:a16="http://schemas.microsoft.com/office/drawing/2014/main" id="{3C209079-255D-4DD7-9042-D0982267707E}"/>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4ABD0F9-A10E-4B7D-BBF5-4DBAB5DCDF97}" type="slidenum">
              <a:rPr lang="en-US" altLang="en-US" smtClean="0">
                <a:solidFill>
                  <a:srgbClr val="005288"/>
                </a:solidFill>
              </a:rPr>
              <a:pPr/>
              <a:t>68</a:t>
            </a:fld>
            <a:endParaRPr lang="en-US" altLang="en-US">
              <a:solidFill>
                <a:srgbClr val="005288"/>
              </a:solidFill>
            </a:endParaRPr>
          </a:p>
        </p:txBody>
      </p:sp>
    </p:spTree>
    <p:extLst>
      <p:ext uri="{BB962C8B-B14F-4D97-AF65-F5344CB8AC3E}">
        <p14:creationId xmlns:p14="http://schemas.microsoft.com/office/powerpoint/2010/main" val="16906763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667AAB78-52A8-4A01-94FE-03CBB0804477}"/>
              </a:ext>
            </a:extLst>
          </p:cNvPr>
          <p:cNvSpPr>
            <a:spLocks noGrp="1" noChangeArrowheads="1"/>
          </p:cNvSpPr>
          <p:nvPr>
            <p:ph type="title"/>
          </p:nvPr>
        </p:nvSpPr>
        <p:spPr>
          <a:xfrm>
            <a:off x="1371600" y="1588"/>
            <a:ext cx="7315200" cy="1168400"/>
          </a:xfrm>
        </p:spPr>
        <p:txBody>
          <a:bodyPr/>
          <a:lstStyle/>
          <a:p>
            <a:r>
              <a:rPr lang="en-US" altLang="en-US">
                <a:sym typeface="Wingdings" panose="05000000000000000000" pitchFamily="2" charset="2"/>
              </a:rPr>
              <a:t>Project useful life (PUL)</a:t>
            </a:r>
            <a:endParaRPr lang="en-US" altLang="en-US"/>
          </a:p>
        </p:txBody>
      </p:sp>
      <p:pic>
        <p:nvPicPr>
          <p:cNvPr id="18437" name="Picture 6" descr="Calendar icon">
            <a:extLst>
              <a:ext uri="{FF2B5EF4-FFF2-40B4-BE49-F238E27FC236}">
                <a16:creationId xmlns:a16="http://schemas.microsoft.com/office/drawing/2014/main" id="{E5D03BE8-D0EA-47D6-A8DF-A846BAE8D4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4463"/>
            <a:ext cx="881063"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48E6BE74-BE42-4C37-A522-A3102A706748}"/>
              </a:ext>
            </a:extLst>
          </p:cNvPr>
          <p:cNvSpPr>
            <a:spLocks noGrp="1"/>
          </p:cNvSpPr>
          <p:nvPr>
            <p:ph idx="1"/>
          </p:nvPr>
        </p:nvSpPr>
        <p:spPr/>
        <p:txBody>
          <a:bodyPr/>
          <a:lstStyle/>
          <a:p>
            <a:pPr>
              <a:spcBef>
                <a:spcPts val="500"/>
              </a:spcBef>
              <a:defRPr/>
            </a:pPr>
            <a:r>
              <a:rPr lang="en-US" b="1" dirty="0"/>
              <a:t>What it is:</a:t>
            </a:r>
          </a:p>
          <a:p>
            <a:pPr lvl="1">
              <a:spcBef>
                <a:spcPts val="500"/>
              </a:spcBef>
              <a:defRPr/>
            </a:pPr>
            <a:r>
              <a:rPr lang="en-US" dirty="0"/>
              <a:t>The estimated amount of time (in years) that the mitigation action will be effective.</a:t>
            </a:r>
          </a:p>
          <a:p>
            <a:pPr lvl="1">
              <a:spcBef>
                <a:spcPts val="500"/>
              </a:spcBef>
              <a:defRPr/>
            </a:pPr>
            <a:r>
              <a:rPr lang="en-US" dirty="0"/>
              <a:t>Some types of flood control projects have standard values (see the PUL Summary Tables in the help content), but in many cases the PUL will be determined by the project engineer.</a:t>
            </a:r>
          </a:p>
          <a:p>
            <a:pPr marL="0" indent="0">
              <a:buFont typeface="Arial" panose="020B0604020202020204" pitchFamily="34" charset="0"/>
              <a:buNone/>
              <a:defRPr/>
            </a:pPr>
            <a:endParaRPr lang="en-US" dirty="0"/>
          </a:p>
        </p:txBody>
      </p:sp>
      <p:graphicFrame>
        <p:nvGraphicFramePr>
          <p:cNvPr id="6" name="Content Placeholder 4">
            <a:extLst>
              <a:ext uri="{FF2B5EF4-FFF2-40B4-BE49-F238E27FC236}">
                <a16:creationId xmlns:a16="http://schemas.microsoft.com/office/drawing/2014/main" id="{6AE76A75-1184-4135-AFF8-EF282DDCE68C}"/>
              </a:ext>
            </a:extLst>
          </p:cNvPr>
          <p:cNvGraphicFramePr>
            <a:graphicFrameLocks/>
          </p:cNvGraphicFramePr>
          <p:nvPr>
            <p:extLst>
              <p:ext uri="{D42A27DB-BD31-4B8C-83A1-F6EECF244321}">
                <p14:modId xmlns:p14="http://schemas.microsoft.com/office/powerpoint/2010/main" val="4096617805"/>
              </p:ext>
            </p:extLst>
          </p:nvPr>
        </p:nvGraphicFramePr>
        <p:xfrm>
          <a:off x="838200" y="3886200"/>
          <a:ext cx="7848600" cy="1371600"/>
        </p:xfrm>
        <a:graphic>
          <a:graphicData uri="http://schemas.openxmlformats.org/drawingml/2006/table">
            <a:tbl>
              <a:tblPr firstRow="1" bandRow="1">
                <a:tableStyleId>{073A0DAA-6AF3-43AB-8588-CEC1D06C72B9}</a:tableStyleId>
              </a:tblPr>
              <a:tblGrid>
                <a:gridCol w="1066800">
                  <a:extLst>
                    <a:ext uri="{9D8B030D-6E8A-4147-A177-3AD203B41FA5}">
                      <a16:colId xmlns:a16="http://schemas.microsoft.com/office/drawing/2014/main" val="2439141180"/>
                    </a:ext>
                  </a:extLst>
                </a:gridCol>
                <a:gridCol w="3276600">
                  <a:extLst>
                    <a:ext uri="{9D8B030D-6E8A-4147-A177-3AD203B41FA5}">
                      <a16:colId xmlns:a16="http://schemas.microsoft.com/office/drawing/2014/main" val="1985661485"/>
                    </a:ext>
                  </a:extLst>
                </a:gridCol>
                <a:gridCol w="3505200">
                  <a:extLst>
                    <a:ext uri="{9D8B030D-6E8A-4147-A177-3AD203B41FA5}">
                      <a16:colId xmlns:a16="http://schemas.microsoft.com/office/drawing/2014/main" val="2003852128"/>
                    </a:ext>
                  </a:extLst>
                </a:gridCol>
              </a:tblGrid>
              <a:tr h="370840">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Input required?</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Potential sources</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Recommended documentation with application</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331813385"/>
                  </a:ext>
                </a:extLst>
              </a:tr>
              <a:tr h="370840">
                <a:tc>
                  <a:txBody>
                    <a:bodyPr/>
                    <a:lstStyle/>
                    <a:p>
                      <a:pPr marL="0" marR="0">
                        <a:spcBef>
                          <a:spcPts val="0"/>
                        </a:spcBef>
                        <a:spcAft>
                          <a:spcPts val="0"/>
                        </a:spcAft>
                      </a:pPr>
                      <a:r>
                        <a:rPr lang="en-US" sz="1800" b="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Yes</a:t>
                      </a: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285750" indent="-285750">
                        <a:spcBef>
                          <a:spcPts val="500"/>
                        </a:spcBef>
                        <a:buFont typeface="Arial" panose="020B0604020202020204" pitchFamily="34" charset="0"/>
                        <a:buChar char="•"/>
                        <a:defRPr/>
                      </a:pPr>
                      <a:r>
                        <a:rPr lang="en-US" dirty="0">
                          <a:latin typeface="Calibri" panose="020F0502020204030204" pitchFamily="34" charset="0"/>
                          <a:cs typeface="Calibri" panose="020F0502020204030204" pitchFamily="34" charset="0"/>
                        </a:rPr>
                        <a:t>Project engineer</a:t>
                      </a:r>
                    </a:p>
                    <a:p>
                      <a:pPr marL="285750" indent="-285750">
                        <a:spcBef>
                          <a:spcPts val="500"/>
                        </a:spcBef>
                        <a:buFont typeface="Arial" panose="020B0604020202020204" pitchFamily="34" charset="0"/>
                        <a:buChar char="•"/>
                        <a:defRPr/>
                      </a:pPr>
                      <a:r>
                        <a:rPr lang="en-US" dirty="0">
                          <a:latin typeface="Calibri" panose="020F0502020204030204" pitchFamily="34" charset="0"/>
                          <a:cs typeface="Calibri" panose="020F0502020204030204" pitchFamily="34" charset="0"/>
                        </a:rPr>
                        <a:t>Manufacturer</a:t>
                      </a:r>
                    </a:p>
                  </a:txBody>
                  <a:tcPr marL="68580" marR="68580" marT="0" marB="0" anchor="ctr"/>
                </a:tc>
                <a:tc>
                  <a:txBody>
                    <a:bodyPr/>
                    <a:lstStyle/>
                    <a:p>
                      <a:pPr marL="285750" marR="0" lvl="0" indent="-285750">
                        <a:spcBef>
                          <a:spcPts val="0"/>
                        </a:spcBef>
                        <a:spcAft>
                          <a:spcPts val="0"/>
                        </a:spcAft>
                        <a:buFont typeface="Arial" panose="020B0604020202020204" pitchFamily="34" charset="0"/>
                        <a:buChar char="•"/>
                      </a:pPr>
                      <a:r>
                        <a:rPr lang="en-US" sz="1800" kern="1200" dirty="0">
                          <a:solidFill>
                            <a:schemeClr val="dk1"/>
                          </a:solidFill>
                          <a:effectLst/>
                          <a:latin typeface="Calibri" panose="020F0502020204030204" pitchFamily="34" charset="0"/>
                          <a:ea typeface="+mn-ea"/>
                          <a:cs typeface="Calibri" panose="020F0502020204030204" pitchFamily="34" charset="0"/>
                        </a:rPr>
                        <a:t>Letter or note from project engineer justifying PUL chosen</a:t>
                      </a:r>
                    </a:p>
                    <a:p>
                      <a:pPr marL="285750" marR="0" lvl="0" indent="-285750">
                        <a:spcBef>
                          <a:spcPts val="0"/>
                        </a:spcBef>
                        <a:spcAft>
                          <a:spcPts val="0"/>
                        </a:spcAft>
                        <a:buFont typeface="Arial" panose="020B0604020202020204" pitchFamily="34" charset="0"/>
                        <a:buChar char="•"/>
                      </a:pPr>
                      <a:r>
                        <a:rPr lang="en-US" sz="1800" kern="1200" dirty="0">
                          <a:solidFill>
                            <a:schemeClr val="dk1"/>
                          </a:solidFill>
                          <a:effectLst/>
                          <a:latin typeface="Calibri" panose="020F0502020204030204" pitchFamily="34" charset="0"/>
                          <a:ea typeface="+mn-ea"/>
                          <a:cs typeface="Calibri" panose="020F0502020204030204" pitchFamily="34" charset="0"/>
                        </a:rPr>
                        <a:t>Copy of manufacturer guidance</a:t>
                      </a:r>
                    </a:p>
                  </a:txBody>
                  <a:tcPr marL="68580" marR="68580" marT="0" marB="0" anchor="ctr"/>
                </a:tc>
                <a:extLst>
                  <a:ext uri="{0D108BD9-81ED-4DB2-BD59-A6C34878D82A}">
                    <a16:rowId xmlns:a16="http://schemas.microsoft.com/office/drawing/2014/main" val="1916684018"/>
                  </a:ext>
                </a:extLst>
              </a:tr>
            </a:tbl>
          </a:graphicData>
        </a:graphic>
      </p:graphicFrame>
      <p:sp>
        <p:nvSpPr>
          <p:cNvPr id="18436" name="Slide Number Placeholder 3">
            <a:extLst>
              <a:ext uri="{FF2B5EF4-FFF2-40B4-BE49-F238E27FC236}">
                <a16:creationId xmlns:a16="http://schemas.microsoft.com/office/drawing/2014/main" id="{9480E70A-DF98-4580-8F12-2B55638B51F7}"/>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A2C8A94-44F4-4C0C-B870-E057872D7ADE}" type="slidenum">
              <a:rPr lang="en-US" altLang="en-US" smtClean="0">
                <a:solidFill>
                  <a:srgbClr val="005288"/>
                </a:solidFill>
              </a:rPr>
              <a:pPr/>
              <a:t>69</a:t>
            </a:fld>
            <a:endParaRPr lang="en-US" altLang="en-US">
              <a:solidFill>
                <a:srgbClr val="005288"/>
              </a:solidFill>
            </a:endParaRPr>
          </a:p>
        </p:txBody>
      </p:sp>
    </p:spTree>
    <p:extLst>
      <p:ext uri="{BB962C8B-B14F-4D97-AF65-F5344CB8AC3E}">
        <p14:creationId xmlns:p14="http://schemas.microsoft.com/office/powerpoint/2010/main" val="2218230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3985E3C3-F329-40DF-A4DA-9219E855BA5B}"/>
              </a:ext>
            </a:extLst>
          </p:cNvPr>
          <p:cNvSpPr>
            <a:spLocks noGrp="1" noChangeArrowheads="1"/>
          </p:cNvSpPr>
          <p:nvPr>
            <p:ph type="title"/>
          </p:nvPr>
        </p:nvSpPr>
        <p:spPr/>
        <p:txBody>
          <a:bodyPr/>
          <a:lstStyle/>
          <a:p>
            <a:r>
              <a:rPr lang="en-US" altLang="en-US"/>
              <a:t>Flood Insurance Rate Map (FIRM)</a:t>
            </a:r>
          </a:p>
        </p:txBody>
      </p:sp>
      <p:sp>
        <p:nvSpPr>
          <p:cNvPr id="19459" name="Content Placeholder 2">
            <a:extLst>
              <a:ext uri="{FF2B5EF4-FFF2-40B4-BE49-F238E27FC236}">
                <a16:creationId xmlns:a16="http://schemas.microsoft.com/office/drawing/2014/main" id="{C446A87F-8A7E-40B4-A066-F9397380D829}"/>
              </a:ext>
            </a:extLst>
          </p:cNvPr>
          <p:cNvSpPr>
            <a:spLocks noGrp="1" noChangeArrowheads="1"/>
          </p:cNvSpPr>
          <p:nvPr>
            <p:ph idx="1"/>
          </p:nvPr>
        </p:nvSpPr>
        <p:spPr>
          <a:xfrm>
            <a:off x="838200" y="1371600"/>
            <a:ext cx="3962400" cy="4343400"/>
          </a:xfrm>
        </p:spPr>
        <p:txBody>
          <a:bodyPr/>
          <a:lstStyle/>
          <a:p>
            <a:r>
              <a:rPr lang="en-US" altLang="en-US" dirty="0"/>
              <a:t>A </a:t>
            </a:r>
            <a:r>
              <a:rPr lang="en-US" altLang="en-US" b="1" dirty="0"/>
              <a:t>FIRM</a:t>
            </a:r>
            <a:r>
              <a:rPr lang="en-US" altLang="en-US" dirty="0"/>
              <a:t> is an official map of a community on which FEMA has delineated the 100-year (1-percent-annual-chance), 500-year (0.2% annual chance) floodplains, Base Flood Elevations, and risk premium zones. </a:t>
            </a:r>
          </a:p>
          <a:p>
            <a:r>
              <a:rPr lang="en-US" altLang="en-US" dirty="0"/>
              <a:t>The results of a FIS are presented on a FIRM.</a:t>
            </a:r>
          </a:p>
        </p:txBody>
      </p:sp>
      <p:pic>
        <p:nvPicPr>
          <p:cNvPr id="19461" name="Picture 4" descr="Example of a Flood Insurance Rate Map with Special Flood Hazard Area highlighted in blue">
            <a:extLst>
              <a:ext uri="{FF2B5EF4-FFF2-40B4-BE49-F238E27FC236}">
                <a16:creationId xmlns:a16="http://schemas.microsoft.com/office/drawing/2014/main" id="{6B9E16DA-7177-4966-8981-36A2E8E7B7F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29175" y="1341438"/>
            <a:ext cx="4283075" cy="330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Box 6">
            <a:extLst>
              <a:ext uri="{FF2B5EF4-FFF2-40B4-BE49-F238E27FC236}">
                <a16:creationId xmlns:a16="http://schemas.microsoft.com/office/drawing/2014/main" id="{0439F981-280E-40FB-AE2A-97E6FA606390}"/>
              </a:ext>
            </a:extLst>
          </p:cNvPr>
          <p:cNvSpPr txBox="1">
            <a:spLocks noChangeArrowheads="1"/>
          </p:cNvSpPr>
          <p:nvPr/>
        </p:nvSpPr>
        <p:spPr bwMode="auto">
          <a:xfrm>
            <a:off x="4864100" y="4514850"/>
            <a:ext cx="38354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t>For a tutorial on how to read a FIRM, visit: </a:t>
            </a:r>
            <a:r>
              <a:rPr lang="en-US" altLang="en-US" dirty="0">
                <a:solidFill>
                  <a:schemeClr val="tx2">
                    <a:lumMod val="60000"/>
                    <a:lumOff val="40000"/>
                  </a:schemeClr>
                </a:solidFill>
                <a:hlinkClick r:id="rId4">
                  <a:extLst>
                    <a:ext uri="{A12FA001-AC4F-418D-AE19-62706E023703}">
                      <ahyp:hlinkClr xmlns:ahyp="http://schemas.microsoft.com/office/drawing/2018/hyperlinkcolor" val="tx"/>
                    </a:ext>
                  </a:extLst>
                </a:hlinkClick>
              </a:rPr>
              <a:t>https://www.fema.gov/media/fhm/firm/ot_firm.htm</a:t>
            </a:r>
            <a:r>
              <a:rPr lang="en-US" altLang="en-US" dirty="0">
                <a:solidFill>
                  <a:schemeClr val="tx2">
                    <a:lumMod val="60000"/>
                    <a:lumOff val="40000"/>
                  </a:schemeClr>
                </a:solidFill>
              </a:rPr>
              <a:t> </a:t>
            </a:r>
          </a:p>
        </p:txBody>
      </p:sp>
      <p:sp>
        <p:nvSpPr>
          <p:cNvPr id="19460" name="Slide Number Placeholder 3">
            <a:extLst>
              <a:ext uri="{FF2B5EF4-FFF2-40B4-BE49-F238E27FC236}">
                <a16:creationId xmlns:a16="http://schemas.microsoft.com/office/drawing/2014/main" id="{72E11A16-6F40-4014-B7D1-07CB5071097E}"/>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3547E1C-64C1-439F-853A-5336BE556895}" type="slidenum">
              <a:rPr lang="en-US" altLang="en-US" smtClean="0">
                <a:solidFill>
                  <a:srgbClr val="005288"/>
                </a:solidFill>
              </a:rPr>
              <a:pPr/>
              <a:t>7</a:t>
            </a:fld>
            <a:endParaRPr lang="en-US" altLang="en-US">
              <a:solidFill>
                <a:srgbClr val="005288"/>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410CC0B1-0227-49FB-AA3A-C685F9CE717C}"/>
              </a:ext>
            </a:extLst>
          </p:cNvPr>
          <p:cNvSpPr>
            <a:spLocks noGrp="1" noChangeArrowheads="1"/>
          </p:cNvSpPr>
          <p:nvPr>
            <p:ph type="title"/>
          </p:nvPr>
        </p:nvSpPr>
        <p:spPr>
          <a:xfrm>
            <a:off x="1371600" y="1588"/>
            <a:ext cx="7315200" cy="1168400"/>
          </a:xfrm>
        </p:spPr>
        <p:txBody>
          <a:bodyPr/>
          <a:lstStyle/>
          <a:p>
            <a:r>
              <a:rPr lang="en-US" altLang="en-US"/>
              <a:t>Year property built</a:t>
            </a:r>
          </a:p>
        </p:txBody>
      </p:sp>
      <p:pic>
        <p:nvPicPr>
          <p:cNvPr id="19461" name="Picture 6" descr="Calendar icon">
            <a:extLst>
              <a:ext uri="{FF2B5EF4-FFF2-40B4-BE49-F238E27FC236}">
                <a16:creationId xmlns:a16="http://schemas.microsoft.com/office/drawing/2014/main" id="{6D07BD31-D649-4287-9C5A-ACE8C0D2E2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4463"/>
            <a:ext cx="881063"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7D8F3330-4ABE-45FF-87BE-8C8F9F1DFFE0}"/>
              </a:ext>
            </a:extLst>
          </p:cNvPr>
          <p:cNvSpPr>
            <a:spLocks noGrp="1"/>
          </p:cNvSpPr>
          <p:nvPr>
            <p:ph idx="1"/>
          </p:nvPr>
        </p:nvSpPr>
        <p:spPr/>
        <p:txBody>
          <a:bodyPr/>
          <a:lstStyle/>
          <a:p>
            <a:pPr>
              <a:spcBef>
                <a:spcPts val="500"/>
              </a:spcBef>
              <a:defRPr/>
            </a:pPr>
            <a:r>
              <a:rPr lang="en-US" b="1" dirty="0"/>
              <a:t>What it is:</a:t>
            </a:r>
          </a:p>
          <a:p>
            <a:pPr lvl="1">
              <a:spcBef>
                <a:spcPts val="500"/>
              </a:spcBef>
              <a:defRPr/>
            </a:pPr>
            <a:r>
              <a:rPr lang="en-US" dirty="0"/>
              <a:t>The calendar year the property/structure being protected was built.</a:t>
            </a:r>
          </a:p>
          <a:p>
            <a:pPr lvl="1">
              <a:spcBef>
                <a:spcPts val="500"/>
              </a:spcBef>
              <a:defRPr/>
            </a:pPr>
            <a:r>
              <a:rPr lang="en-US" dirty="0"/>
              <a:t>Note: If local flow conditions have changed since the property was built, you will adjust the analysis duration, not the year built.</a:t>
            </a:r>
          </a:p>
          <a:p>
            <a:pPr>
              <a:defRPr/>
            </a:pPr>
            <a:endParaRPr lang="en-US" dirty="0"/>
          </a:p>
          <a:p>
            <a:pPr marL="0" indent="0">
              <a:buFont typeface="Arial" panose="020B0604020202020204" pitchFamily="34" charset="0"/>
              <a:buNone/>
              <a:defRPr/>
            </a:pPr>
            <a:r>
              <a:rPr lang="en-US" dirty="0"/>
              <a:t> 	</a:t>
            </a:r>
          </a:p>
          <a:p>
            <a:pPr marL="0" indent="0">
              <a:buFont typeface="Arial" panose="020B0604020202020204" pitchFamily="34" charset="0"/>
              <a:buNone/>
              <a:defRPr/>
            </a:pPr>
            <a:endParaRPr lang="en-US" dirty="0"/>
          </a:p>
        </p:txBody>
      </p:sp>
      <p:graphicFrame>
        <p:nvGraphicFramePr>
          <p:cNvPr id="6" name="Content Placeholder 4">
            <a:extLst>
              <a:ext uri="{FF2B5EF4-FFF2-40B4-BE49-F238E27FC236}">
                <a16:creationId xmlns:a16="http://schemas.microsoft.com/office/drawing/2014/main" id="{32BE22C0-BED0-4248-B935-B0B7A4375756}"/>
              </a:ext>
            </a:extLst>
          </p:cNvPr>
          <p:cNvGraphicFramePr>
            <a:graphicFrameLocks/>
          </p:cNvGraphicFramePr>
          <p:nvPr>
            <p:extLst>
              <p:ext uri="{D42A27DB-BD31-4B8C-83A1-F6EECF244321}">
                <p14:modId xmlns:p14="http://schemas.microsoft.com/office/powerpoint/2010/main" val="1737103552"/>
              </p:ext>
            </p:extLst>
          </p:nvPr>
        </p:nvGraphicFramePr>
        <p:xfrm>
          <a:off x="838200" y="3276600"/>
          <a:ext cx="7848600" cy="1371600"/>
        </p:xfrm>
        <a:graphic>
          <a:graphicData uri="http://schemas.openxmlformats.org/drawingml/2006/table">
            <a:tbl>
              <a:tblPr firstRow="1" bandRow="1">
                <a:tableStyleId>{073A0DAA-6AF3-43AB-8588-CEC1D06C72B9}</a:tableStyleId>
              </a:tblPr>
              <a:tblGrid>
                <a:gridCol w="1066800">
                  <a:extLst>
                    <a:ext uri="{9D8B030D-6E8A-4147-A177-3AD203B41FA5}">
                      <a16:colId xmlns:a16="http://schemas.microsoft.com/office/drawing/2014/main" val="2439141180"/>
                    </a:ext>
                  </a:extLst>
                </a:gridCol>
                <a:gridCol w="3276600">
                  <a:extLst>
                    <a:ext uri="{9D8B030D-6E8A-4147-A177-3AD203B41FA5}">
                      <a16:colId xmlns:a16="http://schemas.microsoft.com/office/drawing/2014/main" val="1985661485"/>
                    </a:ext>
                  </a:extLst>
                </a:gridCol>
                <a:gridCol w="3505200">
                  <a:extLst>
                    <a:ext uri="{9D8B030D-6E8A-4147-A177-3AD203B41FA5}">
                      <a16:colId xmlns:a16="http://schemas.microsoft.com/office/drawing/2014/main" val="2003852128"/>
                    </a:ext>
                  </a:extLst>
                </a:gridCol>
              </a:tblGrid>
              <a:tr h="370840">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Input required?</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Potential sources</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Recommended documentation with application</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331813385"/>
                  </a:ext>
                </a:extLst>
              </a:tr>
              <a:tr h="370840">
                <a:tc>
                  <a:txBody>
                    <a:bodyPr/>
                    <a:lstStyle/>
                    <a:p>
                      <a:pPr marL="0" marR="0">
                        <a:spcBef>
                          <a:spcPts val="0"/>
                        </a:spcBef>
                        <a:spcAft>
                          <a:spcPts val="0"/>
                        </a:spcAft>
                      </a:pPr>
                      <a:r>
                        <a:rPr lang="en-US" sz="1800" b="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Yes</a:t>
                      </a: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171450" indent="-171450">
                        <a:spcBef>
                          <a:spcPts val="500"/>
                        </a:spcBef>
                        <a:buFont typeface="Arial" panose="020B0604020202020204" pitchFamily="34" charset="0"/>
                        <a:buChar char="•"/>
                        <a:defRPr/>
                      </a:pPr>
                      <a:r>
                        <a:rPr lang="en-US" dirty="0">
                          <a:latin typeface="Calibri" panose="020F0502020204030204" pitchFamily="34" charset="0"/>
                          <a:cs typeface="Calibri" panose="020F0502020204030204" pitchFamily="34" charset="0"/>
                        </a:rPr>
                        <a:t>Property owner</a:t>
                      </a:r>
                    </a:p>
                  </a:txBody>
                  <a:tcPr marL="68580" marR="68580" marT="0" marB="0" anchor="ctr"/>
                </a:tc>
                <a:tc>
                  <a:txBody>
                    <a:bodyPr/>
                    <a:lstStyle/>
                    <a:p>
                      <a:pPr marL="285750" marR="0" lvl="0" indent="-285750">
                        <a:spcBef>
                          <a:spcPts val="0"/>
                        </a:spcBef>
                        <a:spcAft>
                          <a:spcPts val="0"/>
                        </a:spcAft>
                        <a:buFont typeface="Arial" panose="020B0604020202020204" pitchFamily="34" charset="0"/>
                        <a:buChar char="•"/>
                      </a:pPr>
                      <a:r>
                        <a:rPr lang="en-US" sz="1800" kern="1200" dirty="0">
                          <a:solidFill>
                            <a:schemeClr val="dk1"/>
                          </a:solidFill>
                          <a:effectLst/>
                          <a:latin typeface="Calibri" panose="020F0502020204030204" pitchFamily="34" charset="0"/>
                          <a:ea typeface="+mn-ea"/>
                          <a:cs typeface="Calibri" panose="020F0502020204030204" pitchFamily="34" charset="0"/>
                        </a:rPr>
                        <a:t>Copy of tax records</a:t>
                      </a:r>
                    </a:p>
                    <a:p>
                      <a:pPr marL="285750" marR="0" lvl="0" indent="-285750">
                        <a:spcBef>
                          <a:spcPts val="0"/>
                        </a:spcBef>
                        <a:spcAft>
                          <a:spcPts val="0"/>
                        </a:spcAft>
                        <a:buFont typeface="Arial" panose="020B0604020202020204" pitchFamily="34" charset="0"/>
                        <a:buChar char="•"/>
                      </a:pPr>
                      <a:r>
                        <a:rPr lang="en-US" sz="1800" kern="1200" dirty="0">
                          <a:solidFill>
                            <a:schemeClr val="dk1"/>
                          </a:solidFill>
                          <a:effectLst/>
                          <a:latin typeface="Calibri" panose="020F0502020204030204" pitchFamily="34" charset="0"/>
                          <a:ea typeface="+mn-ea"/>
                          <a:cs typeface="Calibri" panose="020F0502020204030204" pitchFamily="34" charset="0"/>
                        </a:rPr>
                        <a:t>Note from project manager or engineer</a:t>
                      </a:r>
                    </a:p>
                  </a:txBody>
                  <a:tcPr marL="68580" marR="68580" marT="0" marB="0" anchor="ctr"/>
                </a:tc>
                <a:extLst>
                  <a:ext uri="{0D108BD9-81ED-4DB2-BD59-A6C34878D82A}">
                    <a16:rowId xmlns:a16="http://schemas.microsoft.com/office/drawing/2014/main" val="1916684018"/>
                  </a:ext>
                </a:extLst>
              </a:tr>
            </a:tbl>
          </a:graphicData>
        </a:graphic>
      </p:graphicFrame>
      <p:sp>
        <p:nvSpPr>
          <p:cNvPr id="19460" name="Slide Number Placeholder 3">
            <a:extLst>
              <a:ext uri="{FF2B5EF4-FFF2-40B4-BE49-F238E27FC236}">
                <a16:creationId xmlns:a16="http://schemas.microsoft.com/office/drawing/2014/main" id="{7BB68D9B-5EB6-401E-9A20-5C1024621AED}"/>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59CB13F-4AD8-41FB-AC73-0A912C788660}" type="slidenum">
              <a:rPr lang="en-US" altLang="en-US" smtClean="0">
                <a:solidFill>
                  <a:srgbClr val="005288"/>
                </a:solidFill>
              </a:rPr>
              <a:pPr/>
              <a:t>70</a:t>
            </a:fld>
            <a:endParaRPr lang="en-US" altLang="en-US">
              <a:solidFill>
                <a:srgbClr val="005288"/>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DBA1DD49-91E8-4687-9FDE-A8758D5BD63C}"/>
              </a:ext>
            </a:extLst>
          </p:cNvPr>
          <p:cNvSpPr>
            <a:spLocks noGrp="1" noChangeArrowheads="1"/>
          </p:cNvSpPr>
          <p:nvPr>
            <p:ph type="title"/>
          </p:nvPr>
        </p:nvSpPr>
        <p:spPr>
          <a:xfrm>
            <a:off x="1371600" y="1588"/>
            <a:ext cx="7315200" cy="1168400"/>
          </a:xfrm>
        </p:spPr>
        <p:txBody>
          <a:bodyPr/>
          <a:lstStyle/>
          <a:p>
            <a:r>
              <a:rPr lang="en-US" altLang="en-US"/>
              <a:t>Analysis duration</a:t>
            </a:r>
          </a:p>
        </p:txBody>
      </p:sp>
      <p:pic>
        <p:nvPicPr>
          <p:cNvPr id="33797" name="Picture 6" descr="Calendar icon">
            <a:extLst>
              <a:ext uri="{FF2B5EF4-FFF2-40B4-BE49-F238E27FC236}">
                <a16:creationId xmlns:a16="http://schemas.microsoft.com/office/drawing/2014/main" id="{78D536A9-DF92-4AA1-9D2B-7D934FDE45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4463"/>
            <a:ext cx="881063"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7D8F3330-4ABE-45FF-87BE-8C8F9F1DFFE0}"/>
              </a:ext>
            </a:extLst>
          </p:cNvPr>
          <p:cNvSpPr>
            <a:spLocks noGrp="1"/>
          </p:cNvSpPr>
          <p:nvPr>
            <p:ph idx="1"/>
          </p:nvPr>
        </p:nvSpPr>
        <p:spPr/>
        <p:txBody>
          <a:bodyPr/>
          <a:lstStyle/>
          <a:p>
            <a:pPr>
              <a:spcBef>
                <a:spcPts val="500"/>
              </a:spcBef>
              <a:defRPr/>
            </a:pPr>
            <a:r>
              <a:rPr lang="en-US" b="1" dirty="0"/>
              <a:t>What it is:</a:t>
            </a:r>
          </a:p>
          <a:p>
            <a:pPr lvl="1">
              <a:spcBef>
                <a:spcPts val="500"/>
              </a:spcBef>
              <a:defRPr/>
            </a:pPr>
            <a:r>
              <a:rPr lang="en-US" dirty="0"/>
              <a:t>The number of years being analyzed for the before-mitigation conditions.</a:t>
            </a:r>
          </a:p>
          <a:p>
            <a:pPr lvl="1">
              <a:spcBef>
                <a:spcPts val="500"/>
              </a:spcBef>
              <a:defRPr/>
            </a:pPr>
            <a:r>
              <a:rPr lang="en-US" dirty="0"/>
              <a:t>The minimum analysis duration is 10 years.</a:t>
            </a:r>
          </a:p>
          <a:p>
            <a:pPr>
              <a:spcBef>
                <a:spcPts val="500"/>
              </a:spcBef>
              <a:defRPr/>
            </a:pPr>
            <a:endParaRPr lang="en-US" dirty="0"/>
          </a:p>
          <a:p>
            <a:pPr>
              <a:defRPr/>
            </a:pPr>
            <a:endParaRPr lang="en-US" dirty="0"/>
          </a:p>
          <a:p>
            <a:pPr marL="0" indent="0">
              <a:buFont typeface="Arial" panose="020B0604020202020204" pitchFamily="34" charset="0"/>
              <a:buNone/>
              <a:defRPr/>
            </a:pPr>
            <a:r>
              <a:rPr lang="en-US" dirty="0"/>
              <a:t> 	</a:t>
            </a:r>
          </a:p>
          <a:p>
            <a:pPr marL="0" indent="0">
              <a:buFont typeface="Arial" panose="020B0604020202020204" pitchFamily="34" charset="0"/>
              <a:buNone/>
              <a:defRPr/>
            </a:pPr>
            <a:endParaRPr lang="en-US" dirty="0"/>
          </a:p>
        </p:txBody>
      </p:sp>
      <p:graphicFrame>
        <p:nvGraphicFramePr>
          <p:cNvPr id="6" name="Content Placeholder 4">
            <a:extLst>
              <a:ext uri="{FF2B5EF4-FFF2-40B4-BE49-F238E27FC236}">
                <a16:creationId xmlns:a16="http://schemas.microsoft.com/office/drawing/2014/main" id="{FBA9F603-BDBC-4376-B51A-2A7D4E712227}"/>
              </a:ext>
            </a:extLst>
          </p:cNvPr>
          <p:cNvGraphicFramePr>
            <a:graphicFrameLocks/>
          </p:cNvGraphicFramePr>
          <p:nvPr>
            <p:extLst>
              <p:ext uri="{D42A27DB-BD31-4B8C-83A1-F6EECF244321}">
                <p14:modId xmlns:p14="http://schemas.microsoft.com/office/powerpoint/2010/main" val="762234663"/>
              </p:ext>
            </p:extLst>
          </p:nvPr>
        </p:nvGraphicFramePr>
        <p:xfrm>
          <a:off x="838200" y="2895600"/>
          <a:ext cx="7848600" cy="3017520"/>
        </p:xfrm>
        <a:graphic>
          <a:graphicData uri="http://schemas.openxmlformats.org/drawingml/2006/table">
            <a:tbl>
              <a:tblPr firstRow="1" bandRow="1">
                <a:tableStyleId>{073A0DAA-6AF3-43AB-8588-CEC1D06C72B9}</a:tableStyleId>
              </a:tblPr>
              <a:tblGrid>
                <a:gridCol w="1066800">
                  <a:extLst>
                    <a:ext uri="{9D8B030D-6E8A-4147-A177-3AD203B41FA5}">
                      <a16:colId xmlns:a16="http://schemas.microsoft.com/office/drawing/2014/main" val="2439141180"/>
                    </a:ext>
                  </a:extLst>
                </a:gridCol>
                <a:gridCol w="3276600">
                  <a:extLst>
                    <a:ext uri="{9D8B030D-6E8A-4147-A177-3AD203B41FA5}">
                      <a16:colId xmlns:a16="http://schemas.microsoft.com/office/drawing/2014/main" val="1985661485"/>
                    </a:ext>
                  </a:extLst>
                </a:gridCol>
                <a:gridCol w="3505200">
                  <a:extLst>
                    <a:ext uri="{9D8B030D-6E8A-4147-A177-3AD203B41FA5}">
                      <a16:colId xmlns:a16="http://schemas.microsoft.com/office/drawing/2014/main" val="2003852128"/>
                    </a:ext>
                  </a:extLst>
                </a:gridCol>
              </a:tblGrid>
              <a:tr h="370840">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Input required?</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Sources for non-default value</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Recommended documentation with application</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331813385"/>
                  </a:ext>
                </a:extLst>
              </a:tr>
              <a:tr h="370840">
                <a:tc>
                  <a:txBody>
                    <a:bodyPr/>
                    <a:lstStyle/>
                    <a:p>
                      <a:pPr marL="0" marR="0">
                        <a:spcBef>
                          <a:spcPts val="0"/>
                        </a:spcBef>
                        <a:spcAft>
                          <a:spcPts val="0"/>
                        </a:spcAft>
                      </a:pPr>
                      <a:r>
                        <a:rPr lang="en-US" sz="1800" b="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No</a:t>
                      </a: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171450" indent="-171450">
                        <a:spcBef>
                          <a:spcPts val="500"/>
                        </a:spcBef>
                        <a:buFont typeface="Arial" panose="020B0604020202020204" pitchFamily="34" charset="0"/>
                        <a:buChar char="•"/>
                        <a:defRPr/>
                      </a:pPr>
                      <a:r>
                        <a:rPr lang="en-US" dirty="0">
                          <a:latin typeface="Calibri" panose="020F0502020204030204" pitchFamily="34" charset="0"/>
                          <a:cs typeface="Calibri" panose="020F0502020204030204" pitchFamily="34" charset="0"/>
                        </a:rPr>
                        <a:t>FIS or H&amp;H study</a:t>
                      </a:r>
                    </a:p>
                  </a:txBody>
                  <a:tcPr marL="68580" marR="68580" marT="0" marB="0" anchor="ctr"/>
                </a:tc>
                <a:tc>
                  <a:txBody>
                    <a:bodyPr/>
                    <a:lstStyle/>
                    <a:p>
                      <a:pPr marL="285750" marR="0" lvl="0" indent="-285750">
                        <a:spcBef>
                          <a:spcPts val="0"/>
                        </a:spcBef>
                        <a:spcAft>
                          <a:spcPts val="0"/>
                        </a:spcAft>
                        <a:buFont typeface="Arial" panose="020B0604020202020204" pitchFamily="34" charset="0"/>
                        <a:buChar char="•"/>
                      </a:pPr>
                      <a:r>
                        <a:rPr lang="en-US" sz="1800" kern="1200" dirty="0">
                          <a:solidFill>
                            <a:schemeClr val="dk1"/>
                          </a:solidFill>
                          <a:effectLst/>
                          <a:latin typeface="Calibri" panose="020F0502020204030204" pitchFamily="34" charset="0"/>
                          <a:ea typeface="+mn-ea"/>
                          <a:cs typeface="Calibri" panose="020F0502020204030204" pitchFamily="34" charset="0"/>
                        </a:rPr>
                        <a:t>Copy of relevant page(s) from FIS or H&amp;H study</a:t>
                      </a:r>
                    </a:p>
                    <a:p>
                      <a:pPr marL="285750" marR="0" lvl="0" indent="-285750">
                        <a:spcBef>
                          <a:spcPts val="0"/>
                        </a:spcBef>
                        <a:spcAft>
                          <a:spcPts val="0"/>
                        </a:spcAft>
                        <a:buFont typeface="Arial" panose="020B0604020202020204" pitchFamily="34" charset="0"/>
                        <a:buChar char="•"/>
                      </a:pPr>
                      <a:r>
                        <a:rPr lang="en-US" sz="1800" kern="1200" dirty="0">
                          <a:solidFill>
                            <a:schemeClr val="dk1"/>
                          </a:solidFill>
                          <a:effectLst/>
                          <a:latin typeface="Calibri" panose="020F0502020204030204" pitchFamily="34" charset="0"/>
                          <a:ea typeface="+mn-ea"/>
                          <a:cs typeface="Calibri" panose="020F0502020204030204" pitchFamily="34" charset="0"/>
                        </a:rPr>
                        <a:t>A Conditional Letter of Map Revision (CLOMR) or Letter of Map Revision (LOMR)</a:t>
                      </a:r>
                    </a:p>
                    <a:p>
                      <a:pPr marL="285750" marR="0" lvl="0" indent="-285750">
                        <a:spcBef>
                          <a:spcPts val="0"/>
                        </a:spcBef>
                        <a:spcAft>
                          <a:spcPts val="0"/>
                        </a:spcAft>
                        <a:buFont typeface="Arial" panose="020B0604020202020204" pitchFamily="34" charset="0"/>
                        <a:buChar char="•"/>
                      </a:pPr>
                      <a:r>
                        <a:rPr lang="en-US" sz="1800" kern="1200" dirty="0">
                          <a:solidFill>
                            <a:schemeClr val="dk1"/>
                          </a:solidFill>
                          <a:effectLst/>
                          <a:latin typeface="Calibri" panose="020F0502020204030204" pitchFamily="34" charset="0"/>
                          <a:ea typeface="+mn-ea"/>
                          <a:cs typeface="Calibri" panose="020F0502020204030204" pitchFamily="34" charset="0"/>
                        </a:rPr>
                        <a:t>Aerial photos of the area before and after the change in flow conditions with dates clearly documented</a:t>
                      </a:r>
                    </a:p>
                  </a:txBody>
                  <a:tcPr marL="68580" marR="68580" marT="0" marB="0" anchor="ctr"/>
                </a:tc>
                <a:extLst>
                  <a:ext uri="{0D108BD9-81ED-4DB2-BD59-A6C34878D82A}">
                    <a16:rowId xmlns:a16="http://schemas.microsoft.com/office/drawing/2014/main" val="1916684018"/>
                  </a:ext>
                </a:extLst>
              </a:tr>
            </a:tbl>
          </a:graphicData>
        </a:graphic>
      </p:graphicFrame>
      <p:sp>
        <p:nvSpPr>
          <p:cNvPr id="33796" name="Slide Number Placeholder 3">
            <a:extLst>
              <a:ext uri="{FF2B5EF4-FFF2-40B4-BE49-F238E27FC236}">
                <a16:creationId xmlns:a16="http://schemas.microsoft.com/office/drawing/2014/main" id="{46103A37-AF95-4367-8043-CA272C83EA79}"/>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33093F4-E474-4867-AA66-A856BE3914D7}" type="slidenum">
              <a:rPr lang="en-US" altLang="en-US" smtClean="0">
                <a:solidFill>
                  <a:srgbClr val="005288"/>
                </a:solidFill>
              </a:rPr>
              <a:pPr/>
              <a:t>71</a:t>
            </a:fld>
            <a:endParaRPr lang="en-US" altLang="en-US">
              <a:solidFill>
                <a:srgbClr val="005288"/>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9FE4FF67-9D28-4C8A-90C1-711AEEE71593}"/>
              </a:ext>
            </a:extLst>
          </p:cNvPr>
          <p:cNvSpPr>
            <a:spLocks noGrp="1" noChangeArrowheads="1"/>
          </p:cNvSpPr>
          <p:nvPr>
            <p:ph type="title"/>
          </p:nvPr>
        </p:nvSpPr>
        <p:spPr>
          <a:xfrm>
            <a:off x="1371600" y="1588"/>
            <a:ext cx="7315200" cy="1168400"/>
          </a:xfrm>
        </p:spPr>
        <p:txBody>
          <a:bodyPr/>
          <a:lstStyle/>
          <a:p>
            <a:r>
              <a:rPr lang="en-US" altLang="en-US" dirty="0"/>
              <a:t>Damages before mitigation</a:t>
            </a:r>
          </a:p>
        </p:txBody>
      </p:sp>
      <p:pic>
        <p:nvPicPr>
          <p:cNvPr id="21531" name="Picture 6" descr="Dollar sign icon">
            <a:extLst>
              <a:ext uri="{FF2B5EF4-FFF2-40B4-BE49-F238E27FC236}">
                <a16:creationId xmlns:a16="http://schemas.microsoft.com/office/drawing/2014/main" id="{8B9E8FA7-8475-44A9-8BB7-3364110CC7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5250"/>
            <a:ext cx="10668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CAA11D1A-093A-45A4-8853-4B21CE5E4FA0}"/>
              </a:ext>
            </a:extLst>
          </p:cNvPr>
          <p:cNvSpPr>
            <a:spLocks noGrp="1"/>
          </p:cNvSpPr>
          <p:nvPr>
            <p:ph idx="1"/>
          </p:nvPr>
        </p:nvSpPr>
        <p:spPr/>
        <p:txBody>
          <a:bodyPr/>
          <a:lstStyle/>
          <a:p>
            <a:pPr>
              <a:spcBef>
                <a:spcPts val="500"/>
              </a:spcBef>
              <a:defRPr/>
            </a:pPr>
            <a:r>
              <a:rPr lang="en-US" b="1" dirty="0"/>
              <a:t>What it is:</a:t>
            </a:r>
          </a:p>
          <a:p>
            <a:pPr lvl="1">
              <a:spcBef>
                <a:spcPts val="500"/>
              </a:spcBef>
              <a:defRPr/>
            </a:pPr>
            <a:r>
              <a:rPr lang="en-US" dirty="0"/>
              <a:t>For Historical Damages: The historical damages to the structure and the year(s) in which these damages occurred. If you have fewer than three events, you will also need to know the Recurrence Intervals (RIs) for each event. </a:t>
            </a:r>
          </a:p>
          <a:p>
            <a:pPr lvl="1">
              <a:spcBef>
                <a:spcPts val="500"/>
              </a:spcBef>
              <a:defRPr/>
            </a:pPr>
            <a:r>
              <a:rPr lang="en-US" dirty="0"/>
              <a:t>For Professional Expected Damages: The RI(s) and estimated damages for each event.</a:t>
            </a:r>
          </a:p>
          <a:p>
            <a:pPr lvl="1">
              <a:spcBef>
                <a:spcPts val="500"/>
              </a:spcBef>
              <a:defRPr/>
            </a:pPr>
            <a:r>
              <a:rPr lang="en-US" dirty="0"/>
              <a:t>For residential and non-residential structures, damages are in dollars. For critical facilities, utilities, and roads/bridges, damages are in number of days the facility was impacted. </a:t>
            </a:r>
          </a:p>
          <a:p>
            <a:pPr>
              <a:spcBef>
                <a:spcPts val="500"/>
              </a:spcBef>
              <a:defRPr/>
            </a:pPr>
            <a:r>
              <a:rPr lang="en-US" b="1" dirty="0"/>
              <a:t>Why it’s important:</a:t>
            </a:r>
          </a:p>
          <a:p>
            <a:pPr lvl="1">
              <a:spcBef>
                <a:spcPts val="500"/>
              </a:spcBef>
              <a:defRPr/>
            </a:pPr>
            <a:r>
              <a:rPr lang="en-US" dirty="0"/>
              <a:t>The BCA Toolkit uses the before-mitigation damage data to estimate future damages that would be avoided by the mitigation project (i.e., the benefits).</a:t>
            </a:r>
          </a:p>
          <a:p>
            <a:pPr>
              <a:spcBef>
                <a:spcPts val="500"/>
              </a:spcBef>
              <a:defRPr/>
            </a:pPr>
            <a:endParaRPr lang="en-US" dirty="0"/>
          </a:p>
          <a:p>
            <a:pPr>
              <a:defRPr/>
            </a:pPr>
            <a:endParaRPr lang="en-US" dirty="0"/>
          </a:p>
          <a:p>
            <a:pPr marL="0" indent="0">
              <a:buFont typeface="Arial" panose="020B0604020202020204" pitchFamily="34" charset="0"/>
              <a:buNone/>
              <a:defRPr/>
            </a:pPr>
            <a:r>
              <a:rPr lang="en-US" dirty="0"/>
              <a:t> 	</a:t>
            </a:r>
          </a:p>
          <a:p>
            <a:pPr marL="0" indent="0">
              <a:buFont typeface="Arial" panose="020B0604020202020204" pitchFamily="34" charset="0"/>
              <a:buNone/>
              <a:defRPr/>
            </a:pPr>
            <a:endParaRPr lang="en-US" dirty="0"/>
          </a:p>
        </p:txBody>
      </p:sp>
      <p:sp>
        <p:nvSpPr>
          <p:cNvPr id="21508" name="Slide Number Placeholder 3">
            <a:extLst>
              <a:ext uri="{FF2B5EF4-FFF2-40B4-BE49-F238E27FC236}">
                <a16:creationId xmlns:a16="http://schemas.microsoft.com/office/drawing/2014/main" id="{923D88D7-E5BE-43CF-9C85-68D2204B036D}"/>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DE08B94-E78E-4859-BD0C-0A98C49E0684}" type="slidenum">
              <a:rPr lang="en-US" altLang="en-US" smtClean="0">
                <a:solidFill>
                  <a:srgbClr val="005288"/>
                </a:solidFill>
              </a:rPr>
              <a:pPr/>
              <a:t>72</a:t>
            </a:fld>
            <a:endParaRPr lang="en-US" altLang="en-US" dirty="0">
              <a:solidFill>
                <a:srgbClr val="005288"/>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31" name="Picture 6">
            <a:extLst>
              <a:ext uri="{FF2B5EF4-FFF2-40B4-BE49-F238E27FC236}">
                <a16:creationId xmlns:a16="http://schemas.microsoft.com/office/drawing/2014/main" id="{8B9E8FA7-8475-44A9-8BB7-3364110CC76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5250"/>
            <a:ext cx="10668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Title 1">
            <a:extLst>
              <a:ext uri="{FF2B5EF4-FFF2-40B4-BE49-F238E27FC236}">
                <a16:creationId xmlns:a16="http://schemas.microsoft.com/office/drawing/2014/main" id="{9FE4FF67-9D28-4C8A-90C1-711AEEE71593}"/>
              </a:ext>
            </a:extLst>
          </p:cNvPr>
          <p:cNvSpPr>
            <a:spLocks noGrp="1" noChangeArrowheads="1"/>
          </p:cNvSpPr>
          <p:nvPr>
            <p:ph type="title"/>
          </p:nvPr>
        </p:nvSpPr>
        <p:spPr>
          <a:xfrm>
            <a:off x="1371600" y="1588"/>
            <a:ext cx="7315200" cy="1168400"/>
          </a:xfrm>
        </p:spPr>
        <p:txBody>
          <a:bodyPr/>
          <a:lstStyle/>
          <a:p>
            <a:r>
              <a:rPr lang="en-US" altLang="en-US" dirty="0"/>
              <a:t>Damages before mitigation, cont.</a:t>
            </a:r>
          </a:p>
        </p:txBody>
      </p:sp>
      <p:graphicFrame>
        <p:nvGraphicFramePr>
          <p:cNvPr id="7" name="Content Placeholder 4">
            <a:extLst>
              <a:ext uri="{FF2B5EF4-FFF2-40B4-BE49-F238E27FC236}">
                <a16:creationId xmlns:a16="http://schemas.microsoft.com/office/drawing/2014/main" id="{FF326BB3-83E8-4A00-8A65-0B3EB363D353}"/>
              </a:ext>
            </a:extLst>
          </p:cNvPr>
          <p:cNvGraphicFramePr>
            <a:graphicFrameLocks/>
          </p:cNvGraphicFramePr>
          <p:nvPr>
            <p:extLst>
              <p:ext uri="{D42A27DB-BD31-4B8C-83A1-F6EECF244321}">
                <p14:modId xmlns:p14="http://schemas.microsoft.com/office/powerpoint/2010/main" val="3668659011"/>
              </p:ext>
            </p:extLst>
          </p:nvPr>
        </p:nvGraphicFramePr>
        <p:xfrm>
          <a:off x="289932" y="1380661"/>
          <a:ext cx="8153399" cy="3200400"/>
        </p:xfrm>
        <a:graphic>
          <a:graphicData uri="http://schemas.openxmlformats.org/drawingml/2006/table">
            <a:tbl>
              <a:tblPr firstRow="1" bandRow="1">
                <a:tableStyleId>{073A0DAA-6AF3-43AB-8588-CEC1D06C72B9}</a:tableStyleId>
              </a:tblPr>
              <a:tblGrid>
                <a:gridCol w="1356350">
                  <a:extLst>
                    <a:ext uri="{9D8B030D-6E8A-4147-A177-3AD203B41FA5}">
                      <a16:colId xmlns:a16="http://schemas.microsoft.com/office/drawing/2014/main" val="879978089"/>
                    </a:ext>
                  </a:extLst>
                </a:gridCol>
                <a:gridCol w="1129442">
                  <a:extLst>
                    <a:ext uri="{9D8B030D-6E8A-4147-A177-3AD203B41FA5}">
                      <a16:colId xmlns:a16="http://schemas.microsoft.com/office/drawing/2014/main" val="2439141180"/>
                    </a:ext>
                  </a:extLst>
                </a:gridCol>
                <a:gridCol w="5667607">
                  <a:extLst>
                    <a:ext uri="{9D8B030D-6E8A-4147-A177-3AD203B41FA5}">
                      <a16:colId xmlns:a16="http://schemas.microsoft.com/office/drawing/2014/main" val="1985661485"/>
                    </a:ext>
                  </a:extLst>
                </a:gridCol>
              </a:tblGrid>
              <a:tr h="370840">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Input</a:t>
                      </a:r>
                    </a:p>
                  </a:txBody>
                  <a:tcPr marL="68580" marR="68580" marT="0" marB="0" anchor="ctr"/>
                </a:tc>
                <a:tc>
                  <a:txBody>
                    <a:bodyPr/>
                    <a:lstStyle/>
                    <a:p>
                      <a:pPr marL="0" marR="0">
                        <a:spcBef>
                          <a:spcPts val="0"/>
                        </a:spcBef>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Input required?</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Potential sources</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331813385"/>
                  </a:ext>
                </a:extLst>
              </a:tr>
              <a:tr h="370840">
                <a:tc>
                  <a:txBody>
                    <a:bodyPr/>
                    <a:lstStyle/>
                    <a:p>
                      <a:pPr marL="0" marR="0">
                        <a:spcBef>
                          <a:spcPts val="0"/>
                        </a:spcBef>
                        <a:spcAft>
                          <a:spcPts val="0"/>
                        </a:spcAft>
                      </a:pPr>
                      <a:r>
                        <a:rPr lang="en-US" sz="1400" b="0" dirty="0">
                          <a:effectLst/>
                          <a:latin typeface="Calibri" panose="020F0502020204030204" pitchFamily="34" charset="0"/>
                          <a:ea typeface="Calibri" panose="020F0502020204030204" pitchFamily="34" charset="0"/>
                          <a:cs typeface="Calibri" panose="020F0502020204030204" pitchFamily="34" charset="0"/>
                        </a:rPr>
                        <a:t>Damage Year</a:t>
                      </a:r>
                    </a:p>
                  </a:txBody>
                  <a:tcPr marL="68580" marR="68580" marT="0" marB="0" anchor="ctr"/>
                </a:tc>
                <a:tc>
                  <a:txBody>
                    <a:bodyPr/>
                    <a:lstStyle/>
                    <a:p>
                      <a:pPr marL="0" marR="0">
                        <a:spcBef>
                          <a:spcPts val="0"/>
                        </a:spcBef>
                        <a:spcAft>
                          <a:spcPts val="0"/>
                        </a:spcAft>
                      </a:pPr>
                      <a:r>
                        <a:rPr lang="en-US" sz="1400" b="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400" b="0" dirty="0">
                          <a:effectLst/>
                          <a:latin typeface="Calibri" panose="020F0502020204030204" pitchFamily="34" charset="0"/>
                          <a:ea typeface="Calibri" panose="020F0502020204030204" pitchFamily="34" charset="0"/>
                          <a:cs typeface="Calibri" panose="020F0502020204030204" pitchFamily="34" charset="0"/>
                        </a:rPr>
                        <a:t>Property owner or facility operator</a:t>
                      </a:r>
                    </a:p>
                    <a:p>
                      <a:pPr marL="342900" marR="0" lvl="0" indent="-342900">
                        <a:spcBef>
                          <a:spcPts val="0"/>
                        </a:spcBef>
                        <a:spcAft>
                          <a:spcPts val="0"/>
                        </a:spcAft>
                        <a:buFont typeface="Symbol" panose="05050102010706020507" pitchFamily="18" charset="2"/>
                        <a:buChar char=""/>
                      </a:pPr>
                      <a:r>
                        <a:rPr lang="en-US" sz="1400" b="0" dirty="0">
                          <a:effectLst/>
                          <a:latin typeface="Calibri" panose="020F0502020204030204" pitchFamily="34" charset="0"/>
                          <a:ea typeface="Calibri" panose="020F0502020204030204" pitchFamily="34" charset="0"/>
                          <a:cs typeface="Calibri" panose="020F0502020204030204" pitchFamily="34" charset="0"/>
                        </a:rPr>
                        <a:t>Insurance claims</a:t>
                      </a:r>
                    </a:p>
                    <a:p>
                      <a:pPr marL="342900" marR="0" lvl="0" indent="-342900">
                        <a:spcBef>
                          <a:spcPts val="0"/>
                        </a:spcBef>
                        <a:spcAft>
                          <a:spcPts val="0"/>
                        </a:spcAft>
                        <a:buFont typeface="Symbol" panose="05050102010706020507" pitchFamily="18" charset="2"/>
                        <a:buChar char=""/>
                      </a:pPr>
                      <a:r>
                        <a:rPr lang="en-US" sz="1400" b="0" dirty="0">
                          <a:effectLst/>
                          <a:latin typeface="Calibri" panose="020F0502020204030204" pitchFamily="34" charset="0"/>
                          <a:ea typeface="Calibri" panose="020F0502020204030204" pitchFamily="34" charset="0"/>
                          <a:cs typeface="Calibri" panose="020F0502020204030204" pitchFamily="34" charset="0"/>
                        </a:rPr>
                        <a:t>FEMA Project Worksheets (PWs)</a:t>
                      </a:r>
                    </a:p>
                    <a:p>
                      <a:pPr marL="342900" marR="0" lvl="0" indent="-342900">
                        <a:spcBef>
                          <a:spcPts val="0"/>
                        </a:spcBef>
                        <a:spcAft>
                          <a:spcPts val="0"/>
                        </a:spcAft>
                        <a:buFont typeface="Symbol" panose="05050102010706020507" pitchFamily="18" charset="2"/>
                        <a:buChar char=""/>
                      </a:pPr>
                      <a:r>
                        <a:rPr lang="en-US" sz="1400" b="0" dirty="0">
                          <a:effectLst/>
                          <a:latin typeface="Calibri" panose="020F0502020204030204" pitchFamily="34" charset="0"/>
                          <a:ea typeface="Calibri" panose="020F0502020204030204" pitchFamily="34" charset="0"/>
                          <a:cs typeface="Calibri" panose="020F0502020204030204" pitchFamily="34" charset="0"/>
                        </a:rPr>
                        <a:t>Newspaper articles from credible source</a:t>
                      </a:r>
                    </a:p>
                  </a:txBody>
                  <a:tcPr marL="68580" marR="68580" marT="0" marB="0" anchor="ctr"/>
                </a:tc>
                <a:extLst>
                  <a:ext uri="{0D108BD9-81ED-4DB2-BD59-A6C34878D82A}">
                    <a16:rowId xmlns:a16="http://schemas.microsoft.com/office/drawing/2014/main" val="2392740108"/>
                  </a:ext>
                </a:extLst>
              </a:tr>
              <a:tr h="370840">
                <a:tc>
                  <a:txBody>
                    <a:bodyPr/>
                    <a:lstStyle/>
                    <a:p>
                      <a:pPr marL="0" marR="0">
                        <a:spcBef>
                          <a:spcPts val="0"/>
                        </a:spcBef>
                        <a:spcAft>
                          <a:spcPts val="0"/>
                        </a:spcAft>
                      </a:pPr>
                      <a:r>
                        <a:rPr lang="en-US" sz="1400" b="0" dirty="0">
                          <a:effectLst/>
                          <a:latin typeface="Calibri" panose="020F0502020204030204" pitchFamily="34" charset="0"/>
                          <a:ea typeface="Calibri" panose="020F0502020204030204" pitchFamily="34" charset="0"/>
                          <a:cs typeface="Calibri" panose="020F0502020204030204" pitchFamily="34" charset="0"/>
                        </a:rPr>
                        <a:t>Recurrence Interval (years)</a:t>
                      </a:r>
                    </a:p>
                  </a:txBody>
                  <a:tcPr marL="68580" marR="68580" marT="0" marB="0" anchor="ctr"/>
                </a:tc>
                <a:tc>
                  <a:txBody>
                    <a:bodyPr/>
                    <a:lstStyle/>
                    <a:p>
                      <a:pPr marL="0" marR="0">
                        <a:spcBef>
                          <a:spcPts val="0"/>
                        </a:spcBef>
                        <a:spcAft>
                          <a:spcPts val="0"/>
                        </a:spcAft>
                      </a:pPr>
                      <a:r>
                        <a:rPr lang="en-US" sz="1400" b="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400" b="0" u="sng" dirty="0">
                          <a:solidFill>
                            <a:schemeClr val="tx2"/>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National Weather Service Precipitation Frequency Data Server</a:t>
                      </a:r>
                      <a:endParaRPr lang="en-US" sz="1400" b="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400" b="0" dirty="0">
                          <a:effectLst/>
                          <a:latin typeface="Calibri" panose="020F0502020204030204" pitchFamily="34" charset="0"/>
                          <a:ea typeface="Calibri" panose="020F0502020204030204" pitchFamily="34" charset="0"/>
                          <a:cs typeface="Calibri" panose="020F0502020204030204" pitchFamily="34" charset="0"/>
                        </a:rPr>
                        <a:t>USGS stream gauge data</a:t>
                      </a:r>
                    </a:p>
                    <a:p>
                      <a:pPr marL="342900" marR="0" lvl="0" indent="-342900">
                        <a:spcBef>
                          <a:spcPts val="0"/>
                        </a:spcBef>
                        <a:spcAft>
                          <a:spcPts val="0"/>
                        </a:spcAft>
                        <a:buFont typeface="Symbol" panose="05050102010706020507" pitchFamily="18" charset="2"/>
                        <a:buChar char=""/>
                      </a:pPr>
                      <a:r>
                        <a:rPr lang="en-US" sz="1400" b="0" dirty="0">
                          <a:effectLst/>
                          <a:latin typeface="Calibri" panose="020F0502020204030204" pitchFamily="34" charset="0"/>
                          <a:ea typeface="Calibri" panose="020F0502020204030204" pitchFamily="34" charset="0"/>
                          <a:cs typeface="Calibri" panose="020F0502020204030204" pitchFamily="34" charset="0"/>
                        </a:rPr>
                        <a:t>Qualified engineer or other professional</a:t>
                      </a:r>
                    </a:p>
                  </a:txBody>
                  <a:tcPr marL="68580" marR="68580" marT="0" marB="0" anchor="ctr"/>
                </a:tc>
                <a:extLst>
                  <a:ext uri="{0D108BD9-81ED-4DB2-BD59-A6C34878D82A}">
                    <a16:rowId xmlns:a16="http://schemas.microsoft.com/office/drawing/2014/main" val="2386072915"/>
                  </a:ext>
                </a:extLst>
              </a:tr>
              <a:tr h="370840">
                <a:tc>
                  <a:txBody>
                    <a:bodyPr/>
                    <a:lstStyle/>
                    <a:p>
                      <a:pPr marL="0" marR="0">
                        <a:spcBef>
                          <a:spcPts val="0"/>
                        </a:spcBef>
                        <a:spcAft>
                          <a:spcPts val="0"/>
                        </a:spcAft>
                      </a:pPr>
                      <a:r>
                        <a:rPr lang="en-US" sz="1400" b="0" dirty="0">
                          <a:effectLst/>
                          <a:latin typeface="Calibri" panose="020F0502020204030204" pitchFamily="34" charset="0"/>
                          <a:ea typeface="Calibri" panose="020F0502020204030204" pitchFamily="34" charset="0"/>
                          <a:cs typeface="Calibri" panose="020F0502020204030204" pitchFamily="34" charset="0"/>
                        </a:rPr>
                        <a:t>Damages ($) or Impact (Days)</a:t>
                      </a:r>
                    </a:p>
                  </a:txBody>
                  <a:tcPr marL="68580" marR="68580" marT="0" marB="0" anchor="ctr"/>
                </a:tc>
                <a:tc>
                  <a:txBody>
                    <a:bodyPr/>
                    <a:lstStyle/>
                    <a:p>
                      <a:pPr marL="0" marR="0">
                        <a:spcBef>
                          <a:spcPts val="0"/>
                        </a:spcBef>
                        <a:spcAft>
                          <a:spcPts val="0"/>
                        </a:spcAft>
                      </a:pPr>
                      <a:r>
                        <a:rPr lang="en-US" sz="1400" b="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Yes</a:t>
                      </a:r>
                      <a:endParaRPr lang="en-US" sz="14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400" b="0" dirty="0">
                          <a:effectLst/>
                          <a:latin typeface="Calibri" panose="020F0502020204030204" pitchFamily="34" charset="0"/>
                          <a:ea typeface="Calibri" panose="020F0502020204030204" pitchFamily="34" charset="0"/>
                          <a:cs typeface="Calibri" panose="020F0502020204030204" pitchFamily="34" charset="0"/>
                        </a:rPr>
                        <a:t>Property owner or facility operator</a:t>
                      </a:r>
                    </a:p>
                    <a:p>
                      <a:pPr marL="342900" marR="0" lvl="0" indent="-342900">
                        <a:spcBef>
                          <a:spcPts val="0"/>
                        </a:spcBef>
                        <a:spcAft>
                          <a:spcPts val="0"/>
                        </a:spcAft>
                        <a:buFont typeface="Symbol" panose="05050102010706020507" pitchFamily="18" charset="2"/>
                        <a:buChar char=""/>
                      </a:pPr>
                      <a:r>
                        <a:rPr lang="en-US" sz="1400" b="0" dirty="0">
                          <a:effectLst/>
                          <a:latin typeface="Calibri" panose="020F0502020204030204" pitchFamily="34" charset="0"/>
                          <a:ea typeface="Calibri" panose="020F0502020204030204" pitchFamily="34" charset="0"/>
                          <a:cs typeface="Calibri" panose="020F0502020204030204" pitchFamily="34" charset="0"/>
                        </a:rPr>
                        <a:t>Insurance claims</a:t>
                      </a:r>
                    </a:p>
                    <a:p>
                      <a:pPr marL="342900" marR="0" lvl="0" indent="-342900">
                        <a:spcBef>
                          <a:spcPts val="0"/>
                        </a:spcBef>
                        <a:spcAft>
                          <a:spcPts val="0"/>
                        </a:spcAft>
                        <a:buFont typeface="Symbol" panose="05050102010706020507" pitchFamily="18" charset="2"/>
                        <a:buChar char=""/>
                      </a:pPr>
                      <a:r>
                        <a:rPr lang="en-US" sz="1400" b="0" dirty="0">
                          <a:effectLst/>
                          <a:latin typeface="Calibri" panose="020F0502020204030204" pitchFamily="34" charset="0"/>
                          <a:ea typeface="Calibri" panose="020F0502020204030204" pitchFamily="34" charset="0"/>
                          <a:cs typeface="Calibri" panose="020F0502020204030204" pitchFamily="34" charset="0"/>
                        </a:rPr>
                        <a:t>FEMA Project Worksheets (PWs)</a:t>
                      </a:r>
                    </a:p>
                    <a:p>
                      <a:pPr marL="342900" marR="0" lvl="0" indent="-342900">
                        <a:spcBef>
                          <a:spcPts val="0"/>
                        </a:spcBef>
                        <a:spcAft>
                          <a:spcPts val="0"/>
                        </a:spcAft>
                        <a:buFont typeface="Symbol" panose="05050102010706020507" pitchFamily="18" charset="2"/>
                        <a:buChar char=""/>
                      </a:pPr>
                      <a:r>
                        <a:rPr lang="en-US" sz="1400" b="0" dirty="0">
                          <a:effectLst/>
                          <a:latin typeface="Calibri" panose="020F0502020204030204" pitchFamily="34" charset="0"/>
                          <a:ea typeface="Calibri" panose="020F0502020204030204" pitchFamily="34" charset="0"/>
                          <a:cs typeface="Calibri" panose="020F0502020204030204" pitchFamily="34" charset="0"/>
                        </a:rPr>
                        <a:t>Estimates using flood depths and DDFs</a:t>
                      </a:r>
                    </a:p>
                    <a:p>
                      <a:pPr marL="342900" marR="0" lvl="0" indent="-342900">
                        <a:spcBef>
                          <a:spcPts val="0"/>
                        </a:spcBef>
                        <a:spcAft>
                          <a:spcPts val="0"/>
                        </a:spcAft>
                        <a:buFont typeface="Symbol" panose="05050102010706020507" pitchFamily="18" charset="2"/>
                        <a:buChar char=""/>
                      </a:pPr>
                      <a:r>
                        <a:rPr lang="en-US" sz="1400" b="0" dirty="0">
                          <a:effectLst/>
                          <a:latin typeface="Calibri" panose="020F0502020204030204" pitchFamily="34" charset="0"/>
                          <a:ea typeface="Calibri" panose="020F0502020204030204" pitchFamily="34" charset="0"/>
                          <a:cs typeface="Calibri" panose="020F0502020204030204" pitchFamily="34" charset="0"/>
                        </a:rPr>
                        <a:t>Qualified engineer or other professional</a:t>
                      </a:r>
                    </a:p>
                    <a:p>
                      <a:pPr marL="342900" marR="0" lvl="0" indent="-342900">
                        <a:spcBef>
                          <a:spcPts val="0"/>
                        </a:spcBef>
                        <a:spcAft>
                          <a:spcPts val="0"/>
                        </a:spcAft>
                        <a:buFont typeface="Symbol" panose="05050102010706020507" pitchFamily="18" charset="2"/>
                        <a:buChar char=""/>
                      </a:pPr>
                      <a:r>
                        <a:rPr lang="en-US" sz="1400" b="0" dirty="0">
                          <a:effectLst/>
                          <a:latin typeface="Calibri" panose="020F0502020204030204" pitchFamily="34" charset="0"/>
                          <a:ea typeface="Calibri" panose="020F0502020204030204" pitchFamily="34" charset="0"/>
                          <a:cs typeface="Calibri" panose="020F0502020204030204" pitchFamily="34" charset="0"/>
                        </a:rPr>
                        <a:t>Newspaper articles from credible source</a:t>
                      </a:r>
                    </a:p>
                  </a:txBody>
                  <a:tcPr marL="68580" marR="68580" marT="0" marB="0" anchor="ctr"/>
                </a:tc>
                <a:extLst>
                  <a:ext uri="{0D108BD9-81ED-4DB2-BD59-A6C34878D82A}">
                    <a16:rowId xmlns:a16="http://schemas.microsoft.com/office/drawing/2014/main" val="1916684018"/>
                  </a:ext>
                </a:extLst>
              </a:tr>
            </a:tbl>
          </a:graphicData>
        </a:graphic>
      </p:graphicFrame>
      <p:sp>
        <p:nvSpPr>
          <p:cNvPr id="2" name="TextBox 1">
            <a:extLst>
              <a:ext uri="{FF2B5EF4-FFF2-40B4-BE49-F238E27FC236}">
                <a16:creationId xmlns:a16="http://schemas.microsoft.com/office/drawing/2014/main" id="{6F709204-02BC-4E03-B6E5-0D07B4AFF9C2}"/>
              </a:ext>
            </a:extLst>
          </p:cNvPr>
          <p:cNvSpPr txBox="1"/>
          <p:nvPr/>
        </p:nvSpPr>
        <p:spPr>
          <a:xfrm>
            <a:off x="244398" y="4724400"/>
            <a:ext cx="8320668" cy="276999"/>
          </a:xfrm>
          <a:prstGeom prst="rect">
            <a:avLst/>
          </a:prstGeom>
          <a:noFill/>
        </p:spPr>
        <p:txBody>
          <a:bodyPr wrap="square" rtlCol="0">
            <a:spAutoFit/>
          </a:bodyPr>
          <a:lstStyle/>
          <a:p>
            <a:r>
              <a:rPr lang="en-US" sz="1200" b="1" dirty="0"/>
              <a:t>Refer to the Data Documentation Template for the recommended documentation for the application. </a:t>
            </a:r>
          </a:p>
        </p:txBody>
      </p:sp>
      <p:sp>
        <p:nvSpPr>
          <p:cNvPr id="4" name="TextBox 3">
            <a:extLst>
              <a:ext uri="{FF2B5EF4-FFF2-40B4-BE49-F238E27FC236}">
                <a16:creationId xmlns:a16="http://schemas.microsoft.com/office/drawing/2014/main" id="{C31EBCE2-7BA7-4035-BF14-60CDC7C46451}"/>
              </a:ext>
            </a:extLst>
          </p:cNvPr>
          <p:cNvSpPr txBox="1"/>
          <p:nvPr/>
        </p:nvSpPr>
        <p:spPr>
          <a:xfrm>
            <a:off x="244398" y="5001399"/>
            <a:ext cx="8229600" cy="1015663"/>
          </a:xfrm>
          <a:prstGeom prst="rect">
            <a:avLst/>
          </a:prstGeom>
          <a:noFill/>
        </p:spPr>
        <p:txBody>
          <a:bodyPr wrap="square" rtlCol="0">
            <a:spAutoFit/>
          </a:bodyPr>
          <a:lstStyle/>
          <a:p>
            <a:r>
              <a:rPr lang="en-US" sz="1200" dirty="0">
                <a:latin typeface="+mn-lt"/>
              </a:rPr>
              <a:t>* If you know the RI for the event, or you are using the Professional Expected Damages methodology, you do not have to enter the damage year.</a:t>
            </a:r>
          </a:p>
          <a:p>
            <a:pPr marL="285750" indent="-285750">
              <a:buFont typeface="Arial" panose="020B0604020202020204" pitchFamily="34" charset="0"/>
              <a:buChar char="•"/>
            </a:pPr>
            <a:endParaRPr lang="en-US" sz="1200" dirty="0">
              <a:latin typeface="+mn-lt"/>
            </a:endParaRPr>
          </a:p>
          <a:p>
            <a:r>
              <a:rPr lang="en-US" sz="1200" dirty="0">
                <a:latin typeface="+mn-lt"/>
              </a:rPr>
              <a:t>** If you are using Historical Damages and have at least 3 events, you do not need to know the RI; the BCA Toolkit will calculate it for you. However, a user-entered RI may be more favorable to the BCR than the Toolkit-calculated RI.</a:t>
            </a:r>
          </a:p>
        </p:txBody>
      </p:sp>
      <p:sp>
        <p:nvSpPr>
          <p:cNvPr id="21508" name="Slide Number Placeholder 3">
            <a:extLst>
              <a:ext uri="{FF2B5EF4-FFF2-40B4-BE49-F238E27FC236}">
                <a16:creationId xmlns:a16="http://schemas.microsoft.com/office/drawing/2014/main" id="{923D88D7-E5BE-43CF-9C85-68D2204B036D}"/>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DE08B94-E78E-4859-BD0C-0A98C49E0684}" type="slidenum">
              <a:rPr lang="en-US" altLang="en-US" smtClean="0">
                <a:solidFill>
                  <a:srgbClr val="005288"/>
                </a:solidFill>
              </a:rPr>
              <a:pPr/>
              <a:t>73</a:t>
            </a:fld>
            <a:endParaRPr lang="en-US" altLang="en-US">
              <a:solidFill>
                <a:srgbClr val="005288"/>
              </a:solidFill>
            </a:endParaRPr>
          </a:p>
        </p:txBody>
      </p:sp>
    </p:spTree>
    <p:extLst>
      <p:ext uri="{BB962C8B-B14F-4D97-AF65-F5344CB8AC3E}">
        <p14:creationId xmlns:p14="http://schemas.microsoft.com/office/powerpoint/2010/main" val="31170809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86CE2056-E6D7-4272-81B8-01F7A1918F51}"/>
              </a:ext>
            </a:extLst>
          </p:cNvPr>
          <p:cNvSpPr>
            <a:spLocks noGrp="1" noChangeArrowheads="1"/>
          </p:cNvSpPr>
          <p:nvPr>
            <p:ph type="title"/>
          </p:nvPr>
        </p:nvSpPr>
        <p:spPr>
          <a:xfrm>
            <a:off x="1371600" y="1588"/>
            <a:ext cx="7315200" cy="1168400"/>
          </a:xfrm>
        </p:spPr>
        <p:txBody>
          <a:bodyPr/>
          <a:lstStyle/>
          <a:p>
            <a:pPr>
              <a:spcBef>
                <a:spcPts val="500"/>
              </a:spcBef>
            </a:pPr>
            <a:r>
              <a:rPr lang="en-US" altLang="en-US" dirty="0">
                <a:sym typeface="Wingdings" panose="05000000000000000000" pitchFamily="2" charset="2"/>
              </a:rPr>
              <a:t>Damages after mitigation</a:t>
            </a:r>
            <a:endParaRPr lang="en-US" altLang="en-US" dirty="0"/>
          </a:p>
        </p:txBody>
      </p:sp>
      <p:pic>
        <p:nvPicPr>
          <p:cNvPr id="27653" name="Picture 6" descr="Dollar sign icon">
            <a:extLst>
              <a:ext uri="{FF2B5EF4-FFF2-40B4-BE49-F238E27FC236}">
                <a16:creationId xmlns:a16="http://schemas.microsoft.com/office/drawing/2014/main" id="{D0D44992-B5C3-48F2-B812-F6207FEF15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5250"/>
            <a:ext cx="10668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DE2ED122-438F-436C-BE4B-BDA116DB1203}"/>
              </a:ext>
            </a:extLst>
          </p:cNvPr>
          <p:cNvSpPr>
            <a:spLocks noGrp="1"/>
          </p:cNvSpPr>
          <p:nvPr>
            <p:ph idx="1"/>
          </p:nvPr>
        </p:nvSpPr>
        <p:spPr/>
        <p:txBody>
          <a:bodyPr/>
          <a:lstStyle/>
          <a:p>
            <a:pPr>
              <a:spcBef>
                <a:spcPts val="500"/>
              </a:spcBef>
              <a:defRPr/>
            </a:pPr>
            <a:r>
              <a:rPr lang="en-US" b="1" dirty="0"/>
              <a:t>What it is:</a:t>
            </a:r>
          </a:p>
          <a:p>
            <a:pPr lvl="1">
              <a:spcBef>
                <a:spcPts val="500"/>
              </a:spcBef>
              <a:defRPr/>
            </a:pPr>
            <a:r>
              <a:rPr lang="en-US" dirty="0"/>
              <a:t>The damages after mitigation reflect the level of protection that the mitigation measure provides (i.e., a house is elevated to the 100-year flood level)</a:t>
            </a:r>
            <a:r>
              <a:rPr lang="en-US" b="1" dirty="0"/>
              <a:t>. </a:t>
            </a:r>
          </a:p>
          <a:p>
            <a:pPr lvl="1">
              <a:spcBef>
                <a:spcPts val="500"/>
              </a:spcBef>
              <a:defRPr/>
            </a:pPr>
            <a:endParaRPr lang="en-US" dirty="0"/>
          </a:p>
          <a:p>
            <a:pPr>
              <a:defRPr/>
            </a:pPr>
            <a:endParaRPr lang="en-US" dirty="0"/>
          </a:p>
          <a:p>
            <a:pPr marL="0" indent="0">
              <a:buFont typeface="Arial" panose="020B0604020202020204" pitchFamily="34" charset="0"/>
              <a:buNone/>
              <a:defRPr/>
            </a:pPr>
            <a:r>
              <a:rPr lang="en-US" dirty="0"/>
              <a:t> 	</a:t>
            </a:r>
          </a:p>
          <a:p>
            <a:pPr marL="0" indent="0">
              <a:buFont typeface="Arial" panose="020B0604020202020204" pitchFamily="34" charset="0"/>
              <a:buNone/>
              <a:defRPr/>
            </a:pPr>
            <a:endParaRPr lang="en-US" dirty="0"/>
          </a:p>
        </p:txBody>
      </p:sp>
      <p:graphicFrame>
        <p:nvGraphicFramePr>
          <p:cNvPr id="7" name="Content Placeholder 4">
            <a:extLst>
              <a:ext uri="{FF2B5EF4-FFF2-40B4-BE49-F238E27FC236}">
                <a16:creationId xmlns:a16="http://schemas.microsoft.com/office/drawing/2014/main" id="{2B2BD3D9-BE9D-42FD-87DD-414DDD383DE1}"/>
              </a:ext>
            </a:extLst>
          </p:cNvPr>
          <p:cNvGraphicFramePr>
            <a:graphicFrameLocks/>
          </p:cNvGraphicFramePr>
          <p:nvPr>
            <p:extLst>
              <p:ext uri="{D42A27DB-BD31-4B8C-83A1-F6EECF244321}">
                <p14:modId xmlns:p14="http://schemas.microsoft.com/office/powerpoint/2010/main" val="2921439633"/>
              </p:ext>
            </p:extLst>
          </p:nvPr>
        </p:nvGraphicFramePr>
        <p:xfrm>
          <a:off x="520862" y="2971800"/>
          <a:ext cx="8186194" cy="2560320"/>
        </p:xfrm>
        <a:graphic>
          <a:graphicData uri="http://schemas.openxmlformats.org/drawingml/2006/table">
            <a:tbl>
              <a:tblPr firstRow="1" bandRow="1">
                <a:tableStyleId>{073A0DAA-6AF3-43AB-8588-CEC1D06C72B9}</a:tableStyleId>
              </a:tblPr>
              <a:tblGrid>
                <a:gridCol w="1155538">
                  <a:extLst>
                    <a:ext uri="{9D8B030D-6E8A-4147-A177-3AD203B41FA5}">
                      <a16:colId xmlns:a16="http://schemas.microsoft.com/office/drawing/2014/main" val="879978089"/>
                    </a:ext>
                  </a:extLst>
                </a:gridCol>
                <a:gridCol w="914400">
                  <a:extLst>
                    <a:ext uri="{9D8B030D-6E8A-4147-A177-3AD203B41FA5}">
                      <a16:colId xmlns:a16="http://schemas.microsoft.com/office/drawing/2014/main" val="2439141180"/>
                    </a:ext>
                  </a:extLst>
                </a:gridCol>
                <a:gridCol w="2286000">
                  <a:extLst>
                    <a:ext uri="{9D8B030D-6E8A-4147-A177-3AD203B41FA5}">
                      <a16:colId xmlns:a16="http://schemas.microsoft.com/office/drawing/2014/main" val="1985661485"/>
                    </a:ext>
                  </a:extLst>
                </a:gridCol>
                <a:gridCol w="3830256">
                  <a:extLst>
                    <a:ext uri="{9D8B030D-6E8A-4147-A177-3AD203B41FA5}">
                      <a16:colId xmlns:a16="http://schemas.microsoft.com/office/drawing/2014/main" val="2003852128"/>
                    </a:ext>
                  </a:extLst>
                </a:gridCol>
              </a:tblGrid>
              <a:tr h="240331">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Input</a:t>
                      </a:r>
                    </a:p>
                  </a:txBody>
                  <a:tcPr marL="68580" marR="68580" marT="0" marB="0" anchor="ctr"/>
                </a:tc>
                <a:tc>
                  <a:txBody>
                    <a:bodyPr/>
                    <a:lstStyle/>
                    <a:p>
                      <a:pPr marL="0" marR="0">
                        <a:spcBef>
                          <a:spcPts val="0"/>
                        </a:spcBef>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Input required?</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Potential sources</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Recommended documentation with application</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331813385"/>
                  </a:ext>
                </a:extLst>
              </a:tr>
              <a:tr h="640080">
                <a:tc>
                  <a:txBody>
                    <a:bodyPr/>
                    <a:lstStyle/>
                    <a:p>
                      <a:pPr marL="0" marR="0">
                        <a:spcBef>
                          <a:spcPts val="0"/>
                        </a:spcBef>
                        <a:spcAft>
                          <a:spcPts val="0"/>
                        </a:spcAft>
                      </a:pPr>
                      <a:r>
                        <a:rPr lang="en-US" sz="1400" b="0" dirty="0">
                          <a:effectLst/>
                          <a:latin typeface="Calibri" panose="020F0502020204030204" pitchFamily="34" charset="0"/>
                          <a:ea typeface="Calibri" panose="020F0502020204030204" pitchFamily="34" charset="0"/>
                          <a:cs typeface="Calibri" panose="020F0502020204030204" pitchFamily="34" charset="0"/>
                        </a:rPr>
                        <a:t>Recurrence Interval (years)</a:t>
                      </a:r>
                    </a:p>
                  </a:txBody>
                  <a:tcPr marL="68580" marR="68580" marT="0" marB="0" anchor="ctr"/>
                </a:tc>
                <a:tc>
                  <a:txBody>
                    <a:bodyPr/>
                    <a:lstStyle/>
                    <a:p>
                      <a:pPr marL="0" marR="0">
                        <a:spcBef>
                          <a:spcPts val="0"/>
                        </a:spcBef>
                        <a:spcAft>
                          <a:spcPts val="0"/>
                        </a:spcAft>
                      </a:pPr>
                      <a:r>
                        <a:rPr lang="en-US" sz="1400" b="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400" b="0" dirty="0">
                          <a:effectLst/>
                          <a:latin typeface="Calibri" panose="020F0502020204030204" pitchFamily="34" charset="0"/>
                          <a:ea typeface="Calibri" panose="020F0502020204030204" pitchFamily="34" charset="0"/>
                          <a:cs typeface="Calibri" panose="020F0502020204030204" pitchFamily="34" charset="0"/>
                        </a:rPr>
                        <a:t>Project engineer or other qualified professional</a:t>
                      </a:r>
                    </a:p>
                    <a:p>
                      <a:pPr marL="342900" marR="0" lvl="0" indent="-342900">
                        <a:spcBef>
                          <a:spcPts val="0"/>
                        </a:spcBef>
                        <a:spcAft>
                          <a:spcPts val="0"/>
                        </a:spcAft>
                        <a:buFont typeface="Symbol" panose="05050102010706020507" pitchFamily="18" charset="2"/>
                        <a:buChar char=""/>
                      </a:pPr>
                      <a:r>
                        <a:rPr lang="en-US" sz="1400" b="0" dirty="0">
                          <a:effectLst/>
                          <a:latin typeface="Calibri" panose="020F0502020204030204" pitchFamily="34" charset="0"/>
                          <a:ea typeface="Calibri" panose="020F0502020204030204" pitchFamily="34" charset="0"/>
                          <a:cs typeface="Calibri" panose="020F0502020204030204" pitchFamily="34" charset="0"/>
                        </a:rPr>
                        <a:t>H&amp;H study</a:t>
                      </a:r>
                    </a:p>
                  </a:txBody>
                  <a:tcPr marL="68580" marR="68580" marT="0" marB="0" anchor="ctr"/>
                </a:tc>
                <a:tc>
                  <a:txBody>
                    <a:bodyPr/>
                    <a:lstStyle/>
                    <a:p>
                      <a:pPr marL="342900" marR="0" lvl="0" indent="-342900" algn="l" defTabSz="914400" rtl="0" eaLnBrk="1" latinLnBrk="0" hangingPunct="1">
                        <a:spcBef>
                          <a:spcPts val="0"/>
                        </a:spcBef>
                        <a:spcAft>
                          <a:spcPts val="0"/>
                        </a:spcAft>
                        <a:buFont typeface="Symbol" panose="05050102010706020507" pitchFamily="18" charset="2"/>
                        <a:buChar char=""/>
                      </a:pPr>
                      <a:r>
                        <a:rPr lang="en-US" sz="1400" b="0" kern="1200" dirty="0">
                          <a:solidFill>
                            <a:schemeClr val="dk1"/>
                          </a:solidFill>
                          <a:effectLst/>
                          <a:latin typeface="Calibri" panose="020F0502020204030204" pitchFamily="34" charset="0"/>
                          <a:ea typeface="+mn-ea"/>
                          <a:cs typeface="Calibri" panose="020F0502020204030204" pitchFamily="34" charset="0"/>
                        </a:rPr>
                        <a:t>Letter or note from project engineer describing project effectiveness and expected post-mitigation damages</a:t>
                      </a:r>
                    </a:p>
                    <a:p>
                      <a:pPr marL="342900" marR="0" lvl="0" indent="-342900" algn="l" defTabSz="914400" rtl="0" eaLnBrk="1" latinLnBrk="0" hangingPunct="1">
                        <a:spcBef>
                          <a:spcPts val="0"/>
                        </a:spcBef>
                        <a:spcAft>
                          <a:spcPts val="0"/>
                        </a:spcAft>
                        <a:buFont typeface="Symbol" panose="05050102010706020507" pitchFamily="18" charset="2"/>
                        <a:buChar char=""/>
                      </a:pPr>
                      <a:r>
                        <a:rPr lang="en-US" sz="1400" b="0" kern="1200" dirty="0">
                          <a:solidFill>
                            <a:schemeClr val="dk1"/>
                          </a:solidFill>
                          <a:effectLst/>
                          <a:latin typeface="Calibri" panose="020F0502020204030204" pitchFamily="34" charset="0"/>
                          <a:ea typeface="+mn-ea"/>
                          <a:cs typeface="Calibri" panose="020F0502020204030204" pitchFamily="34" charset="0"/>
                        </a:rPr>
                        <a:t>Relevant page(s) from H&amp;H study</a:t>
                      </a:r>
                    </a:p>
                  </a:txBody>
                  <a:tcPr marL="68580" marR="68580" marT="0" marB="0" anchor="ctr"/>
                </a:tc>
                <a:extLst>
                  <a:ext uri="{0D108BD9-81ED-4DB2-BD59-A6C34878D82A}">
                    <a16:rowId xmlns:a16="http://schemas.microsoft.com/office/drawing/2014/main" val="2386072915"/>
                  </a:ext>
                </a:extLst>
              </a:tr>
              <a:tr h="534212">
                <a:tc>
                  <a:txBody>
                    <a:bodyPr/>
                    <a:lstStyle/>
                    <a:p>
                      <a:pPr marL="0" marR="0">
                        <a:spcBef>
                          <a:spcPts val="0"/>
                        </a:spcBef>
                        <a:spcAft>
                          <a:spcPts val="0"/>
                        </a:spcAft>
                      </a:pPr>
                      <a:r>
                        <a:rPr lang="en-US" sz="1400" b="0" dirty="0">
                          <a:effectLst/>
                          <a:latin typeface="Calibri" panose="020F0502020204030204" pitchFamily="34" charset="0"/>
                          <a:ea typeface="Calibri" panose="020F0502020204030204" pitchFamily="34" charset="0"/>
                          <a:cs typeface="Calibri" panose="020F0502020204030204" pitchFamily="34" charset="0"/>
                        </a:rPr>
                        <a:t>Damages ($) or Impact (Days)</a:t>
                      </a:r>
                    </a:p>
                  </a:txBody>
                  <a:tcPr marL="68580" marR="68580" marT="0" marB="0" anchor="ctr"/>
                </a:tc>
                <a:tc>
                  <a:txBody>
                    <a:bodyPr/>
                    <a:lstStyle/>
                    <a:p>
                      <a:pPr marL="0" marR="0">
                        <a:spcBef>
                          <a:spcPts val="0"/>
                        </a:spcBef>
                        <a:spcAft>
                          <a:spcPts val="0"/>
                        </a:spcAft>
                      </a:pPr>
                      <a:r>
                        <a:rPr lang="en-US" sz="1400" b="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Yes</a:t>
                      </a:r>
                      <a:endParaRPr lang="en-US" sz="14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400" b="0" dirty="0">
                          <a:effectLst/>
                          <a:latin typeface="Calibri" panose="020F0502020204030204" pitchFamily="34" charset="0"/>
                          <a:ea typeface="Calibri" panose="020F0502020204030204" pitchFamily="34" charset="0"/>
                          <a:cs typeface="Calibri" panose="020F0502020204030204" pitchFamily="34" charset="0"/>
                        </a:rPr>
                        <a:t>Project engineer or other qualified professional</a:t>
                      </a:r>
                    </a:p>
                    <a:p>
                      <a:pPr marL="342900" marR="0" lvl="0" indent="-342900" algn="l" defTabSz="914400" rtl="0" eaLnBrk="1" latinLnBrk="0" hangingPunct="1">
                        <a:spcBef>
                          <a:spcPts val="0"/>
                        </a:spcBef>
                        <a:spcAft>
                          <a:spcPts val="0"/>
                        </a:spcAft>
                        <a:buFont typeface="Symbol" panose="05050102010706020507" pitchFamily="18" charset="2"/>
                        <a:buChar char=""/>
                      </a:pPr>
                      <a:r>
                        <a:rPr lang="en-US" sz="1400" b="0" kern="1200" dirty="0">
                          <a:solidFill>
                            <a:schemeClr val="dk1"/>
                          </a:solidFill>
                          <a:effectLst/>
                          <a:latin typeface="Calibri" panose="020F0502020204030204" pitchFamily="34" charset="0"/>
                          <a:ea typeface="+mn-ea"/>
                          <a:cs typeface="Calibri" panose="020F0502020204030204" pitchFamily="34" charset="0"/>
                        </a:rPr>
                        <a:t>Estimates using flood depths and DDFs</a:t>
                      </a:r>
                      <a:endParaRPr lang="en-US" sz="1400" b="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342900" marR="0" lvl="0" indent="-342900" algn="l" defTabSz="914400" rtl="0" eaLnBrk="1" latinLnBrk="0" hangingPunct="1">
                        <a:spcBef>
                          <a:spcPts val="0"/>
                        </a:spcBef>
                        <a:spcAft>
                          <a:spcPts val="0"/>
                        </a:spcAft>
                        <a:buFont typeface="Symbol" panose="05050102010706020507" pitchFamily="18" charset="2"/>
                        <a:buChar char=""/>
                      </a:pPr>
                      <a:r>
                        <a:rPr lang="en-US" sz="1400" b="0" kern="1200" dirty="0">
                          <a:solidFill>
                            <a:schemeClr val="dk1"/>
                          </a:solidFill>
                          <a:effectLst/>
                          <a:latin typeface="Calibri" panose="020F0502020204030204" pitchFamily="34" charset="0"/>
                          <a:ea typeface="+mn-ea"/>
                          <a:cs typeface="Calibri" panose="020F0502020204030204" pitchFamily="34" charset="0"/>
                        </a:rPr>
                        <a:t>Letter or note from project engineer describing project effectiveness and expected post-mitigation damages</a:t>
                      </a:r>
                    </a:p>
                    <a:p>
                      <a:pPr marL="342900" marR="0" lvl="0" indent="-342900" algn="l" defTabSz="914400" rtl="0" eaLnBrk="1" latinLnBrk="0" hangingPunct="1">
                        <a:spcBef>
                          <a:spcPts val="0"/>
                        </a:spcBef>
                        <a:spcAft>
                          <a:spcPts val="0"/>
                        </a:spcAft>
                        <a:buFont typeface="Symbol" panose="05050102010706020507" pitchFamily="18" charset="2"/>
                        <a:buChar char=""/>
                      </a:pPr>
                      <a:r>
                        <a:rPr lang="en-US" sz="1400" b="0" kern="1200" dirty="0">
                          <a:solidFill>
                            <a:schemeClr val="dk1"/>
                          </a:solidFill>
                          <a:effectLst/>
                          <a:latin typeface="Calibri" panose="020F0502020204030204" pitchFamily="34" charset="0"/>
                          <a:ea typeface="+mn-ea"/>
                          <a:cs typeface="Calibri" panose="020F0502020204030204" pitchFamily="34" charset="0"/>
                        </a:rPr>
                        <a:t>Note from project engineer or BCA analyst describing methodology and assumptions for damage estimates using flood depths/DDFs</a:t>
                      </a:r>
                    </a:p>
                  </a:txBody>
                  <a:tcPr marL="68580" marR="68580" marT="0" marB="0" anchor="ctr"/>
                </a:tc>
                <a:extLst>
                  <a:ext uri="{0D108BD9-81ED-4DB2-BD59-A6C34878D82A}">
                    <a16:rowId xmlns:a16="http://schemas.microsoft.com/office/drawing/2014/main" val="1916684018"/>
                  </a:ext>
                </a:extLst>
              </a:tr>
            </a:tbl>
          </a:graphicData>
        </a:graphic>
      </p:graphicFrame>
      <p:sp>
        <p:nvSpPr>
          <p:cNvPr id="27652" name="Slide Number Placeholder 3">
            <a:extLst>
              <a:ext uri="{FF2B5EF4-FFF2-40B4-BE49-F238E27FC236}">
                <a16:creationId xmlns:a16="http://schemas.microsoft.com/office/drawing/2014/main" id="{48330CF9-66CD-4B35-ADD4-1F09C0C834F8}"/>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4080E55-1267-4DAB-88A5-8ABBF0069ED9}" type="slidenum">
              <a:rPr lang="en-US" altLang="en-US" smtClean="0">
                <a:solidFill>
                  <a:srgbClr val="005288"/>
                </a:solidFill>
              </a:rPr>
              <a:pPr/>
              <a:t>74</a:t>
            </a:fld>
            <a:endParaRPr lang="en-US" altLang="en-US">
              <a:solidFill>
                <a:srgbClr val="005288"/>
              </a:solidFill>
            </a:endParaRPr>
          </a:p>
        </p:txBody>
      </p:sp>
    </p:spTree>
    <p:extLst>
      <p:ext uri="{BB962C8B-B14F-4D97-AF65-F5344CB8AC3E}">
        <p14:creationId xmlns:p14="http://schemas.microsoft.com/office/powerpoint/2010/main" val="15941305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FFCCA577-B1C9-4AC6-BB82-858678E7CAE1}"/>
              </a:ext>
            </a:extLst>
          </p:cNvPr>
          <p:cNvSpPr>
            <a:spLocks noGrp="1" noChangeArrowheads="1"/>
          </p:cNvSpPr>
          <p:nvPr>
            <p:ph type="title"/>
          </p:nvPr>
        </p:nvSpPr>
        <p:spPr>
          <a:xfrm>
            <a:off x="1371600" y="1588"/>
            <a:ext cx="7315200" cy="1168400"/>
          </a:xfrm>
        </p:spPr>
        <p:txBody>
          <a:bodyPr/>
          <a:lstStyle/>
          <a:p>
            <a:r>
              <a:rPr lang="en-US" altLang="en-US" dirty="0"/>
              <a:t>Optional damages before mitigation</a:t>
            </a:r>
          </a:p>
        </p:txBody>
      </p:sp>
      <p:pic>
        <p:nvPicPr>
          <p:cNvPr id="37910" name="Picture 6" descr="Dollar sign icon">
            <a:extLst>
              <a:ext uri="{FF2B5EF4-FFF2-40B4-BE49-F238E27FC236}">
                <a16:creationId xmlns:a16="http://schemas.microsoft.com/office/drawing/2014/main" id="{A8B40685-5049-4D0A-9FCB-19460DEF1D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5250"/>
            <a:ext cx="10668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CAA11D1A-093A-45A4-8853-4B21CE5E4FA0}"/>
              </a:ext>
            </a:extLst>
          </p:cNvPr>
          <p:cNvSpPr>
            <a:spLocks noGrp="1"/>
          </p:cNvSpPr>
          <p:nvPr>
            <p:ph idx="1"/>
          </p:nvPr>
        </p:nvSpPr>
        <p:spPr/>
        <p:txBody>
          <a:bodyPr/>
          <a:lstStyle/>
          <a:p>
            <a:pPr>
              <a:spcBef>
                <a:spcPts val="500"/>
              </a:spcBef>
              <a:defRPr/>
            </a:pPr>
            <a:r>
              <a:rPr lang="en-US" b="1" dirty="0"/>
              <a:t>What it is:</a:t>
            </a:r>
          </a:p>
          <a:p>
            <a:pPr lvl="1">
              <a:spcBef>
                <a:spcPts val="500"/>
              </a:spcBef>
              <a:defRPr/>
            </a:pPr>
            <a:r>
              <a:rPr lang="en-US" dirty="0"/>
              <a:t>Recall in Unit 3 we discussed what count as benefits for mitigation projects. In addition to physical damage or loss of service, there may be avoided displacement or emergency management costs.</a:t>
            </a:r>
          </a:p>
          <a:p>
            <a:pPr marL="0" indent="0">
              <a:buNone/>
              <a:defRPr/>
            </a:pPr>
            <a:endParaRPr lang="en-US" dirty="0"/>
          </a:p>
          <a:p>
            <a:pPr marL="0" indent="0">
              <a:buFont typeface="Arial" panose="020B0604020202020204" pitchFamily="34" charset="0"/>
              <a:buNone/>
              <a:defRPr/>
            </a:pPr>
            <a:r>
              <a:rPr lang="en-US" dirty="0"/>
              <a:t> 	</a:t>
            </a:r>
          </a:p>
          <a:p>
            <a:pPr marL="0" indent="0">
              <a:buFont typeface="Arial" panose="020B0604020202020204" pitchFamily="34" charset="0"/>
              <a:buNone/>
              <a:defRPr/>
            </a:pPr>
            <a:endParaRPr lang="en-US" dirty="0"/>
          </a:p>
        </p:txBody>
      </p:sp>
      <p:graphicFrame>
        <p:nvGraphicFramePr>
          <p:cNvPr id="7" name="Content Placeholder 4">
            <a:extLst>
              <a:ext uri="{FF2B5EF4-FFF2-40B4-BE49-F238E27FC236}">
                <a16:creationId xmlns:a16="http://schemas.microsoft.com/office/drawing/2014/main" id="{7B8FE64E-02FC-4079-8C27-B67BE8A1FE9B}"/>
              </a:ext>
            </a:extLst>
          </p:cNvPr>
          <p:cNvGraphicFramePr>
            <a:graphicFrameLocks/>
          </p:cNvGraphicFramePr>
          <p:nvPr>
            <p:extLst>
              <p:ext uri="{D42A27DB-BD31-4B8C-83A1-F6EECF244321}">
                <p14:modId xmlns:p14="http://schemas.microsoft.com/office/powerpoint/2010/main" val="3250934134"/>
              </p:ext>
            </p:extLst>
          </p:nvPr>
        </p:nvGraphicFramePr>
        <p:xfrm>
          <a:off x="457200" y="2895600"/>
          <a:ext cx="8229599" cy="1463040"/>
        </p:xfrm>
        <a:graphic>
          <a:graphicData uri="http://schemas.openxmlformats.org/drawingml/2006/table">
            <a:tbl>
              <a:tblPr firstRow="1" bandRow="1">
                <a:tableStyleId>{073A0DAA-6AF3-43AB-8588-CEC1D06C72B9}</a:tableStyleId>
              </a:tblPr>
              <a:tblGrid>
                <a:gridCol w="990600">
                  <a:extLst>
                    <a:ext uri="{9D8B030D-6E8A-4147-A177-3AD203B41FA5}">
                      <a16:colId xmlns:a16="http://schemas.microsoft.com/office/drawing/2014/main" val="2439141180"/>
                    </a:ext>
                  </a:extLst>
                </a:gridCol>
                <a:gridCol w="3048000">
                  <a:extLst>
                    <a:ext uri="{9D8B030D-6E8A-4147-A177-3AD203B41FA5}">
                      <a16:colId xmlns:a16="http://schemas.microsoft.com/office/drawing/2014/main" val="1985661485"/>
                    </a:ext>
                  </a:extLst>
                </a:gridCol>
                <a:gridCol w="4190999">
                  <a:extLst>
                    <a:ext uri="{9D8B030D-6E8A-4147-A177-3AD203B41FA5}">
                      <a16:colId xmlns:a16="http://schemas.microsoft.com/office/drawing/2014/main" val="2003852128"/>
                    </a:ext>
                  </a:extLst>
                </a:gridCol>
              </a:tblGrid>
              <a:tr h="370840">
                <a:tc>
                  <a:txBody>
                    <a:bodyPr/>
                    <a:lstStyle/>
                    <a:p>
                      <a:pPr marL="0" marR="0">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Input required?</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Potential sources</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Recommended documentation with application</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331813385"/>
                  </a:ext>
                </a:extLst>
              </a:tr>
              <a:tr h="370840">
                <a:tc>
                  <a:txBody>
                    <a:bodyPr/>
                    <a:lstStyle/>
                    <a:p>
                      <a:pPr marL="0" marR="0">
                        <a:spcBef>
                          <a:spcPts val="0"/>
                        </a:spcBef>
                        <a:spcAft>
                          <a:spcPts val="0"/>
                        </a:spcAft>
                      </a:pPr>
                      <a:r>
                        <a:rPr lang="en-US" sz="1600" b="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No</a:t>
                      </a:r>
                      <a:endParaRPr lang="en-US" sz="16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285750" marR="0" lvl="0" indent="-285750" algn="l" defTabSz="914400" rtl="0" eaLnBrk="1" latinLnBrk="0" hangingPunct="1">
                        <a:spcBef>
                          <a:spcPts val="0"/>
                        </a:spcBef>
                        <a:spcAft>
                          <a:spcPts val="0"/>
                        </a:spcAft>
                        <a:buFont typeface="Arial" panose="020B0604020202020204" pitchFamily="34" charset="0"/>
                        <a:buChar char="•"/>
                      </a:pPr>
                      <a:r>
                        <a:rPr lang="en-US" sz="1600" kern="1200" dirty="0">
                          <a:solidFill>
                            <a:schemeClr val="dk1"/>
                          </a:solidFill>
                          <a:effectLst/>
                          <a:latin typeface="Calibri" panose="020F0502020204030204" pitchFamily="34" charset="0"/>
                          <a:ea typeface="+mn-ea"/>
                          <a:cs typeface="Calibri" panose="020F0502020204030204" pitchFamily="34" charset="0"/>
                        </a:rPr>
                        <a:t>Property owner or facility operator</a:t>
                      </a:r>
                    </a:p>
                    <a:p>
                      <a:pPr marL="285750" marR="0" lvl="0" indent="-285750" algn="l" defTabSz="914400" rtl="0" eaLnBrk="1" latinLnBrk="0" hangingPunct="1">
                        <a:spcBef>
                          <a:spcPts val="0"/>
                        </a:spcBef>
                        <a:spcAft>
                          <a:spcPts val="0"/>
                        </a:spcAft>
                        <a:buFont typeface="Arial" panose="020B0604020202020204" pitchFamily="34" charset="0"/>
                        <a:buChar char="•"/>
                      </a:pPr>
                      <a:r>
                        <a:rPr lang="en-US" sz="1600" kern="1200" dirty="0">
                          <a:solidFill>
                            <a:schemeClr val="dk1"/>
                          </a:solidFill>
                          <a:effectLst/>
                          <a:latin typeface="Calibri" panose="020F0502020204030204" pitchFamily="34" charset="0"/>
                          <a:ea typeface="+mn-ea"/>
                          <a:cs typeface="Calibri" panose="020F0502020204030204" pitchFamily="34" charset="0"/>
                        </a:rPr>
                        <a:t>Insurance claims</a:t>
                      </a:r>
                    </a:p>
                    <a:p>
                      <a:pPr marL="285750" marR="0" lvl="0" indent="-285750" algn="l" defTabSz="914400" rtl="0" eaLnBrk="1" latinLnBrk="0" hangingPunct="1">
                        <a:spcBef>
                          <a:spcPts val="0"/>
                        </a:spcBef>
                        <a:spcAft>
                          <a:spcPts val="0"/>
                        </a:spcAft>
                        <a:buFont typeface="Arial" panose="020B0604020202020204" pitchFamily="34" charset="0"/>
                        <a:buChar char="•"/>
                      </a:pPr>
                      <a:r>
                        <a:rPr lang="en-US" sz="1600" kern="1200" dirty="0">
                          <a:solidFill>
                            <a:schemeClr val="dk1"/>
                          </a:solidFill>
                          <a:effectLst/>
                          <a:latin typeface="Calibri" panose="020F0502020204030204" pitchFamily="34" charset="0"/>
                          <a:ea typeface="+mn-ea"/>
                          <a:cs typeface="Calibri" panose="020F0502020204030204" pitchFamily="34" charset="0"/>
                        </a:rPr>
                        <a:t>FEMA Project Worksheets</a:t>
                      </a:r>
                    </a:p>
                  </a:txBody>
                  <a:tcPr marL="68580" marR="68580" marT="0" marB="0" anchor="ctr"/>
                </a:tc>
                <a:tc>
                  <a:txBody>
                    <a:bodyPr/>
                    <a:lstStyle/>
                    <a:p>
                      <a:pPr marL="285750" marR="0" lvl="0" indent="-285750" algn="l" defTabSz="914400" rtl="0" eaLnBrk="1" latinLnBrk="0" hangingPunct="1">
                        <a:spcBef>
                          <a:spcPts val="0"/>
                        </a:spcBef>
                        <a:spcAft>
                          <a:spcPts val="0"/>
                        </a:spcAft>
                        <a:buFont typeface="Arial" panose="020B0604020202020204" pitchFamily="34" charset="0"/>
                        <a:buChar char="•"/>
                      </a:pPr>
                      <a:r>
                        <a:rPr lang="en-US" sz="1600" kern="1200" dirty="0">
                          <a:solidFill>
                            <a:schemeClr val="dk1"/>
                          </a:solidFill>
                          <a:effectLst/>
                          <a:latin typeface="Calibri" panose="020F0502020204030204" pitchFamily="34" charset="0"/>
                          <a:ea typeface="+mn-ea"/>
                          <a:cs typeface="Calibri" panose="020F0502020204030204" pitchFamily="34" charset="0"/>
                        </a:rPr>
                        <a:t>Copies of receipts for repair or displacement costs</a:t>
                      </a:r>
                    </a:p>
                    <a:p>
                      <a:pPr marL="285750" marR="0" lvl="0" indent="-285750" algn="l" defTabSz="914400" rtl="0" eaLnBrk="1" latinLnBrk="0" hangingPunct="1">
                        <a:spcBef>
                          <a:spcPts val="0"/>
                        </a:spcBef>
                        <a:spcAft>
                          <a:spcPts val="0"/>
                        </a:spcAft>
                        <a:buFont typeface="Arial" panose="020B0604020202020204" pitchFamily="34" charset="0"/>
                        <a:buChar char="•"/>
                      </a:pPr>
                      <a:r>
                        <a:rPr lang="en-US" sz="1600" kern="1200" dirty="0">
                          <a:solidFill>
                            <a:schemeClr val="dk1"/>
                          </a:solidFill>
                          <a:effectLst/>
                          <a:latin typeface="Calibri" panose="020F0502020204030204" pitchFamily="34" charset="0"/>
                          <a:ea typeface="+mn-ea"/>
                          <a:cs typeface="Calibri" panose="020F0502020204030204" pitchFamily="34" charset="0"/>
                        </a:rPr>
                        <a:t>Copies of insurance claims</a:t>
                      </a:r>
                    </a:p>
                    <a:p>
                      <a:pPr marL="285750" marR="0" lvl="0" indent="-285750" algn="l" defTabSz="914400" rtl="0" eaLnBrk="1" latinLnBrk="0" hangingPunct="1">
                        <a:spcBef>
                          <a:spcPts val="0"/>
                        </a:spcBef>
                        <a:spcAft>
                          <a:spcPts val="0"/>
                        </a:spcAft>
                        <a:buFont typeface="Arial" panose="020B0604020202020204" pitchFamily="34" charset="0"/>
                        <a:buChar char="•"/>
                      </a:pPr>
                      <a:r>
                        <a:rPr lang="en-US" sz="1600" kern="1200" dirty="0">
                          <a:solidFill>
                            <a:schemeClr val="dk1"/>
                          </a:solidFill>
                          <a:effectLst/>
                          <a:latin typeface="Calibri" panose="020F0502020204030204" pitchFamily="34" charset="0"/>
                          <a:ea typeface="+mn-ea"/>
                          <a:cs typeface="Calibri" panose="020F0502020204030204" pitchFamily="34" charset="0"/>
                        </a:rPr>
                        <a:t>Copies of FEMA PWs</a:t>
                      </a:r>
                    </a:p>
                  </a:txBody>
                  <a:tcPr marL="68580" marR="68580" marT="0" marB="0" anchor="ctr"/>
                </a:tc>
                <a:extLst>
                  <a:ext uri="{0D108BD9-81ED-4DB2-BD59-A6C34878D82A}">
                    <a16:rowId xmlns:a16="http://schemas.microsoft.com/office/drawing/2014/main" val="1916684018"/>
                  </a:ext>
                </a:extLst>
              </a:tr>
            </a:tbl>
          </a:graphicData>
        </a:graphic>
      </p:graphicFrame>
      <p:sp>
        <p:nvSpPr>
          <p:cNvPr id="37892" name="Slide Number Placeholder 3">
            <a:extLst>
              <a:ext uri="{FF2B5EF4-FFF2-40B4-BE49-F238E27FC236}">
                <a16:creationId xmlns:a16="http://schemas.microsoft.com/office/drawing/2014/main" id="{F875ADCF-9622-406E-A9EF-4FB35611D21D}"/>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4CA0424-F6F5-4FBF-9D63-9E18A65E5B92}" type="slidenum">
              <a:rPr lang="en-US" altLang="en-US" smtClean="0">
                <a:solidFill>
                  <a:srgbClr val="005288"/>
                </a:solidFill>
              </a:rPr>
              <a:pPr/>
              <a:t>75</a:t>
            </a:fld>
            <a:endParaRPr lang="en-US" altLang="en-US">
              <a:solidFill>
                <a:srgbClr val="005288"/>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FFCCA577-B1C9-4AC6-BB82-858678E7CAE1}"/>
              </a:ext>
            </a:extLst>
          </p:cNvPr>
          <p:cNvSpPr>
            <a:spLocks noGrp="1" noChangeArrowheads="1"/>
          </p:cNvSpPr>
          <p:nvPr>
            <p:ph type="title"/>
          </p:nvPr>
        </p:nvSpPr>
        <p:spPr>
          <a:xfrm>
            <a:off x="1371600" y="1588"/>
            <a:ext cx="7315200" cy="1168400"/>
          </a:xfrm>
        </p:spPr>
        <p:txBody>
          <a:bodyPr/>
          <a:lstStyle/>
          <a:p>
            <a:r>
              <a:rPr lang="en-US" altLang="en-US" dirty="0"/>
              <a:t>Optional damages after mitigation</a:t>
            </a:r>
          </a:p>
        </p:txBody>
      </p:sp>
      <p:pic>
        <p:nvPicPr>
          <p:cNvPr id="37910" name="Picture 6" descr="Dollar sign icon">
            <a:extLst>
              <a:ext uri="{FF2B5EF4-FFF2-40B4-BE49-F238E27FC236}">
                <a16:creationId xmlns:a16="http://schemas.microsoft.com/office/drawing/2014/main" id="{A8B40685-5049-4D0A-9FCB-19460DEF1D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5250"/>
            <a:ext cx="10668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CAA11D1A-093A-45A4-8853-4B21CE5E4FA0}"/>
              </a:ext>
            </a:extLst>
          </p:cNvPr>
          <p:cNvSpPr>
            <a:spLocks noGrp="1"/>
          </p:cNvSpPr>
          <p:nvPr>
            <p:ph idx="1"/>
          </p:nvPr>
        </p:nvSpPr>
        <p:spPr/>
        <p:txBody>
          <a:bodyPr/>
          <a:lstStyle/>
          <a:p>
            <a:pPr>
              <a:spcBef>
                <a:spcPts val="500"/>
              </a:spcBef>
              <a:defRPr/>
            </a:pPr>
            <a:r>
              <a:rPr lang="en-US" b="1" dirty="0"/>
              <a:t>What it is:</a:t>
            </a:r>
          </a:p>
          <a:p>
            <a:pPr lvl="1">
              <a:spcBef>
                <a:spcPts val="500"/>
              </a:spcBef>
              <a:defRPr/>
            </a:pPr>
            <a:r>
              <a:rPr lang="en-US" dirty="0"/>
              <a:t>Any other damages, such as displacement costs, associated with the after-mitigation RI(s).</a:t>
            </a:r>
          </a:p>
          <a:p>
            <a:pPr marL="0" indent="0">
              <a:buFont typeface="Arial" panose="020B0604020202020204" pitchFamily="34" charset="0"/>
              <a:buNone/>
              <a:defRPr/>
            </a:pPr>
            <a:r>
              <a:rPr lang="en-US" dirty="0"/>
              <a:t> 	</a:t>
            </a:r>
          </a:p>
          <a:p>
            <a:pPr marL="0" indent="0">
              <a:buFont typeface="Arial" panose="020B0604020202020204" pitchFamily="34" charset="0"/>
              <a:buNone/>
              <a:defRPr/>
            </a:pPr>
            <a:endParaRPr lang="en-US" dirty="0"/>
          </a:p>
        </p:txBody>
      </p:sp>
      <p:graphicFrame>
        <p:nvGraphicFramePr>
          <p:cNvPr id="7" name="Content Placeholder 4">
            <a:extLst>
              <a:ext uri="{FF2B5EF4-FFF2-40B4-BE49-F238E27FC236}">
                <a16:creationId xmlns:a16="http://schemas.microsoft.com/office/drawing/2014/main" id="{7B8FE64E-02FC-4079-8C27-B67BE8A1FE9B}"/>
              </a:ext>
            </a:extLst>
          </p:cNvPr>
          <p:cNvGraphicFramePr>
            <a:graphicFrameLocks/>
          </p:cNvGraphicFramePr>
          <p:nvPr>
            <p:extLst>
              <p:ext uri="{D42A27DB-BD31-4B8C-83A1-F6EECF244321}">
                <p14:modId xmlns:p14="http://schemas.microsoft.com/office/powerpoint/2010/main" val="111791790"/>
              </p:ext>
            </p:extLst>
          </p:nvPr>
        </p:nvGraphicFramePr>
        <p:xfrm>
          <a:off x="457200" y="2819400"/>
          <a:ext cx="8229599" cy="2438400"/>
        </p:xfrm>
        <a:graphic>
          <a:graphicData uri="http://schemas.openxmlformats.org/drawingml/2006/table">
            <a:tbl>
              <a:tblPr firstRow="1" bandRow="1">
                <a:tableStyleId>{073A0DAA-6AF3-43AB-8588-CEC1D06C72B9}</a:tableStyleId>
              </a:tblPr>
              <a:tblGrid>
                <a:gridCol w="990600">
                  <a:extLst>
                    <a:ext uri="{9D8B030D-6E8A-4147-A177-3AD203B41FA5}">
                      <a16:colId xmlns:a16="http://schemas.microsoft.com/office/drawing/2014/main" val="2439141180"/>
                    </a:ext>
                  </a:extLst>
                </a:gridCol>
                <a:gridCol w="2438400">
                  <a:extLst>
                    <a:ext uri="{9D8B030D-6E8A-4147-A177-3AD203B41FA5}">
                      <a16:colId xmlns:a16="http://schemas.microsoft.com/office/drawing/2014/main" val="1985661485"/>
                    </a:ext>
                  </a:extLst>
                </a:gridCol>
                <a:gridCol w="4800599">
                  <a:extLst>
                    <a:ext uri="{9D8B030D-6E8A-4147-A177-3AD203B41FA5}">
                      <a16:colId xmlns:a16="http://schemas.microsoft.com/office/drawing/2014/main" val="2003852128"/>
                    </a:ext>
                  </a:extLst>
                </a:gridCol>
              </a:tblGrid>
              <a:tr h="370840">
                <a:tc>
                  <a:txBody>
                    <a:bodyPr/>
                    <a:lstStyle/>
                    <a:p>
                      <a:pPr marL="0" marR="0">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Input required?</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Potential sources</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Recommended documentation with application</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331813385"/>
                  </a:ext>
                </a:extLst>
              </a:tr>
              <a:tr h="370840">
                <a:tc>
                  <a:txBody>
                    <a:bodyPr/>
                    <a:lstStyle/>
                    <a:p>
                      <a:pPr marL="0" marR="0">
                        <a:spcBef>
                          <a:spcPts val="0"/>
                        </a:spcBef>
                        <a:spcAft>
                          <a:spcPts val="0"/>
                        </a:spcAft>
                      </a:pPr>
                      <a:r>
                        <a:rPr lang="en-US" sz="1600" b="0" dirty="0">
                          <a:effectLst/>
                          <a:latin typeface="Calibri" panose="020F0502020204030204" pitchFamily="34" charset="0"/>
                          <a:ea typeface="+mn-ea"/>
                          <a:cs typeface="Calibri" panose="020F0502020204030204" pitchFamily="34" charset="0"/>
                          <a:sym typeface="Wingdings" panose="05000000000000000000" pitchFamily="2" charset="2"/>
                        </a:rPr>
                        <a:t>No</a:t>
                      </a:r>
                      <a:endParaRPr lang="en-US" sz="1600" b="0" dirty="0">
                        <a:effectLst/>
                        <a:latin typeface="Calibri" panose="020F0502020204030204" pitchFamily="34" charset="0"/>
                        <a:ea typeface="+mn-ea"/>
                        <a:cs typeface="Calibri" panose="020F0502020204030204" pitchFamily="34" charset="0"/>
                      </a:endParaRPr>
                    </a:p>
                  </a:txBody>
                  <a:tcPr marL="68580" marR="68580" marT="0" marB="0" anchor="ctr"/>
                </a:tc>
                <a:tc>
                  <a:txBody>
                    <a:bodyPr/>
                    <a:lstStyle/>
                    <a:p>
                      <a:pPr marL="285750" marR="0" lvl="0" indent="-285750" algn="l" defTabSz="914400" rtl="0" eaLnBrk="1" latinLnBrk="0" hangingPunct="1">
                        <a:spcBef>
                          <a:spcPts val="0"/>
                        </a:spcBef>
                        <a:spcAft>
                          <a:spcPts val="0"/>
                        </a:spcAft>
                        <a:buFont typeface="Arial" panose="020B0604020202020204" pitchFamily="34" charset="0"/>
                        <a:buChar char="•"/>
                      </a:pPr>
                      <a:r>
                        <a:rPr lang="en-US" sz="1600" kern="1200" dirty="0">
                          <a:solidFill>
                            <a:schemeClr val="dk1"/>
                          </a:solidFill>
                          <a:effectLst/>
                          <a:latin typeface="Calibri" panose="020F0502020204030204" pitchFamily="34" charset="0"/>
                          <a:ea typeface="+mn-ea"/>
                          <a:cs typeface="Calibri" panose="020F0502020204030204" pitchFamily="34" charset="0"/>
                        </a:rPr>
                        <a:t>Project engineer</a:t>
                      </a:r>
                    </a:p>
                    <a:p>
                      <a:pPr marL="285750" marR="0" lvl="0" indent="-285750" algn="l" defTabSz="914400" rtl="0" eaLnBrk="1" latinLnBrk="0" hangingPunct="1">
                        <a:spcBef>
                          <a:spcPts val="0"/>
                        </a:spcBef>
                        <a:spcAft>
                          <a:spcPts val="0"/>
                        </a:spcAft>
                        <a:buFont typeface="Arial" panose="020B0604020202020204" pitchFamily="34" charset="0"/>
                        <a:buChar char="•"/>
                      </a:pPr>
                      <a:r>
                        <a:rPr lang="en-US" sz="1600" kern="1200" dirty="0">
                          <a:solidFill>
                            <a:schemeClr val="dk1"/>
                          </a:solidFill>
                          <a:effectLst/>
                          <a:latin typeface="Calibri" panose="020F0502020204030204" pitchFamily="34" charset="0"/>
                          <a:ea typeface="+mn-ea"/>
                          <a:cs typeface="Calibri" panose="020F0502020204030204" pitchFamily="34" charset="0"/>
                        </a:rPr>
                        <a:t>Property owner or facility operator</a:t>
                      </a:r>
                    </a:p>
                  </a:txBody>
                  <a:tcPr marL="68580" marR="68580" marT="0" marB="0" anchor="ctr"/>
                </a:tc>
                <a:tc>
                  <a:txBody>
                    <a:bodyPr/>
                    <a:lstStyle/>
                    <a:p>
                      <a:pPr marL="285750" marR="0" lvl="0" indent="-285750" algn="l" defTabSz="914400" rtl="0" eaLnBrk="1" latinLnBrk="0" hangingPunct="1">
                        <a:spcBef>
                          <a:spcPts val="0"/>
                        </a:spcBef>
                        <a:spcAft>
                          <a:spcPts val="0"/>
                        </a:spcAft>
                        <a:buFont typeface="Arial" panose="020B0604020202020204" pitchFamily="34" charset="0"/>
                        <a:buChar char="•"/>
                      </a:pPr>
                      <a:r>
                        <a:rPr lang="en-US" sz="1600" kern="1200" dirty="0">
                          <a:solidFill>
                            <a:schemeClr val="dk1"/>
                          </a:solidFill>
                          <a:effectLst/>
                          <a:latin typeface="Calibri" panose="020F0502020204030204" pitchFamily="34" charset="0"/>
                          <a:ea typeface="+mn-ea"/>
                          <a:cs typeface="Calibri" panose="020F0502020204030204" pitchFamily="34" charset="0"/>
                        </a:rPr>
                        <a:t>Letter or note from project engineer describing project effectiveness and expected post-mitigation displacement or other damages</a:t>
                      </a:r>
                    </a:p>
                    <a:p>
                      <a:pPr marL="285750" marR="0" lvl="0" indent="-285750" algn="l" defTabSz="914400" rtl="0" eaLnBrk="1" latinLnBrk="0" hangingPunct="1">
                        <a:spcBef>
                          <a:spcPts val="0"/>
                        </a:spcBef>
                        <a:spcAft>
                          <a:spcPts val="0"/>
                        </a:spcAft>
                        <a:buFont typeface="Arial" panose="020B0604020202020204" pitchFamily="34" charset="0"/>
                        <a:buChar char="•"/>
                      </a:pPr>
                      <a:r>
                        <a:rPr lang="en-US" sz="1600" kern="1200" dirty="0">
                          <a:solidFill>
                            <a:schemeClr val="dk1"/>
                          </a:solidFill>
                          <a:effectLst/>
                          <a:latin typeface="Calibri" panose="020F0502020204030204" pitchFamily="34" charset="0"/>
                          <a:ea typeface="+mn-ea"/>
                          <a:cs typeface="Calibri" panose="020F0502020204030204" pitchFamily="34" charset="0"/>
                        </a:rPr>
                        <a:t>Letter from property owner or facility operator (preferably on agency or company letterhead) describing any displacement or other costs that would occur in the X-year event, where X is the RI </a:t>
                      </a:r>
                      <a:r>
                        <a:rPr lang="en-US" sz="1600" i="1" kern="1200" dirty="0">
                          <a:solidFill>
                            <a:schemeClr val="dk1"/>
                          </a:solidFill>
                          <a:effectLst/>
                          <a:latin typeface="Calibri" panose="020F0502020204030204" pitchFamily="34" charset="0"/>
                          <a:ea typeface="+mn-ea"/>
                          <a:cs typeface="Calibri" panose="020F0502020204030204" pitchFamily="34" charset="0"/>
                        </a:rPr>
                        <a:t>(non-residential structures only)</a:t>
                      </a:r>
                    </a:p>
                  </a:txBody>
                  <a:tcPr marL="68580" marR="68580" marT="0" marB="0" anchor="ctr"/>
                </a:tc>
                <a:extLst>
                  <a:ext uri="{0D108BD9-81ED-4DB2-BD59-A6C34878D82A}">
                    <a16:rowId xmlns:a16="http://schemas.microsoft.com/office/drawing/2014/main" val="1916684018"/>
                  </a:ext>
                </a:extLst>
              </a:tr>
            </a:tbl>
          </a:graphicData>
        </a:graphic>
      </p:graphicFrame>
      <p:sp>
        <p:nvSpPr>
          <p:cNvPr id="37892" name="Slide Number Placeholder 3">
            <a:extLst>
              <a:ext uri="{FF2B5EF4-FFF2-40B4-BE49-F238E27FC236}">
                <a16:creationId xmlns:a16="http://schemas.microsoft.com/office/drawing/2014/main" id="{F875ADCF-9622-406E-A9EF-4FB35611D21D}"/>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4CA0424-F6F5-4FBF-9D63-9E18A65E5B92}" type="slidenum">
              <a:rPr lang="en-US" altLang="en-US" smtClean="0">
                <a:solidFill>
                  <a:srgbClr val="005288"/>
                </a:solidFill>
              </a:rPr>
              <a:pPr/>
              <a:t>76</a:t>
            </a:fld>
            <a:endParaRPr lang="en-US" altLang="en-US">
              <a:solidFill>
                <a:srgbClr val="005288"/>
              </a:solidFill>
            </a:endParaRPr>
          </a:p>
        </p:txBody>
      </p:sp>
    </p:spTree>
    <p:extLst>
      <p:ext uri="{BB962C8B-B14F-4D97-AF65-F5344CB8AC3E}">
        <p14:creationId xmlns:p14="http://schemas.microsoft.com/office/powerpoint/2010/main" val="42801262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C527D-332E-4314-8A8C-F45E86A6F961}"/>
              </a:ext>
            </a:extLst>
          </p:cNvPr>
          <p:cNvSpPr>
            <a:spLocks noGrp="1"/>
          </p:cNvSpPr>
          <p:nvPr>
            <p:ph type="title"/>
          </p:nvPr>
        </p:nvSpPr>
        <p:spPr/>
        <p:txBody>
          <a:bodyPr/>
          <a:lstStyle/>
          <a:p>
            <a:r>
              <a:rPr lang="en-US" dirty="0"/>
              <a:t>Remaining data</a:t>
            </a:r>
          </a:p>
        </p:txBody>
      </p:sp>
      <p:sp>
        <p:nvSpPr>
          <p:cNvPr id="3" name="Content Placeholder 2">
            <a:extLst>
              <a:ext uri="{FF2B5EF4-FFF2-40B4-BE49-F238E27FC236}">
                <a16:creationId xmlns:a16="http://schemas.microsoft.com/office/drawing/2014/main" id="{D618E945-EB6E-4D14-BEDB-7E50E4C1EDD0}"/>
              </a:ext>
            </a:extLst>
          </p:cNvPr>
          <p:cNvSpPr>
            <a:spLocks noGrp="1"/>
          </p:cNvSpPr>
          <p:nvPr>
            <p:ph idx="1"/>
          </p:nvPr>
        </p:nvSpPr>
        <p:spPr/>
        <p:txBody>
          <a:bodyPr/>
          <a:lstStyle/>
          <a:p>
            <a:r>
              <a:rPr lang="en-US" dirty="0"/>
              <a:t>Volunteer costs, social benefits, and environmental benefits may be also added to your flood control BCA if applicable.</a:t>
            </a:r>
          </a:p>
          <a:p>
            <a:pPr lvl="1"/>
            <a:r>
              <a:rPr lang="en-US" b="1" u="sng" dirty="0"/>
              <a:t>Note:</a:t>
            </a:r>
            <a:r>
              <a:rPr lang="en-US" dirty="0"/>
              <a:t> Since environmental benefits are calculated for the entire project area, they may only be added to your BCA once. If you have multiple structures in your flood control BCA, ensure you are not over-counting environmental benefits.</a:t>
            </a:r>
          </a:p>
          <a:p>
            <a:r>
              <a:rPr lang="en-US" dirty="0"/>
              <a:t>These data points are optional and are discussed earlier in the unit.</a:t>
            </a:r>
          </a:p>
        </p:txBody>
      </p:sp>
      <p:sp>
        <p:nvSpPr>
          <p:cNvPr id="4" name="Slide Number Placeholder 3">
            <a:extLst>
              <a:ext uri="{FF2B5EF4-FFF2-40B4-BE49-F238E27FC236}">
                <a16:creationId xmlns:a16="http://schemas.microsoft.com/office/drawing/2014/main" id="{AF07B5DC-7AF0-49D8-BA70-3B7F3DC5B90E}"/>
              </a:ext>
            </a:extLst>
          </p:cNvPr>
          <p:cNvSpPr>
            <a:spLocks noGrp="1"/>
          </p:cNvSpPr>
          <p:nvPr>
            <p:ph type="sldNum" sz="quarter" idx="10"/>
          </p:nvPr>
        </p:nvSpPr>
        <p:spPr/>
        <p:txBody>
          <a:bodyPr/>
          <a:lstStyle/>
          <a:p>
            <a:pPr>
              <a:defRPr/>
            </a:pPr>
            <a:fld id="{7AADE671-CBFE-46EC-B8A1-F58C87EF8110}" type="slidenum">
              <a:rPr lang="en-US" altLang="en-US" smtClean="0"/>
              <a:pPr>
                <a:defRPr/>
              </a:pPr>
              <a:t>77</a:t>
            </a:fld>
            <a:endParaRPr lang="en-US" altLang="en-US"/>
          </a:p>
        </p:txBody>
      </p:sp>
    </p:spTree>
    <p:extLst>
      <p:ext uri="{BB962C8B-B14F-4D97-AF65-F5344CB8AC3E}">
        <p14:creationId xmlns:p14="http://schemas.microsoft.com/office/powerpoint/2010/main" val="12531248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07D5A7D3-64EB-43DA-BD9A-F16924C2603E}"/>
              </a:ext>
            </a:extLst>
          </p:cNvPr>
          <p:cNvSpPr>
            <a:spLocks noGrp="1" noChangeArrowheads="1"/>
          </p:cNvSpPr>
          <p:nvPr>
            <p:ph type="title"/>
          </p:nvPr>
        </p:nvSpPr>
        <p:spPr>
          <a:xfrm>
            <a:off x="457200" y="1371600"/>
            <a:ext cx="7845552" cy="4343400"/>
          </a:xfrm>
        </p:spPr>
        <p:txBody>
          <a:bodyPr anchor="ctr" anchorCtr="0"/>
          <a:lstStyle/>
          <a:p>
            <a:r>
              <a:rPr lang="en-US" altLang="en-US" sz="3200" dirty="0">
                <a:solidFill>
                  <a:schemeClr val="tx1"/>
                </a:solidFill>
                <a:latin typeface="+mn-lt"/>
              </a:rPr>
              <a:t>Damage estimates using DDFs</a:t>
            </a:r>
          </a:p>
        </p:txBody>
      </p:sp>
      <p:sp>
        <p:nvSpPr>
          <p:cNvPr id="21508" name="Slide Number Placeholder 3">
            <a:extLst>
              <a:ext uri="{FF2B5EF4-FFF2-40B4-BE49-F238E27FC236}">
                <a16:creationId xmlns:a16="http://schemas.microsoft.com/office/drawing/2014/main" id="{5F8E5D09-2B82-474C-836C-3F9B50F1D493}"/>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904276A-D659-441B-BE1C-34C85379A45C}" type="slidenum">
              <a:rPr lang="en-US" altLang="en-US" smtClean="0">
                <a:solidFill>
                  <a:srgbClr val="005288"/>
                </a:solidFill>
              </a:rPr>
              <a:pPr/>
              <a:t>78</a:t>
            </a:fld>
            <a:endParaRPr lang="en-US" altLang="en-US">
              <a:solidFill>
                <a:srgbClr val="005288"/>
              </a:solidFill>
            </a:endParaRPr>
          </a:p>
        </p:txBody>
      </p:sp>
    </p:spTree>
    <p:extLst>
      <p:ext uri="{BB962C8B-B14F-4D97-AF65-F5344CB8AC3E}">
        <p14:creationId xmlns:p14="http://schemas.microsoft.com/office/powerpoint/2010/main" val="23808160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EF5AD-5847-4DC2-B859-674BC68E221F}"/>
              </a:ext>
            </a:extLst>
          </p:cNvPr>
          <p:cNvSpPr>
            <a:spLocks noGrp="1"/>
          </p:cNvSpPr>
          <p:nvPr>
            <p:ph type="title"/>
          </p:nvPr>
        </p:nvSpPr>
        <p:spPr/>
        <p:txBody>
          <a:bodyPr/>
          <a:lstStyle/>
          <a:p>
            <a:r>
              <a:rPr lang="en-US" dirty="0"/>
              <a:t>Damage estimates using DDFs, 1 of 7</a:t>
            </a:r>
          </a:p>
        </p:txBody>
      </p:sp>
      <p:sp>
        <p:nvSpPr>
          <p:cNvPr id="3" name="Content Placeholder 2">
            <a:extLst>
              <a:ext uri="{FF2B5EF4-FFF2-40B4-BE49-F238E27FC236}">
                <a16:creationId xmlns:a16="http://schemas.microsoft.com/office/drawing/2014/main" id="{82D7AD04-E935-4EFE-921E-ACFC98898B38}"/>
              </a:ext>
            </a:extLst>
          </p:cNvPr>
          <p:cNvSpPr>
            <a:spLocks noGrp="1"/>
          </p:cNvSpPr>
          <p:nvPr>
            <p:ph idx="1"/>
          </p:nvPr>
        </p:nvSpPr>
        <p:spPr/>
        <p:txBody>
          <a:bodyPr/>
          <a:lstStyle/>
          <a:p>
            <a:r>
              <a:rPr lang="en-US" dirty="0"/>
              <a:t>You can estimate damage amounts to structures by utilizing the appropriate Depth Damage Function (DDF) curve.</a:t>
            </a:r>
          </a:p>
          <a:p>
            <a:r>
              <a:rPr lang="en-US" dirty="0"/>
              <a:t>For each structure, you will need to know: </a:t>
            </a:r>
          </a:p>
          <a:p>
            <a:pPr lvl="1"/>
            <a:r>
              <a:rPr lang="en-US" dirty="0"/>
              <a:t>Building size</a:t>
            </a:r>
          </a:p>
          <a:p>
            <a:pPr lvl="1"/>
            <a:r>
              <a:rPr lang="en-US" dirty="0"/>
              <a:t>Depth of flooding (or LFE and flood elevations)</a:t>
            </a:r>
          </a:p>
          <a:p>
            <a:pPr lvl="1"/>
            <a:r>
              <a:rPr lang="en-US" dirty="0"/>
              <a:t>Structure characteristics (basement or not, foundation type, etc.)</a:t>
            </a:r>
          </a:p>
        </p:txBody>
      </p:sp>
      <p:sp>
        <p:nvSpPr>
          <p:cNvPr id="4" name="Slide Number Placeholder 3">
            <a:extLst>
              <a:ext uri="{FF2B5EF4-FFF2-40B4-BE49-F238E27FC236}">
                <a16:creationId xmlns:a16="http://schemas.microsoft.com/office/drawing/2014/main" id="{777D851F-E305-472B-892A-015EE1E7C025}"/>
              </a:ext>
            </a:extLst>
          </p:cNvPr>
          <p:cNvSpPr>
            <a:spLocks noGrp="1"/>
          </p:cNvSpPr>
          <p:nvPr>
            <p:ph type="sldNum" sz="quarter" idx="10"/>
          </p:nvPr>
        </p:nvSpPr>
        <p:spPr/>
        <p:txBody>
          <a:bodyPr/>
          <a:lstStyle/>
          <a:p>
            <a:pPr>
              <a:defRPr/>
            </a:pPr>
            <a:fld id="{A5C55745-AF7C-45D1-964E-1C8AF7627A2B}" type="slidenum">
              <a:rPr lang="en-US" altLang="en-US" smtClean="0"/>
              <a:pPr>
                <a:defRPr/>
              </a:pPr>
              <a:t>79</a:t>
            </a:fld>
            <a:endParaRPr lang="en-US" altLang="en-US"/>
          </a:p>
        </p:txBody>
      </p:sp>
    </p:spTree>
    <p:extLst>
      <p:ext uri="{BB962C8B-B14F-4D97-AF65-F5344CB8AC3E}">
        <p14:creationId xmlns:p14="http://schemas.microsoft.com/office/powerpoint/2010/main" val="1891861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96165C05-7F78-41D3-B64F-1E17C5087A38}"/>
              </a:ext>
            </a:extLst>
          </p:cNvPr>
          <p:cNvSpPr>
            <a:spLocks noGrp="1" noChangeArrowheads="1"/>
          </p:cNvSpPr>
          <p:nvPr>
            <p:ph type="title"/>
          </p:nvPr>
        </p:nvSpPr>
        <p:spPr/>
        <p:txBody>
          <a:bodyPr/>
          <a:lstStyle/>
          <a:p>
            <a:r>
              <a:rPr lang="en-US" altLang="en-US"/>
              <a:t>Hydrologic and Hydraulic (H&amp;H) Study</a:t>
            </a:r>
          </a:p>
        </p:txBody>
      </p:sp>
      <p:sp>
        <p:nvSpPr>
          <p:cNvPr id="17411" name="Content Placeholder 2">
            <a:extLst>
              <a:ext uri="{FF2B5EF4-FFF2-40B4-BE49-F238E27FC236}">
                <a16:creationId xmlns:a16="http://schemas.microsoft.com/office/drawing/2014/main" id="{9618397C-F4A3-4DDF-8A7C-D3C8E718923C}"/>
              </a:ext>
            </a:extLst>
          </p:cNvPr>
          <p:cNvSpPr>
            <a:spLocks noGrp="1" noChangeArrowheads="1"/>
          </p:cNvSpPr>
          <p:nvPr>
            <p:ph idx="1"/>
          </p:nvPr>
        </p:nvSpPr>
        <p:spPr>
          <a:xfrm>
            <a:off x="838200" y="1371600"/>
            <a:ext cx="7696200" cy="4343400"/>
          </a:xfrm>
        </p:spPr>
        <p:txBody>
          <a:bodyPr/>
          <a:lstStyle/>
          <a:p>
            <a:pPr>
              <a:defRPr/>
            </a:pPr>
            <a:r>
              <a:rPr lang="en-US" altLang="en-US" dirty="0"/>
              <a:t>An H&amp;H study is the study of movement of water, including the volume and rate of flow as it moves through a watershed, basin, channel, or man-made structure.</a:t>
            </a:r>
          </a:p>
          <a:p>
            <a:pPr>
              <a:defRPr/>
            </a:pPr>
            <a:r>
              <a:rPr lang="en-US" altLang="en-US" dirty="0"/>
              <a:t>When an FIS/FIRM is deemed inadequate for evaluating a mitigation project’s impacts (or does not exist for a location), a community may conduct an H&amp;H study.</a:t>
            </a:r>
          </a:p>
          <a:p>
            <a:pPr>
              <a:defRPr/>
            </a:pPr>
            <a:r>
              <a:rPr lang="en-US" altLang="en-US" dirty="0"/>
              <a:t>Must be conducted by licensed, professional engineers.</a:t>
            </a:r>
          </a:p>
        </p:txBody>
      </p:sp>
      <p:sp>
        <p:nvSpPr>
          <p:cNvPr id="21508" name="Slide Number Placeholder 3">
            <a:extLst>
              <a:ext uri="{FF2B5EF4-FFF2-40B4-BE49-F238E27FC236}">
                <a16:creationId xmlns:a16="http://schemas.microsoft.com/office/drawing/2014/main" id="{CB26C7F8-1207-4497-8C7C-3AD16DBDE35C}"/>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4A33FC2-648C-4668-B5BA-53782B590EB7}" type="slidenum">
              <a:rPr lang="en-US" altLang="en-US" smtClean="0">
                <a:solidFill>
                  <a:srgbClr val="005288"/>
                </a:solidFill>
              </a:rPr>
              <a:pPr/>
              <a:t>8</a:t>
            </a:fld>
            <a:endParaRPr lang="en-US" altLang="en-US">
              <a:solidFill>
                <a:srgbClr val="005288"/>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EF5AD-5847-4DC2-B859-674BC68E221F}"/>
              </a:ext>
            </a:extLst>
          </p:cNvPr>
          <p:cNvSpPr>
            <a:spLocks noGrp="1"/>
          </p:cNvSpPr>
          <p:nvPr>
            <p:ph type="title"/>
          </p:nvPr>
        </p:nvSpPr>
        <p:spPr/>
        <p:txBody>
          <a:bodyPr/>
          <a:lstStyle/>
          <a:p>
            <a:r>
              <a:rPr lang="en-US" dirty="0"/>
              <a:t>Damage estimates using DDFs, 2 of 7</a:t>
            </a:r>
          </a:p>
        </p:txBody>
      </p:sp>
      <p:sp>
        <p:nvSpPr>
          <p:cNvPr id="3" name="Content Placeholder 2">
            <a:extLst>
              <a:ext uri="{FF2B5EF4-FFF2-40B4-BE49-F238E27FC236}">
                <a16:creationId xmlns:a16="http://schemas.microsoft.com/office/drawing/2014/main" id="{82D7AD04-E935-4EFE-921E-ACFC98898B38}"/>
              </a:ext>
            </a:extLst>
          </p:cNvPr>
          <p:cNvSpPr>
            <a:spLocks noGrp="1"/>
          </p:cNvSpPr>
          <p:nvPr>
            <p:ph idx="1"/>
          </p:nvPr>
        </p:nvSpPr>
        <p:spPr/>
        <p:txBody>
          <a:bodyPr/>
          <a:lstStyle/>
          <a:p>
            <a:r>
              <a:rPr lang="en-US" dirty="0"/>
              <a:t>You will probably want to use a spreadsheet to do the calculations, especially if analyzing multiple structures.</a:t>
            </a:r>
          </a:p>
          <a:p>
            <a:r>
              <a:rPr lang="en-US" dirty="0"/>
              <a:t>In this simple example we will assume we are mitigating riverine flooding for 2 structures:</a:t>
            </a:r>
          </a:p>
          <a:p>
            <a:pPr marL="693738" lvl="1" indent="-342900">
              <a:buFont typeface="+mj-lt"/>
              <a:buAutoNum type="arabicPeriod"/>
            </a:pPr>
            <a:r>
              <a:rPr lang="en-US" dirty="0"/>
              <a:t>A one-story home with no basement</a:t>
            </a:r>
          </a:p>
          <a:p>
            <a:pPr marL="693738" lvl="1" indent="-342900">
              <a:buFont typeface="+mj-lt"/>
              <a:buAutoNum type="arabicPeriod"/>
            </a:pPr>
            <a:r>
              <a:rPr lang="en-US" dirty="0"/>
              <a:t>A two-story home with a basement</a:t>
            </a:r>
          </a:p>
          <a:p>
            <a:r>
              <a:rPr lang="en-US" dirty="0"/>
              <a:t>Create columns as shown below. Calculate the BRVs using the building size and default BRV of $100/square foot.</a:t>
            </a:r>
          </a:p>
          <a:p>
            <a:endParaRPr lang="en-US" dirty="0"/>
          </a:p>
        </p:txBody>
      </p:sp>
      <p:pic>
        <p:nvPicPr>
          <p:cNvPr id="5" name="Picture 4" descr="Image of spreadsheet calculation of building replacement value">
            <a:extLst>
              <a:ext uri="{FF2B5EF4-FFF2-40B4-BE49-F238E27FC236}">
                <a16:creationId xmlns:a16="http://schemas.microsoft.com/office/drawing/2014/main" id="{673C7B0E-8CD8-4ED5-AAF9-161C1E1C791F}"/>
              </a:ext>
            </a:extLst>
          </p:cNvPr>
          <p:cNvPicPr>
            <a:picLocks noChangeAspect="1"/>
          </p:cNvPicPr>
          <p:nvPr/>
        </p:nvPicPr>
        <p:blipFill>
          <a:blip r:embed="rId3"/>
          <a:stretch>
            <a:fillRect/>
          </a:stretch>
        </p:blipFill>
        <p:spPr>
          <a:xfrm>
            <a:off x="803676" y="4724400"/>
            <a:ext cx="7855415" cy="1524000"/>
          </a:xfrm>
          <a:prstGeom prst="rect">
            <a:avLst/>
          </a:prstGeom>
        </p:spPr>
      </p:pic>
      <p:sp>
        <p:nvSpPr>
          <p:cNvPr id="4" name="Slide Number Placeholder 3">
            <a:extLst>
              <a:ext uri="{FF2B5EF4-FFF2-40B4-BE49-F238E27FC236}">
                <a16:creationId xmlns:a16="http://schemas.microsoft.com/office/drawing/2014/main" id="{777D851F-E305-472B-892A-015EE1E7C025}"/>
              </a:ext>
            </a:extLst>
          </p:cNvPr>
          <p:cNvSpPr>
            <a:spLocks noGrp="1"/>
          </p:cNvSpPr>
          <p:nvPr>
            <p:ph type="sldNum" sz="quarter" idx="10"/>
          </p:nvPr>
        </p:nvSpPr>
        <p:spPr/>
        <p:txBody>
          <a:bodyPr/>
          <a:lstStyle/>
          <a:p>
            <a:pPr>
              <a:defRPr/>
            </a:pPr>
            <a:fld id="{A5C55745-AF7C-45D1-964E-1C8AF7627A2B}" type="slidenum">
              <a:rPr lang="en-US" altLang="en-US" smtClean="0"/>
              <a:pPr>
                <a:defRPr/>
              </a:pPr>
              <a:t>80</a:t>
            </a:fld>
            <a:endParaRPr lang="en-US" altLang="en-US"/>
          </a:p>
        </p:txBody>
      </p:sp>
    </p:spTree>
    <p:extLst>
      <p:ext uri="{BB962C8B-B14F-4D97-AF65-F5344CB8AC3E}">
        <p14:creationId xmlns:p14="http://schemas.microsoft.com/office/powerpoint/2010/main" val="324762662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EF5AD-5847-4DC2-B859-674BC68E221F}"/>
              </a:ext>
            </a:extLst>
          </p:cNvPr>
          <p:cNvSpPr>
            <a:spLocks noGrp="1"/>
          </p:cNvSpPr>
          <p:nvPr>
            <p:ph type="title"/>
          </p:nvPr>
        </p:nvSpPr>
        <p:spPr/>
        <p:txBody>
          <a:bodyPr/>
          <a:lstStyle/>
          <a:p>
            <a:r>
              <a:rPr lang="en-US" dirty="0"/>
              <a:t>Damage estimates using DDFs, 3 of 7</a:t>
            </a:r>
          </a:p>
        </p:txBody>
      </p:sp>
      <p:sp>
        <p:nvSpPr>
          <p:cNvPr id="3" name="Content Placeholder 2">
            <a:extLst>
              <a:ext uri="{FF2B5EF4-FFF2-40B4-BE49-F238E27FC236}">
                <a16:creationId xmlns:a16="http://schemas.microsoft.com/office/drawing/2014/main" id="{82D7AD04-E935-4EFE-921E-ACFC98898B38}"/>
              </a:ext>
            </a:extLst>
          </p:cNvPr>
          <p:cNvSpPr>
            <a:spLocks noGrp="1"/>
          </p:cNvSpPr>
          <p:nvPr>
            <p:ph idx="1"/>
          </p:nvPr>
        </p:nvSpPr>
        <p:spPr/>
        <p:txBody>
          <a:bodyPr/>
          <a:lstStyle/>
          <a:p>
            <a:r>
              <a:rPr lang="en-US" dirty="0"/>
              <a:t>One-story home with no basement</a:t>
            </a:r>
          </a:p>
          <a:p>
            <a:pPr lvl="1"/>
            <a:r>
              <a:rPr lang="en-US" dirty="0"/>
              <a:t>If the depth of flooding in the home was 1 foot, we would look at the “1” row and put the percentages in the proper columns in our spreadsheet.</a:t>
            </a:r>
          </a:p>
          <a:p>
            <a:endParaRPr lang="en-US" dirty="0"/>
          </a:p>
        </p:txBody>
      </p:sp>
      <p:pic>
        <p:nvPicPr>
          <p:cNvPr id="7" name="Picture 6" descr="Screenshot of the depth damage functions for a one story home with no basement">
            <a:extLst>
              <a:ext uri="{FF2B5EF4-FFF2-40B4-BE49-F238E27FC236}">
                <a16:creationId xmlns:a16="http://schemas.microsoft.com/office/drawing/2014/main" id="{4C53DC80-FEFF-4314-987E-21F0A981A887}"/>
              </a:ext>
            </a:extLst>
          </p:cNvPr>
          <p:cNvPicPr>
            <a:picLocks noChangeAspect="1"/>
          </p:cNvPicPr>
          <p:nvPr/>
        </p:nvPicPr>
        <p:blipFill>
          <a:blip r:embed="rId3"/>
          <a:stretch>
            <a:fillRect/>
          </a:stretch>
        </p:blipFill>
        <p:spPr>
          <a:xfrm>
            <a:off x="1219200" y="2826586"/>
            <a:ext cx="6705600" cy="3601995"/>
          </a:xfrm>
          <a:prstGeom prst="rect">
            <a:avLst/>
          </a:prstGeom>
        </p:spPr>
      </p:pic>
      <p:sp>
        <p:nvSpPr>
          <p:cNvPr id="4" name="Slide Number Placeholder 3">
            <a:extLst>
              <a:ext uri="{FF2B5EF4-FFF2-40B4-BE49-F238E27FC236}">
                <a16:creationId xmlns:a16="http://schemas.microsoft.com/office/drawing/2014/main" id="{777D851F-E305-472B-892A-015EE1E7C025}"/>
              </a:ext>
            </a:extLst>
          </p:cNvPr>
          <p:cNvSpPr>
            <a:spLocks noGrp="1"/>
          </p:cNvSpPr>
          <p:nvPr>
            <p:ph type="sldNum" sz="quarter" idx="10"/>
          </p:nvPr>
        </p:nvSpPr>
        <p:spPr/>
        <p:txBody>
          <a:bodyPr/>
          <a:lstStyle/>
          <a:p>
            <a:pPr>
              <a:defRPr/>
            </a:pPr>
            <a:fld id="{A5C55745-AF7C-45D1-964E-1C8AF7627A2B}" type="slidenum">
              <a:rPr lang="en-US" altLang="en-US" smtClean="0"/>
              <a:pPr>
                <a:defRPr/>
              </a:pPr>
              <a:t>81</a:t>
            </a:fld>
            <a:endParaRPr lang="en-US" altLang="en-US"/>
          </a:p>
        </p:txBody>
      </p:sp>
    </p:spTree>
    <p:extLst>
      <p:ext uri="{BB962C8B-B14F-4D97-AF65-F5344CB8AC3E}">
        <p14:creationId xmlns:p14="http://schemas.microsoft.com/office/powerpoint/2010/main" val="279778732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EF5AD-5847-4DC2-B859-674BC68E221F}"/>
              </a:ext>
            </a:extLst>
          </p:cNvPr>
          <p:cNvSpPr>
            <a:spLocks noGrp="1"/>
          </p:cNvSpPr>
          <p:nvPr>
            <p:ph type="title"/>
          </p:nvPr>
        </p:nvSpPr>
        <p:spPr/>
        <p:txBody>
          <a:bodyPr/>
          <a:lstStyle/>
          <a:p>
            <a:r>
              <a:rPr lang="en-US" dirty="0"/>
              <a:t>Damage estimates using DDFs, 4 of 7</a:t>
            </a:r>
          </a:p>
        </p:txBody>
      </p:sp>
      <p:sp>
        <p:nvSpPr>
          <p:cNvPr id="3" name="Content Placeholder 2">
            <a:extLst>
              <a:ext uri="{FF2B5EF4-FFF2-40B4-BE49-F238E27FC236}">
                <a16:creationId xmlns:a16="http://schemas.microsoft.com/office/drawing/2014/main" id="{82D7AD04-E935-4EFE-921E-ACFC98898B38}"/>
              </a:ext>
            </a:extLst>
          </p:cNvPr>
          <p:cNvSpPr>
            <a:spLocks noGrp="1"/>
          </p:cNvSpPr>
          <p:nvPr>
            <p:ph idx="1"/>
          </p:nvPr>
        </p:nvSpPr>
        <p:spPr/>
        <p:txBody>
          <a:bodyPr/>
          <a:lstStyle/>
          <a:p>
            <a:r>
              <a:rPr lang="en-US" dirty="0"/>
              <a:t>Two-story home with basement</a:t>
            </a:r>
          </a:p>
          <a:p>
            <a:pPr lvl="1"/>
            <a:r>
              <a:rPr lang="en-US" dirty="0"/>
              <a:t>Again, if depth of flooding was 1 foot, we would put these percentages in our spreadsheet.</a:t>
            </a:r>
          </a:p>
        </p:txBody>
      </p:sp>
      <p:pic>
        <p:nvPicPr>
          <p:cNvPr id="5" name="Picture 4" descr="Screenshot of the depth damage functions for a two story home with basement">
            <a:extLst>
              <a:ext uri="{FF2B5EF4-FFF2-40B4-BE49-F238E27FC236}">
                <a16:creationId xmlns:a16="http://schemas.microsoft.com/office/drawing/2014/main" id="{470EC2CA-59C6-48D5-8292-AB0D16117093}"/>
              </a:ext>
            </a:extLst>
          </p:cNvPr>
          <p:cNvPicPr>
            <a:picLocks noChangeAspect="1"/>
          </p:cNvPicPr>
          <p:nvPr/>
        </p:nvPicPr>
        <p:blipFill>
          <a:blip r:embed="rId3"/>
          <a:stretch>
            <a:fillRect/>
          </a:stretch>
        </p:blipFill>
        <p:spPr>
          <a:xfrm>
            <a:off x="958971" y="2557463"/>
            <a:ext cx="7226058" cy="3756025"/>
          </a:xfrm>
          <a:prstGeom prst="rect">
            <a:avLst/>
          </a:prstGeom>
        </p:spPr>
      </p:pic>
      <p:sp>
        <p:nvSpPr>
          <p:cNvPr id="4" name="Slide Number Placeholder 3">
            <a:extLst>
              <a:ext uri="{FF2B5EF4-FFF2-40B4-BE49-F238E27FC236}">
                <a16:creationId xmlns:a16="http://schemas.microsoft.com/office/drawing/2014/main" id="{777D851F-E305-472B-892A-015EE1E7C025}"/>
              </a:ext>
            </a:extLst>
          </p:cNvPr>
          <p:cNvSpPr>
            <a:spLocks noGrp="1"/>
          </p:cNvSpPr>
          <p:nvPr>
            <p:ph type="sldNum" sz="quarter" idx="10"/>
          </p:nvPr>
        </p:nvSpPr>
        <p:spPr/>
        <p:txBody>
          <a:bodyPr/>
          <a:lstStyle/>
          <a:p>
            <a:pPr>
              <a:defRPr/>
            </a:pPr>
            <a:fld id="{A5C55745-AF7C-45D1-964E-1C8AF7627A2B}" type="slidenum">
              <a:rPr lang="en-US" altLang="en-US" smtClean="0"/>
              <a:pPr>
                <a:defRPr/>
              </a:pPr>
              <a:t>82</a:t>
            </a:fld>
            <a:endParaRPr lang="en-US" altLang="en-US"/>
          </a:p>
        </p:txBody>
      </p:sp>
    </p:spTree>
    <p:extLst>
      <p:ext uri="{BB962C8B-B14F-4D97-AF65-F5344CB8AC3E}">
        <p14:creationId xmlns:p14="http://schemas.microsoft.com/office/powerpoint/2010/main" val="234032002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EF5AD-5847-4DC2-B859-674BC68E221F}"/>
              </a:ext>
            </a:extLst>
          </p:cNvPr>
          <p:cNvSpPr>
            <a:spLocks noGrp="1"/>
          </p:cNvSpPr>
          <p:nvPr>
            <p:ph type="title"/>
          </p:nvPr>
        </p:nvSpPr>
        <p:spPr/>
        <p:txBody>
          <a:bodyPr/>
          <a:lstStyle/>
          <a:p>
            <a:r>
              <a:rPr lang="en-US" dirty="0"/>
              <a:t>Damage estimates using DDFs, 5 of 7</a:t>
            </a:r>
          </a:p>
        </p:txBody>
      </p:sp>
      <p:sp>
        <p:nvSpPr>
          <p:cNvPr id="3" name="Content Placeholder 2">
            <a:extLst>
              <a:ext uri="{FF2B5EF4-FFF2-40B4-BE49-F238E27FC236}">
                <a16:creationId xmlns:a16="http://schemas.microsoft.com/office/drawing/2014/main" id="{82D7AD04-E935-4EFE-921E-ACFC98898B38}"/>
              </a:ext>
            </a:extLst>
          </p:cNvPr>
          <p:cNvSpPr>
            <a:spLocks noGrp="1"/>
          </p:cNvSpPr>
          <p:nvPr>
            <p:ph idx="1"/>
          </p:nvPr>
        </p:nvSpPr>
        <p:spPr/>
        <p:txBody>
          <a:bodyPr/>
          <a:lstStyle/>
          <a:p>
            <a:r>
              <a:rPr lang="en-US" dirty="0"/>
              <a:t>Our spreadsheet now looks like this:</a:t>
            </a:r>
          </a:p>
        </p:txBody>
      </p:sp>
      <p:pic>
        <p:nvPicPr>
          <p:cNvPr id="8" name="Picture 7" descr="Screenshot of building replacement value after depth damage function calculation">
            <a:extLst>
              <a:ext uri="{FF2B5EF4-FFF2-40B4-BE49-F238E27FC236}">
                <a16:creationId xmlns:a16="http://schemas.microsoft.com/office/drawing/2014/main" id="{F8816E1B-B221-4E83-8576-CC71A1B404D8}"/>
              </a:ext>
            </a:extLst>
          </p:cNvPr>
          <p:cNvPicPr>
            <a:picLocks noChangeAspect="1"/>
          </p:cNvPicPr>
          <p:nvPr/>
        </p:nvPicPr>
        <p:blipFill>
          <a:blip r:embed="rId3"/>
          <a:stretch>
            <a:fillRect/>
          </a:stretch>
        </p:blipFill>
        <p:spPr>
          <a:xfrm>
            <a:off x="474518" y="2019300"/>
            <a:ext cx="7858125" cy="1524000"/>
          </a:xfrm>
          <a:prstGeom prst="rect">
            <a:avLst/>
          </a:prstGeom>
        </p:spPr>
      </p:pic>
      <p:sp>
        <p:nvSpPr>
          <p:cNvPr id="4" name="Slide Number Placeholder 3">
            <a:extLst>
              <a:ext uri="{FF2B5EF4-FFF2-40B4-BE49-F238E27FC236}">
                <a16:creationId xmlns:a16="http://schemas.microsoft.com/office/drawing/2014/main" id="{777D851F-E305-472B-892A-015EE1E7C025}"/>
              </a:ext>
            </a:extLst>
          </p:cNvPr>
          <p:cNvSpPr>
            <a:spLocks noGrp="1"/>
          </p:cNvSpPr>
          <p:nvPr>
            <p:ph type="sldNum" sz="quarter" idx="10"/>
          </p:nvPr>
        </p:nvSpPr>
        <p:spPr/>
        <p:txBody>
          <a:bodyPr/>
          <a:lstStyle/>
          <a:p>
            <a:pPr>
              <a:defRPr/>
            </a:pPr>
            <a:fld id="{A5C55745-AF7C-45D1-964E-1C8AF7627A2B}" type="slidenum">
              <a:rPr lang="en-US" altLang="en-US" smtClean="0"/>
              <a:pPr>
                <a:defRPr/>
              </a:pPr>
              <a:t>83</a:t>
            </a:fld>
            <a:endParaRPr lang="en-US" altLang="en-US"/>
          </a:p>
        </p:txBody>
      </p:sp>
    </p:spTree>
    <p:extLst>
      <p:ext uri="{BB962C8B-B14F-4D97-AF65-F5344CB8AC3E}">
        <p14:creationId xmlns:p14="http://schemas.microsoft.com/office/powerpoint/2010/main" val="6474331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EF5AD-5847-4DC2-B859-674BC68E221F}"/>
              </a:ext>
            </a:extLst>
          </p:cNvPr>
          <p:cNvSpPr>
            <a:spLocks noGrp="1"/>
          </p:cNvSpPr>
          <p:nvPr>
            <p:ph type="title"/>
          </p:nvPr>
        </p:nvSpPr>
        <p:spPr/>
        <p:txBody>
          <a:bodyPr/>
          <a:lstStyle/>
          <a:p>
            <a:r>
              <a:rPr lang="en-US" dirty="0"/>
              <a:t>Damage estimates using DDFs, 6 of 7</a:t>
            </a:r>
          </a:p>
        </p:txBody>
      </p:sp>
      <p:sp>
        <p:nvSpPr>
          <p:cNvPr id="3" name="Content Placeholder 2">
            <a:extLst>
              <a:ext uri="{FF2B5EF4-FFF2-40B4-BE49-F238E27FC236}">
                <a16:creationId xmlns:a16="http://schemas.microsoft.com/office/drawing/2014/main" id="{82D7AD04-E935-4EFE-921E-ACFC98898B38}"/>
              </a:ext>
            </a:extLst>
          </p:cNvPr>
          <p:cNvSpPr>
            <a:spLocks noGrp="1"/>
          </p:cNvSpPr>
          <p:nvPr>
            <p:ph idx="1"/>
          </p:nvPr>
        </p:nvSpPr>
        <p:spPr/>
        <p:txBody>
          <a:bodyPr/>
          <a:lstStyle/>
          <a:p>
            <a:r>
              <a:rPr lang="en-US" dirty="0"/>
              <a:t>To get the Building Damages ($) and Contents Damages ($), multiply the BRV column by the appropriate percentages.</a:t>
            </a:r>
          </a:p>
        </p:txBody>
      </p:sp>
      <p:pic>
        <p:nvPicPr>
          <p:cNvPr id="5" name="Picture 4" descr="Screenshot of building replacement value calculation">
            <a:extLst>
              <a:ext uri="{FF2B5EF4-FFF2-40B4-BE49-F238E27FC236}">
                <a16:creationId xmlns:a16="http://schemas.microsoft.com/office/drawing/2014/main" id="{46667264-D095-4EE0-B20B-A10303447A3F}"/>
              </a:ext>
            </a:extLst>
          </p:cNvPr>
          <p:cNvPicPr>
            <a:picLocks noChangeAspect="1"/>
          </p:cNvPicPr>
          <p:nvPr/>
        </p:nvPicPr>
        <p:blipFill>
          <a:blip r:embed="rId3"/>
          <a:stretch>
            <a:fillRect/>
          </a:stretch>
        </p:blipFill>
        <p:spPr>
          <a:xfrm>
            <a:off x="457200" y="2667000"/>
            <a:ext cx="8334587" cy="1733697"/>
          </a:xfrm>
          <a:prstGeom prst="rect">
            <a:avLst/>
          </a:prstGeom>
        </p:spPr>
      </p:pic>
      <p:sp>
        <p:nvSpPr>
          <p:cNvPr id="4" name="Slide Number Placeholder 3">
            <a:extLst>
              <a:ext uri="{FF2B5EF4-FFF2-40B4-BE49-F238E27FC236}">
                <a16:creationId xmlns:a16="http://schemas.microsoft.com/office/drawing/2014/main" id="{777D851F-E305-472B-892A-015EE1E7C025}"/>
              </a:ext>
            </a:extLst>
          </p:cNvPr>
          <p:cNvSpPr>
            <a:spLocks noGrp="1"/>
          </p:cNvSpPr>
          <p:nvPr>
            <p:ph type="sldNum" sz="quarter" idx="10"/>
          </p:nvPr>
        </p:nvSpPr>
        <p:spPr/>
        <p:txBody>
          <a:bodyPr/>
          <a:lstStyle/>
          <a:p>
            <a:pPr>
              <a:defRPr/>
            </a:pPr>
            <a:fld id="{A5C55745-AF7C-45D1-964E-1C8AF7627A2B}" type="slidenum">
              <a:rPr lang="en-US" altLang="en-US" smtClean="0"/>
              <a:pPr>
                <a:defRPr/>
              </a:pPr>
              <a:t>84</a:t>
            </a:fld>
            <a:endParaRPr lang="en-US" altLang="en-US"/>
          </a:p>
        </p:txBody>
      </p:sp>
    </p:spTree>
    <p:extLst>
      <p:ext uri="{BB962C8B-B14F-4D97-AF65-F5344CB8AC3E}">
        <p14:creationId xmlns:p14="http://schemas.microsoft.com/office/powerpoint/2010/main" val="120033001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EF5AD-5847-4DC2-B859-674BC68E221F}"/>
              </a:ext>
            </a:extLst>
          </p:cNvPr>
          <p:cNvSpPr>
            <a:spLocks noGrp="1"/>
          </p:cNvSpPr>
          <p:nvPr>
            <p:ph type="title"/>
          </p:nvPr>
        </p:nvSpPr>
        <p:spPr/>
        <p:txBody>
          <a:bodyPr/>
          <a:lstStyle/>
          <a:p>
            <a:r>
              <a:rPr lang="en-US" dirty="0"/>
              <a:t>Damage estimates using DDFs, 7 of 7</a:t>
            </a:r>
          </a:p>
        </p:txBody>
      </p:sp>
      <p:sp>
        <p:nvSpPr>
          <p:cNvPr id="3" name="Content Placeholder 2">
            <a:extLst>
              <a:ext uri="{FF2B5EF4-FFF2-40B4-BE49-F238E27FC236}">
                <a16:creationId xmlns:a16="http://schemas.microsoft.com/office/drawing/2014/main" id="{82D7AD04-E935-4EFE-921E-ACFC98898B38}"/>
              </a:ext>
            </a:extLst>
          </p:cNvPr>
          <p:cNvSpPr>
            <a:spLocks noGrp="1"/>
          </p:cNvSpPr>
          <p:nvPr>
            <p:ph idx="1"/>
          </p:nvPr>
        </p:nvSpPr>
        <p:spPr/>
        <p:txBody>
          <a:bodyPr/>
          <a:lstStyle/>
          <a:p>
            <a:r>
              <a:rPr lang="en-US" dirty="0"/>
              <a:t>We now have estimated building and contents damages for each structure for 1 foot of flooding. We can then enter these numbers into the BCA Toolkit for each structure. Alternatively, we can enter them as a lump sum by using the total amounts. This is particularly useful for projects with large numbers of structures. </a:t>
            </a:r>
          </a:p>
        </p:txBody>
      </p:sp>
      <p:pic>
        <p:nvPicPr>
          <p:cNvPr id="6" name="Picture 5" descr="Screenshot of building replacement value calculation">
            <a:extLst>
              <a:ext uri="{FF2B5EF4-FFF2-40B4-BE49-F238E27FC236}">
                <a16:creationId xmlns:a16="http://schemas.microsoft.com/office/drawing/2014/main" id="{81F12B1A-866A-4DF7-BB51-D5AABA8F09C5}"/>
              </a:ext>
            </a:extLst>
          </p:cNvPr>
          <p:cNvPicPr>
            <a:picLocks noChangeAspect="1"/>
          </p:cNvPicPr>
          <p:nvPr/>
        </p:nvPicPr>
        <p:blipFill>
          <a:blip r:embed="rId3"/>
          <a:stretch>
            <a:fillRect/>
          </a:stretch>
        </p:blipFill>
        <p:spPr>
          <a:xfrm>
            <a:off x="645554" y="3771900"/>
            <a:ext cx="8041246" cy="1714500"/>
          </a:xfrm>
          <a:prstGeom prst="rect">
            <a:avLst/>
          </a:prstGeom>
        </p:spPr>
      </p:pic>
      <p:sp>
        <p:nvSpPr>
          <p:cNvPr id="4" name="Slide Number Placeholder 3">
            <a:extLst>
              <a:ext uri="{FF2B5EF4-FFF2-40B4-BE49-F238E27FC236}">
                <a16:creationId xmlns:a16="http://schemas.microsoft.com/office/drawing/2014/main" id="{777D851F-E305-472B-892A-015EE1E7C025}"/>
              </a:ext>
            </a:extLst>
          </p:cNvPr>
          <p:cNvSpPr>
            <a:spLocks noGrp="1"/>
          </p:cNvSpPr>
          <p:nvPr>
            <p:ph type="sldNum" sz="quarter" idx="10"/>
          </p:nvPr>
        </p:nvSpPr>
        <p:spPr/>
        <p:txBody>
          <a:bodyPr/>
          <a:lstStyle/>
          <a:p>
            <a:pPr>
              <a:defRPr/>
            </a:pPr>
            <a:fld id="{A5C55745-AF7C-45D1-964E-1C8AF7627A2B}" type="slidenum">
              <a:rPr lang="en-US" altLang="en-US" smtClean="0"/>
              <a:pPr>
                <a:defRPr/>
              </a:pPr>
              <a:t>85</a:t>
            </a:fld>
            <a:endParaRPr lang="en-US" altLang="en-US"/>
          </a:p>
        </p:txBody>
      </p:sp>
    </p:spTree>
    <p:extLst>
      <p:ext uri="{BB962C8B-B14F-4D97-AF65-F5344CB8AC3E}">
        <p14:creationId xmlns:p14="http://schemas.microsoft.com/office/powerpoint/2010/main" val="156684025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a:extLst>
              <a:ext uri="{FF2B5EF4-FFF2-40B4-BE49-F238E27FC236}">
                <a16:creationId xmlns:a16="http://schemas.microsoft.com/office/drawing/2014/main" id="{1DBFBFF1-AC67-49AA-BB68-6FC91D26603A}"/>
              </a:ext>
            </a:extLst>
          </p:cNvPr>
          <p:cNvSpPr>
            <a:spLocks noGrp="1" noChangeArrowheads="1"/>
          </p:cNvSpPr>
          <p:nvPr>
            <p:ph type="title"/>
          </p:nvPr>
        </p:nvSpPr>
        <p:spPr/>
        <p:txBody>
          <a:bodyPr/>
          <a:lstStyle/>
          <a:p>
            <a:r>
              <a:rPr lang="en-US" altLang="en-US" dirty="0"/>
              <a:t>Unit 5 Review</a:t>
            </a:r>
          </a:p>
        </p:txBody>
      </p:sp>
      <p:sp>
        <p:nvSpPr>
          <p:cNvPr id="116739" name="Content Placeholder 2">
            <a:extLst>
              <a:ext uri="{FF2B5EF4-FFF2-40B4-BE49-F238E27FC236}">
                <a16:creationId xmlns:a16="http://schemas.microsoft.com/office/drawing/2014/main" id="{DE960808-C2C0-4491-B412-DCBCDC399E22}"/>
              </a:ext>
            </a:extLst>
          </p:cNvPr>
          <p:cNvSpPr>
            <a:spLocks noGrp="1" noChangeArrowheads="1"/>
          </p:cNvSpPr>
          <p:nvPr>
            <p:ph idx="1"/>
          </p:nvPr>
        </p:nvSpPr>
        <p:spPr/>
        <p:txBody>
          <a:bodyPr/>
          <a:lstStyle/>
          <a:p>
            <a:r>
              <a:rPr lang="en-US" altLang="en-US" dirty="0"/>
              <a:t>In this unit we:</a:t>
            </a:r>
          </a:p>
          <a:p>
            <a:pPr lvl="1"/>
            <a:r>
              <a:rPr lang="en-US" altLang="en-US" dirty="0"/>
              <a:t>Discussed concepts and terms related to flooding.</a:t>
            </a:r>
          </a:p>
          <a:p>
            <a:pPr lvl="1"/>
            <a:r>
              <a:rPr lang="en-US" altLang="en-US" dirty="0"/>
              <a:t>Presented data/documentation requirements for acquisition and elevation BCAs showed how to use the BCA Toolkit to complete riverine acquisition and coastal elevation BCAs.</a:t>
            </a:r>
          </a:p>
          <a:p>
            <a:pPr lvl="1"/>
            <a:r>
              <a:rPr lang="en-US" altLang="en-US" dirty="0"/>
              <a:t>Presented data/documentation requirements for flood control BCAs and showed how to use the BCA Toolkit to complete a flood control BCA using historical damages.</a:t>
            </a:r>
          </a:p>
          <a:p>
            <a:pPr lvl="1"/>
            <a:r>
              <a:rPr lang="en-US" altLang="en-US" dirty="0"/>
              <a:t>Showed how to estimate damages to a residential structure using DDFs and flood depths.</a:t>
            </a:r>
          </a:p>
          <a:p>
            <a:pPr lvl="1"/>
            <a:endParaRPr lang="en-US" altLang="en-US" dirty="0"/>
          </a:p>
        </p:txBody>
      </p:sp>
      <p:sp>
        <p:nvSpPr>
          <p:cNvPr id="116740" name="Slide Number Placeholder 3">
            <a:extLst>
              <a:ext uri="{FF2B5EF4-FFF2-40B4-BE49-F238E27FC236}">
                <a16:creationId xmlns:a16="http://schemas.microsoft.com/office/drawing/2014/main" id="{7C077F65-EEFF-4005-A5BF-ADA1F1794013}"/>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F9F58A5-7D09-47A9-AFDD-89A7666B3611}" type="slidenum">
              <a:rPr lang="en-US" altLang="en-US" smtClean="0">
                <a:solidFill>
                  <a:srgbClr val="005288"/>
                </a:solidFill>
              </a:rPr>
              <a:pPr/>
              <a:t>86</a:t>
            </a:fld>
            <a:endParaRPr lang="en-US" altLang="en-US">
              <a:solidFill>
                <a:srgbClr val="005288"/>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BF3CF080-413D-474B-BE4C-C2830FF4A7FF}"/>
              </a:ext>
            </a:extLst>
          </p:cNvPr>
          <p:cNvSpPr>
            <a:spLocks noGrp="1" noChangeArrowheads="1"/>
          </p:cNvSpPr>
          <p:nvPr>
            <p:ph type="title"/>
          </p:nvPr>
        </p:nvSpPr>
        <p:spPr/>
        <p:txBody>
          <a:bodyPr/>
          <a:lstStyle/>
          <a:p>
            <a:r>
              <a:rPr lang="en-US" altLang="en-US"/>
              <a:t>10-, 50-, 100-, and 500-year flood elevations</a:t>
            </a:r>
          </a:p>
        </p:txBody>
      </p:sp>
      <p:sp>
        <p:nvSpPr>
          <p:cNvPr id="23555" name="Content Placeholder 2">
            <a:extLst>
              <a:ext uri="{FF2B5EF4-FFF2-40B4-BE49-F238E27FC236}">
                <a16:creationId xmlns:a16="http://schemas.microsoft.com/office/drawing/2014/main" id="{214579A8-A66D-4135-8D3C-FC7356CDD2A7}"/>
              </a:ext>
            </a:extLst>
          </p:cNvPr>
          <p:cNvSpPr>
            <a:spLocks noGrp="1" noChangeArrowheads="1"/>
          </p:cNvSpPr>
          <p:nvPr>
            <p:ph idx="1"/>
          </p:nvPr>
        </p:nvSpPr>
        <p:spPr>
          <a:xfrm>
            <a:off x="838200" y="1371600"/>
            <a:ext cx="4876800" cy="4343400"/>
          </a:xfrm>
        </p:spPr>
        <p:txBody>
          <a:bodyPr/>
          <a:lstStyle/>
          <a:p>
            <a:r>
              <a:rPr lang="en-US" altLang="en-US" dirty="0"/>
              <a:t>Recall our discussion of recurrence intervals in Unit 3.</a:t>
            </a:r>
          </a:p>
          <a:p>
            <a:r>
              <a:rPr lang="en-US" altLang="en-US" dirty="0"/>
              <a:t>The 10-, 50-, 100-, and 500-year flood elevations refer to the expected water levels of the 10%, 2%, 1%, and 0.2% annual chance flood events.</a:t>
            </a:r>
          </a:p>
          <a:p>
            <a:pPr lvl="1"/>
            <a:r>
              <a:rPr lang="en-US" altLang="en-US" dirty="0"/>
              <a:t>Note: The terminology is misleading. Over the span of a 30-year mortgage, the odds of experiencing some of these flood events are shown in the table to the right.</a:t>
            </a:r>
          </a:p>
        </p:txBody>
      </p:sp>
      <p:graphicFrame>
        <p:nvGraphicFramePr>
          <p:cNvPr id="5" name="Table 4">
            <a:extLst>
              <a:ext uri="{FF2B5EF4-FFF2-40B4-BE49-F238E27FC236}">
                <a16:creationId xmlns:a16="http://schemas.microsoft.com/office/drawing/2014/main" id="{021B7C71-CA52-4610-AAC4-A42C9DEDE593}"/>
              </a:ext>
            </a:extLst>
          </p:cNvPr>
          <p:cNvGraphicFramePr>
            <a:graphicFrameLocks noGrp="1"/>
          </p:cNvGraphicFramePr>
          <p:nvPr>
            <p:extLst>
              <p:ext uri="{D42A27DB-BD31-4B8C-83A1-F6EECF244321}">
                <p14:modId xmlns:p14="http://schemas.microsoft.com/office/powerpoint/2010/main" val="2691174864"/>
              </p:ext>
            </p:extLst>
          </p:nvPr>
        </p:nvGraphicFramePr>
        <p:xfrm>
          <a:off x="5943600" y="1981200"/>
          <a:ext cx="2819400" cy="2300999"/>
        </p:xfrm>
        <a:graphic>
          <a:graphicData uri="http://schemas.openxmlformats.org/drawingml/2006/table">
            <a:tbl>
              <a:tblPr firstRow="1" bandRow="1">
                <a:tableStyleId>{073A0DAA-6AF3-43AB-8588-CEC1D06C72B9}</a:tableStyleId>
              </a:tblPr>
              <a:tblGrid>
                <a:gridCol w="11430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1188704">
                <a:tc>
                  <a:txBody>
                    <a:bodyPr/>
                    <a:lstStyle/>
                    <a:p>
                      <a:pPr algn="ctr"/>
                      <a:r>
                        <a:rPr lang="en-US" sz="1800" dirty="0"/>
                        <a:t>Flood event</a:t>
                      </a:r>
                    </a:p>
                  </a:txBody>
                  <a:tcPr marT="45712" marB="45712" anchor="ctr"/>
                </a:tc>
                <a:tc>
                  <a:txBody>
                    <a:bodyPr/>
                    <a:lstStyle/>
                    <a:p>
                      <a:pPr algn="ctr"/>
                      <a:r>
                        <a:rPr lang="en-US" sz="1800" dirty="0"/>
                        <a:t>%</a:t>
                      </a:r>
                      <a:r>
                        <a:rPr lang="en-US" sz="1800" baseline="0" dirty="0"/>
                        <a:t> chance of happening over 30-year period</a:t>
                      </a:r>
                      <a:endParaRPr lang="en-US" sz="1800" dirty="0"/>
                    </a:p>
                  </a:txBody>
                  <a:tcPr marT="45712" marB="45712" anchor="ctr"/>
                </a:tc>
                <a:extLst>
                  <a:ext uri="{0D108BD9-81ED-4DB2-BD59-A6C34878D82A}">
                    <a16:rowId xmlns:a16="http://schemas.microsoft.com/office/drawing/2014/main" val="10000"/>
                  </a:ext>
                </a:extLst>
              </a:tr>
              <a:tr h="370765">
                <a:tc>
                  <a:txBody>
                    <a:bodyPr/>
                    <a:lstStyle/>
                    <a:p>
                      <a:pPr algn="ctr"/>
                      <a:r>
                        <a:rPr lang="en-US" sz="1800" dirty="0"/>
                        <a:t>10-year</a:t>
                      </a:r>
                    </a:p>
                  </a:txBody>
                  <a:tcPr marT="45712" marB="45712" anchor="ctr"/>
                </a:tc>
                <a:tc>
                  <a:txBody>
                    <a:bodyPr/>
                    <a:lstStyle/>
                    <a:p>
                      <a:pPr algn="ctr"/>
                      <a:r>
                        <a:rPr lang="en-US" sz="1800" dirty="0"/>
                        <a:t>96%</a:t>
                      </a:r>
                    </a:p>
                  </a:txBody>
                  <a:tcPr marT="45712" marB="45712" anchor="ctr"/>
                </a:tc>
                <a:extLst>
                  <a:ext uri="{0D108BD9-81ED-4DB2-BD59-A6C34878D82A}">
                    <a16:rowId xmlns:a16="http://schemas.microsoft.com/office/drawing/2014/main" val="10001"/>
                  </a:ext>
                </a:extLst>
              </a:tr>
              <a:tr h="370765">
                <a:tc>
                  <a:txBody>
                    <a:bodyPr/>
                    <a:lstStyle/>
                    <a:p>
                      <a:pPr algn="ctr"/>
                      <a:r>
                        <a:rPr lang="en-US" sz="1800" dirty="0"/>
                        <a:t>50-year</a:t>
                      </a:r>
                    </a:p>
                  </a:txBody>
                  <a:tcPr marT="45712" marB="45712" anchor="ctr"/>
                </a:tc>
                <a:tc>
                  <a:txBody>
                    <a:bodyPr/>
                    <a:lstStyle/>
                    <a:p>
                      <a:pPr algn="ctr"/>
                      <a:r>
                        <a:rPr lang="en-US" sz="1800" dirty="0"/>
                        <a:t>45%</a:t>
                      </a:r>
                    </a:p>
                  </a:txBody>
                  <a:tcPr marT="45712" marB="45712" anchor="ctr"/>
                </a:tc>
                <a:extLst>
                  <a:ext uri="{0D108BD9-81ED-4DB2-BD59-A6C34878D82A}">
                    <a16:rowId xmlns:a16="http://schemas.microsoft.com/office/drawing/2014/main" val="10002"/>
                  </a:ext>
                </a:extLst>
              </a:tr>
              <a:tr h="370765">
                <a:tc>
                  <a:txBody>
                    <a:bodyPr/>
                    <a:lstStyle/>
                    <a:p>
                      <a:pPr algn="ctr"/>
                      <a:r>
                        <a:rPr lang="en-US" sz="1800" dirty="0"/>
                        <a:t>100-year</a:t>
                      </a:r>
                    </a:p>
                  </a:txBody>
                  <a:tcPr marT="45712" marB="45712" anchor="ctr"/>
                </a:tc>
                <a:tc>
                  <a:txBody>
                    <a:bodyPr/>
                    <a:lstStyle/>
                    <a:p>
                      <a:pPr algn="ctr"/>
                      <a:r>
                        <a:rPr lang="en-US" sz="1800" dirty="0"/>
                        <a:t>26%</a:t>
                      </a:r>
                    </a:p>
                  </a:txBody>
                  <a:tcPr marT="45712" marB="45712" anchor="ctr"/>
                </a:tc>
                <a:extLst>
                  <a:ext uri="{0D108BD9-81ED-4DB2-BD59-A6C34878D82A}">
                    <a16:rowId xmlns:a16="http://schemas.microsoft.com/office/drawing/2014/main" val="10003"/>
                  </a:ext>
                </a:extLst>
              </a:tr>
            </a:tbl>
          </a:graphicData>
        </a:graphic>
      </p:graphicFrame>
      <p:sp>
        <p:nvSpPr>
          <p:cNvPr id="23558" name="TextBox 1">
            <a:extLst>
              <a:ext uri="{FF2B5EF4-FFF2-40B4-BE49-F238E27FC236}">
                <a16:creationId xmlns:a16="http://schemas.microsoft.com/office/drawing/2014/main" id="{84D5D5AE-8E1A-4EB5-B117-BC3A5997B037}"/>
              </a:ext>
            </a:extLst>
          </p:cNvPr>
          <p:cNvSpPr txBox="1">
            <a:spLocks noChangeArrowheads="1"/>
          </p:cNvSpPr>
          <p:nvPr/>
        </p:nvSpPr>
        <p:spPr bwMode="auto">
          <a:xfrm>
            <a:off x="5943600" y="4343400"/>
            <a:ext cx="10302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i="1" dirty="0"/>
              <a:t>Source: NFIP</a:t>
            </a:r>
          </a:p>
        </p:txBody>
      </p:sp>
      <p:sp>
        <p:nvSpPr>
          <p:cNvPr id="23556" name="Slide Number Placeholder 3">
            <a:extLst>
              <a:ext uri="{FF2B5EF4-FFF2-40B4-BE49-F238E27FC236}">
                <a16:creationId xmlns:a16="http://schemas.microsoft.com/office/drawing/2014/main" id="{63B58FDB-8A34-4486-A43C-754A2AF4D0D4}"/>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03EC263-4A0C-46AF-8BDE-27511C113019}" type="slidenum">
              <a:rPr lang="en-US" altLang="en-US" smtClean="0">
                <a:solidFill>
                  <a:srgbClr val="005288"/>
                </a:solidFill>
              </a:rPr>
              <a:pPr/>
              <a:t>9</a:t>
            </a:fld>
            <a:endParaRPr lang="en-US" altLang="en-US">
              <a:solidFill>
                <a:srgbClr val="005288"/>
              </a:solidFil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Unit 5: BCAs for Flood Mitigation Projects &amp;quot;&quot;/&gt;&lt;property id=&quot;20307&quot; value=&quot;517&quot;/&gt;&lt;/object&gt;&lt;object type=&quot;3&quot; unique_id=&quot;10004&quot;&gt;&lt;property id=&quot;20148&quot; value=&quot;5&quot;/&gt;&lt;property id=&quot;20300&quot; value=&quot;Slide 2 - &amp;quot;Unit 5 Overview&amp;quot;&quot;/&gt;&lt;property id=&quot;20307&quot; value=&quot;518&quot;/&gt;&lt;/object&gt;&lt;object type=&quot;3&quot; unique_id=&quot;10005&quot;&gt;&lt;property id=&quot;20148&quot; value=&quot;5&quot;/&gt;&lt;property id=&quot;20300&quot; value=&quot;Slide 3 - &amp;quot;Unit 5 Objectives&amp;quot;&quot;/&gt;&lt;property id=&quot;20307&quot; value=&quot;519&quot;/&gt;&lt;/object&gt;&lt;object type=&quot;3&quot; unique_id=&quot;10006&quot;&gt;&lt;property id=&quot;20148&quot; value=&quot;5&quot;/&gt;&lt;property id=&quot;20300&quot; value=&quot;Slide 4 - &amp;quot;Floods&amp;quot;&quot;/&gt;&lt;property id=&quot;20307&quot; value=&quot;595&quot;/&gt;&lt;/object&gt;&lt;object type=&quot;3&quot; unique_id=&quot;10007&quot;&gt;&lt;property id=&quot;20148&quot; value=&quot;5&quot;/&gt;&lt;property id=&quot;20300&quot; value=&quot;Slide 5 - &amp;quot;Flood hazard data: key concepts &amp;amp; terms&amp;quot;&quot;/&gt;&lt;property id=&quot;20307&quot; value=&quot;547&quot;/&gt;&lt;/object&gt;&lt;object type=&quot;3&quot; unique_id=&quot;10008&quot;&gt;&lt;property id=&quot;20148&quot; value=&quot;5&quot;/&gt;&lt;property id=&quot;20300&quot; value=&quot;Slide 6 - &amp;quot;Flood Insurance Study (FIS)&amp;quot;&quot;/&gt;&lt;property id=&quot;20307&quot; value=&quot;597&quot;/&gt;&lt;/object&gt;&lt;object type=&quot;3&quot; unique_id=&quot;10009&quot;&gt;&lt;property id=&quot;20148&quot; value=&quot;5&quot;/&gt;&lt;property id=&quot;20300&quot; value=&quot;Slide 7 - &amp;quot;Flood Insurance Rate Map (FIRM)&amp;quot;&quot;/&gt;&lt;property id=&quot;20307&quot; value=&quot;598&quot;/&gt;&lt;/object&gt;&lt;object type=&quot;3&quot; unique_id=&quot;10010&quot;&gt;&lt;property id=&quot;20148&quot; value=&quot;5&quot;/&gt;&lt;property id=&quot;20300&quot; value=&quot;Slide 8 - &amp;quot;Hydrologic and Hydraulic (H&amp;amp;H) Study&amp;quot;&quot;/&gt;&lt;property id=&quot;20307&quot; value=&quot;608&quot;/&gt;&lt;/object&gt;&lt;object type=&quot;3&quot; unique_id=&quot;10011&quot;&gt;&lt;property id=&quot;20148&quot; value=&quot;5&quot;/&gt;&lt;property id=&quot;20300&quot; value=&quot;Slide 9 - &amp;quot;10-, 50-, 100-, and 500-year flood elevations&amp;quot;&quot;/&gt;&lt;property id=&quot;20307&quot; value=&quot;549&quot;/&gt;&lt;/object&gt;&lt;object type=&quot;3&quot; unique_id=&quot;10012&quot;&gt;&lt;property id=&quot;20148&quot; value=&quot;5&quot;/&gt;&lt;property id=&quot;20300&quot; value=&quot;Slide 10 - &amp;quot;Special Flood Hazard Area (SFHA)&amp;quot;&quot;/&gt;&lt;property id=&quot;20307&quot; value=&quot;550&quot;/&gt;&lt;/object&gt;&lt;object type=&quot;3&quot; unique_id=&quot;10013&quot;&gt;&lt;property id=&quot;20148&quot; value=&quot;5&quot;/&gt;&lt;property id=&quot;20300&quot; value=&quot;Slide 11 - &amp;quot;Base Flood Elevation (BFE)&amp;quot;&quot;/&gt;&lt;property id=&quot;20307&quot; value=&quot;555&quot;/&gt;&lt;/object&gt;&lt;object type=&quot;3&quot; unique_id=&quot;10014&quot;&gt;&lt;property id=&quot;20148&quot; value=&quot;5&quot;/&gt;&lt;property id=&quot;20300&quot; value=&quot;Slide 12 - &amp;quot;Riverine vs. coastal flooding&amp;quot;&quot;/&gt;&lt;property id=&quot;20307&quot; value=&quot;548&quot;/&gt;&lt;/object&gt;&lt;object type=&quot;3&quot; unique_id=&quot;10015&quot;&gt;&lt;property id=&quot;20148&quot; value=&quot;5&quot;/&gt;&lt;property id=&quot;20300&quot; value=&quot;Slide 13 - &amp;quot;Riverine flooding terms&amp;quot;&quot;/&gt;&lt;property id=&quot;20307&quot; value=&quot;553&quot;/&gt;&lt;/object&gt;&lt;object type=&quot;3&quot; unique_id=&quot;10016&quot;&gt;&lt;property id=&quot;20148&quot; value=&quot;5&quot;/&gt;&lt;property id=&quot;20300&quot; value=&quot;Slide 14 - &amp;quot;Coastal flooding terms&amp;quot;&quot;/&gt;&lt;property id=&quot;20307&quot; value=&quot;556&quot;/&gt;&lt;/object&gt;&lt;object type=&quot;3&quot; unique_id=&quot;10017&quot;&gt;&lt;property id=&quot;20148&quot; value=&quot;5&quot;/&gt;&lt;property id=&quot;20300&quot; value=&quot;Slide 15 - &amp;quot;Coastal flooding&amp;quot;&quot;/&gt;&lt;property id=&quot;20307&quot; value=&quot;564&quot;/&gt;&lt;/object&gt;&lt;object type=&quot;3&quot; unique_id=&quot;10018&quot;&gt;&lt;property id=&quot;20148&quot; value=&quot;5&quot;/&gt;&lt;property id=&quot;20300&quot; value=&quot;Slide 16 - &amp;quot;Coastal flooding, cont.&amp;quot;&quot;/&gt;&lt;property id=&quot;20307&quot; value=&quot;565&quot;/&gt;&lt;/object&gt;&lt;object type=&quot;3&quot; unique_id=&quot;10019&quot;&gt;&lt;property id=&quot;20148&quot; value=&quot;5&quot;/&gt;&lt;property id=&quot;20300&quot; value=&quot;Slide 17 - &amp;quot;Lowest Floor Elevation (LFE), 1 of 4&amp;quot;&quot;/&gt;&lt;property id=&quot;20307&quot; value=&quot;542&quot;/&gt;&lt;/object&gt;&lt;object type=&quot;3&quot; unique_id=&quot;10020&quot;&gt;&lt;property id=&quot;20148&quot; value=&quot;5&quot;/&gt;&lt;property id=&quot;20300&quot; value=&quot;Slide 18 - &amp;quot;Lowest Floor Elevation (LFE), 2 of 4&amp;quot;&quot;/&gt;&lt;property id=&quot;20307&quot; value=&quot;563&quot;/&gt;&lt;/object&gt;&lt;object type=&quot;3&quot; unique_id=&quot;10021&quot;&gt;&lt;property id=&quot;20148&quot; value=&quot;5&quot;/&gt;&lt;property id=&quot;20300&quot; value=&quot;Slide 19 - &amp;quot;Lowest Floor Elevation (LFE), 3 of 4&amp;quot;&quot;/&gt;&lt;property id=&quot;20307&quot; value=&quot;543&quot;/&gt;&lt;/object&gt;&lt;object type=&quot;3&quot; unique_id=&quot;10022&quot;&gt;&lt;property id=&quot;20148&quot; value=&quot;5&quot;/&gt;&lt;property id=&quot;20300&quot; value=&quot;Slide 20 - &amp;quot;Lowest Floor Elevation (LFE), 4 of 4&amp;quot;&quot;/&gt;&lt;property id=&quot;20307&quot; value=&quot;544&quot;/&gt;&lt;/object&gt;&lt;object type=&quot;3&quot; unique_id=&quot;10023&quot;&gt;&lt;property id=&quot;20148&quot; value=&quot;5&quot;/&gt;&lt;property id=&quot;20300&quot; value=&quot;Slide 21 - &amp;quot;Building Replacement Value (BRV)&amp;quot;&quot;/&gt;&lt;property id=&quot;20307&quot; value=&quot;566&quot;/&gt;&lt;/object&gt;&lt;object type=&quot;3&quot; unique_id=&quot;10024&quot;&gt;&lt;property id=&quot;20148&quot; value=&quot;5&quot;/&gt;&lt;property id=&quot;20300&quot; value=&quot;Slide 22 - &amp;quot;Damage Demolition Threshold (DDT)&amp;quot;&quot;/&gt;&lt;property id=&quot;20307&quot; value=&quot;567&quot;/&gt;&lt;/object&gt;&lt;object type=&quot;3&quot; unique_id=&quot;10025&quot;&gt;&lt;property id=&quot;20148&quot; value=&quot;5&quot;/&gt;&lt;property id=&quot;20300&quot; value=&quot;Slide 23 - &amp;quot;Depth Damage Functions (DDFs)&amp;quot;&quot;/&gt;&lt;property id=&quot;20307&quot; value=&quot;568&quot;/&gt;&lt;/object&gt;&lt;object type=&quot;3&quot; unique_id=&quot;10026&quot;&gt;&lt;property id=&quot;20148&quot; value=&quot;5&quot;/&gt;&lt;property id=&quot;20300&quot; value=&quot;Slide 24 - &amp;quot;Acquisitions and Elevations&amp;quot;&quot;/&gt;&lt;property id=&quot;20307&quot; value=&quot;635&quot;/&gt;&lt;/object&gt;&lt;object type=&quot;3&quot; unique_id=&quot;10027&quot;&gt;&lt;property id=&quot;20148&quot; value=&quot;5&quot;/&gt;&lt;property id=&quot;20300&quot; value=&quot;Slide 25 - &amp;quot;Acquisition projects&amp;quot;&quot;/&gt;&lt;property id=&quot;20307&quot; value=&quot;596&quot;/&gt;&lt;/object&gt;&lt;object type=&quot;3&quot; unique_id=&quot;10028&quot;&gt;&lt;property id=&quot;20148&quot; value=&quot;5&quot;/&gt;&lt;property id=&quot;20300&quot; value=&quot;Slide 26 - &amp;quot;Elevation projects&amp;quot;&quot;/&gt;&lt;property id=&quot;20307&quot; value=&quot;587&quot;/&gt;&lt;/object&gt;&lt;object type=&quot;3&quot; unique_id=&quot;10029&quot;&gt;&lt;property id=&quot;20148&quot; value=&quot;5&quot;/&gt;&lt;property id=&quot;20300&quot; value=&quot;Slide 27 - &amp;quot;Mitigation reconstruction projects&amp;quot;&quot;/&gt;&lt;property id=&quot;20307&quot; value=&quot;588&quot;/&gt;&lt;/object&gt;&lt;object type=&quot;3&quot; unique_id=&quot;10030&quot;&gt;&lt;property id=&quot;20148&quot; value=&quot;5&quot;/&gt;&lt;property id=&quot;20300&quot; value=&quot;Slide 28 - &amp;quot;Pre-calculated benefit&amp;quot;&quot;/&gt;&lt;property id=&quot;20307&quot; value=&quot;552&quot;/&gt;&lt;/object&gt;&lt;object type=&quot;3&quot; unique_id=&quot;10031&quot;&gt;&lt;property id=&quot;20148&quot; value=&quot;5&quot;/&gt;&lt;property id=&quot;20300&quot; value=&quot;Slide 29 - &amp;quot;Acquisition &amp;amp; elevation BCAs&amp;quot;&quot;/&gt;&lt;property id=&quot;20307&quot; value=&quot;545&quot;/&gt;&lt;/object&gt;&lt;object type=&quot;3&quot; unique_id=&quot;10032&quot;&gt;&lt;property id=&quot;20148&quot; value=&quot;5&quot;/&gt;&lt;property id=&quot;20300&quot; value=&quot;Slide 30 - &amp;quot;Completing a residential riverine acquisition BCA using modeled damages&amp;quot;&quot;/&gt;&lt;property id=&quot;20307&quot; value=&quot;644&quot;/&gt;&lt;/object&gt;&lt;object type=&quot;3&quot; unique_id=&quot;10033&quot;&gt;&lt;property id=&quot;20148&quot; value=&quot;5&quot;/&gt;&lt;property id=&quot;20300&quot; value=&quot;Slide 31 - &amp;quot;BCA Toolkit Exercise, Part 1&amp;quot;&quot;/&gt;&lt;property id=&quot;20307&quot; value=&quot;539&quot;/&gt;&lt;/object&gt;&lt;object type=&quot;3&quot; unique_id=&quot;10034&quot;&gt;&lt;property id=&quot;20148&quot; value=&quot;5&quot;/&gt;&lt;property id=&quot;20300&quot; value=&quot;Slide 32 - &amp;quot;Lowest floor elevation (LFE)&amp;quot;&quot;/&gt;&lt;property id=&quot;20307&quot; value=&quot;639&quot;/&gt;&lt;/object&gt;&lt;object type=&quot;3&quot; unique_id=&quot;10035&quot;&gt;&lt;property id=&quot;20148&quot; value=&quot;5&quot;/&gt;&lt;property id=&quot;20300&quot; value=&quot;Slide 33 - &amp;quot;Streambed elevation at property location (riverine only)&amp;quot;&quot;/&gt;&lt;property id=&quot;20307&quot; value=&quot;640&quot;/&gt;&lt;/object&gt;&lt;object type=&quot;3&quot; unique_id=&quot;10036&quot;&gt;&lt;property id=&quot;20148&quot; value=&quot;5&quot;/&gt;&lt;property id=&quot;20300&quot; value=&quot;Slide 34 - &amp;quot;10-, 50-, 100-, and 500-year flood elevations and discharge&amp;quot;&quot;/&gt;&lt;property id=&quot;20307&quot; value=&quot;641&quot;/&gt;&lt;/object&gt;&lt;object type=&quot;3&quot; unique_id=&quot;10037&quot;&gt;&lt;property id=&quot;20148&quot; value=&quot;5&quot;/&gt;&lt;property id=&quot;20300&quot; value=&quot;Slide 35 - &amp;quot;Building type&amp;quot;&quot;/&gt;&lt;property id=&quot;20307&quot; value=&quot;646&quot;/&gt;&lt;/object&gt;&lt;object type=&quot;3&quot; unique_id=&quot;10038&quot;&gt;&lt;property id=&quot;20148&quot; value=&quot;5&quot;/&gt;&lt;property id=&quot;20300&quot; value=&quot;Slide 36 - &amp;quot;Is there a basement?&amp;quot;&quot;/&gt;&lt;property id=&quot;20307&quot; value=&quot;647&quot;/&gt;&lt;/object&gt;&lt;object type=&quot;3&quot; unique_id=&quot;10039&quot;&gt;&lt;property id=&quot;20148&quot; value=&quot;5&quot;/&gt;&lt;property id=&quot;20300&quot; value=&quot;Slide 37 - &amp;quot;Is the building insured by the NFIP?&amp;quot;&quot;/&gt;&lt;property id=&quot;20307&quot; value=&quot;648&quot;/&gt;&lt;/object&gt;&lt;object type=&quot;3&quot; unique_id=&quot;10040&quot;&gt;&lt;property id=&quot;20148&quot; value=&quot;5&quot;/&gt;&lt;property id=&quot;20300&quot; value=&quot;Slide 38 - &amp;quot;Damage curve (DDF) selection&amp;quot;&quot;/&gt;&lt;property id=&quot;20307&quot; value=&quot;649&quot;/&gt;&lt;/object&gt;&lt;object type=&quot;3&quot; unique_id=&quot;10041&quot;&gt;&lt;property id=&quot;20148&quot; value=&quot;5&quot;/&gt;&lt;property id=&quot;20300&quot; value=&quot;Slide 39 - &amp;quot;Building size&amp;quot;&quot;/&gt;&lt;property id=&quot;20307&quot; value=&quot;650&quot;/&gt;&lt;/object&gt;&lt;object type=&quot;3&quot; unique_id=&quot;10042&quot;&gt;&lt;property id=&quot;20148&quot; value=&quot;5&quot;/&gt;&lt;property id=&quot;20300&quot; value=&quot;Slide 40 - &amp;quot;Building replacement value (BRV), cont.&amp;quot;&quot;/&gt;&lt;property id=&quot;20307&quot; value=&quot;651&quot;/&gt;&lt;/object&gt;&lt;object type=&quot;3&quot; unique_id=&quot;10043&quot;&gt;&lt;property id=&quot;20148&quot; value=&quot;5&quot;/&gt;&lt;property id=&quot;20300&quot; value=&quot;Slide 41 - &amp;quot;Demolition Damage Threshold (DDT)&amp;quot;&quot;/&gt;&lt;property id=&quot;20307&quot; value=&quot;652&quot;/&gt;&lt;/object&gt;&lt;object type=&quot;3&quot; unique_id=&quot;10044&quot;&gt;&lt;property id=&quot;20148&quot; value=&quot;5&quot;/&gt;&lt;property id=&quot;20300&quot; value=&quot;Slide 42 - &amp;quot;Contents value&amp;quot;&quot;/&gt;&lt;property id=&quot;20307&quot; value=&quot;653&quot;/&gt;&lt;/object&gt;&lt;object type=&quot;3&quot; unique_id=&quot;10045&quot;&gt;&lt;property id=&quot;20148&quot; value=&quot;5&quot;/&gt;&lt;property id=&quot;20300&quot; value=&quot;Slide 43 - &amp;quot;Are the utilities elevated?&amp;quot;&quot;/&gt;&lt;property id=&quot;20307&quot; value=&quot;654&quot;/&gt;&lt;/object&gt;&lt;object type=&quot;3&quot; unique_id=&quot;10046&quot;&gt;&lt;property id=&quot;20148&quot; value=&quot;5&quot;/&gt;&lt;property id=&quot;20300&quot; value=&quot;Slide 44 - &amp;quot;Federal lodging per diem rate&amp;quot;&quot;/&gt;&lt;property id=&quot;20307&quot; value=&quot;623&quot;/&gt;&lt;/object&gt;&lt;object type=&quot;3&quot; unique_id=&quot;10047&quot;&gt;&lt;property id=&quot;20148&quot; value=&quot;5&quot;/&gt;&lt;property id=&quot;20300&quot; value=&quot;Slide 45 - &amp;quot;Number of building residents&amp;quot;&quot;/&gt;&lt;property id=&quot;20307&quot; value=&quot;621&quot;/&gt;&lt;/object&gt;&lt;object type=&quot;3&quot; unique_id=&quot;10048&quot;&gt;&lt;property id=&quot;20148&quot; value=&quot;5&quot;/&gt;&lt;property id=&quot;20300&quot; value=&quot;Slide 46 - &amp;quot;Monthly rent&amp;quot;&quot;/&gt;&lt;property id=&quot;20307&quot; value=&quot;624&quot;/&gt;&lt;/object&gt;&lt;object type=&quot;3&quot; unique_id=&quot;10049&quot;&gt;&lt;property id=&quot;20148&quot; value=&quot;5&quot;/&gt;&lt;property id=&quot;20300&quot; value=&quot;Slide 47 - &amp;quot;Annual street maintenance budget (acquisitions only)&amp;quot;&quot;/&gt;&lt;property id=&quot;20307&quot; value=&quot;625&quot;/&gt;&lt;/object&gt;&lt;object type=&quot;3&quot; unique_id=&quot;10050&quot;&gt;&lt;property id=&quot;20148&quot; value=&quot;5&quot;/&gt;&lt;property id=&quot;20300&quot; value=&quot;Slide 48 - &amp;quot;Total number of street miles maintained (acquisitions only)&amp;quot;&quot;/&gt;&lt;property id=&quot;20307&quot; value=&quot;626&quot;/&gt;&lt;/object&gt;&lt;object type=&quot;3&quot; unique_id=&quot;10051&quot;&gt;&lt;property id=&quot;20148&quot; value=&quot;5&quot;/&gt;&lt;property id=&quot;20300&quot; value=&quot;Slide 49 - &amp;quot;# of street miles no longer requiring maintenance (acquisitions only)&amp;quot;&quot;/&gt;&lt;property id=&quot;20307&quot; value=&quot;627&quot;/&gt;&lt;/object&gt;&lt;object type=&quot;3&quot; unique_id=&quot;10052&quot;&gt;&lt;property id=&quot;20148&quot; value=&quot;5&quot;/&gt;&lt;property id=&quot;20300&quot; value=&quot;Slide 50 - &amp;quot;Volunteers required&amp;quot;&quot;/&gt;&lt;property id=&quot;20307&quot; value=&quot;628&quot;/&gt;&lt;/object&gt;&lt;object type=&quot;3&quot; unique_id=&quot;10053&quot;&gt;&lt;property id=&quot;20148&quot; value=&quot;5&quot;/&gt;&lt;property id=&quot;20300&quot; value=&quot;Slide 51 - &amp;quot;Number of days lodging for volunteers&amp;quot;&quot;/&gt;&lt;property id=&quot;20307&quot; value=&quot;629&quot;/&gt;&lt;/object&gt;&lt;object type=&quot;3&quot; unique_id=&quot;10054&quot;&gt;&lt;property id=&quot;20148&quot; value=&quot;5&quot;/&gt;&lt;property id=&quot;20300&quot; value=&quot;Slide 52 - &amp;quot;Number of residents that work&amp;quot;&quot;/&gt;&lt;property id=&quot;20307&quot; value=&quot;630&quot;/&gt;&lt;/object&gt;&lt;object type=&quot;3&quot; unique_id=&quot;10055&quot;&gt;&lt;property id=&quot;20148&quot; value=&quot;5&quot;/&gt;&lt;property id=&quot;20300&quot; value=&quot;Slide 53 - &amp;quot;Total project area (acquisitions only)&amp;quot;&quot;/&gt;&lt;property id=&quot;20307&quot; value=&quot;575&quot;/&gt;&lt;/object&gt;&lt;object type=&quot;3&quot; unique_id=&quot;10056&quot;&gt;&lt;property id=&quot;20148&quot; value=&quot;5&quot;/&gt;&lt;property id=&quot;20300&quot; value=&quot;Slide 54 - &amp;quot;Future land use of project area by type (acquisitions only)&amp;quot;&quot;/&gt;&lt;property id=&quot;20307&quot; value=&quot;631&quot;/&gt;&lt;/object&gt;&lt;object type=&quot;3&quot; unique_id=&quot;10057&quot;&gt;&lt;property id=&quot;20148&quot; value=&quot;5&quot;/&gt;&lt;property id=&quot;20300&quot; value=&quot;Slide 55 - &amp;quot;Completing a residential coastal elevation BCA using modeled damages&amp;quot;&quot;/&gt;&lt;property id=&quot;20307&quot; value=&quot;645&quot;/&gt;&lt;/object&gt;&lt;object type=&quot;3&quot; unique_id=&quot;10058&quot;&gt;&lt;property id=&quot;20148&quot; value=&quot;5&quot;/&gt;&lt;property id=&quot;20300&quot; value=&quot;Slide 56 - &amp;quot;BCA Toolkit Exercise, Part 2&amp;quot;&quot;/&gt;&lt;property id=&quot;20307&quot; value=&quot;676&quot;/&gt;&lt;/object&gt;&lt;object type=&quot;3&quot; unique_id=&quot;10059&quot;&gt;&lt;property id=&quot;20148&quot; value=&quot;5&quot;/&gt;&lt;property id=&quot;20300&quot; value=&quot;Slide 57 - &amp;quot;Ground surface elevation at property location (coastal only)&amp;quot;&quot;/&gt;&lt;property id=&quot;20307&quot; value=&quot;643&quot;/&gt;&lt;/object&gt;&lt;object type=&quot;3&quot; unique_id=&quot;10060&quot;&gt;&lt;property id=&quot;20148&quot; value=&quot;5&quot;/&gt;&lt;property id=&quot;20300&quot; value=&quot;Slide 58 - &amp;quot;Base flood elevation (BFE) (coastal only)&amp;quot;&quot;/&gt;&lt;property id=&quot;20307&quot; value=&quot;637&quot;/&gt;&lt;/object&gt;&lt;object type=&quot;3&quot; unique_id=&quot;10061&quot;&gt;&lt;property id=&quot;20148&quot; value=&quot;5&quot;/&gt;&lt;property id=&quot;20300&quot; value=&quot;Slide 59 - &amp;quot;Number of feet the first floor is being raised (elevations only)&amp;quot;&quot;/&gt;&lt;property id=&quot;20307&quot; value=&quot;642&quot;/&gt;&lt;/object&gt;&lt;object type=&quot;3&quot; unique_id=&quot;10062&quot;&gt;&lt;property id=&quot;20148&quot; value=&quot;5&quot;/&gt;&lt;property id=&quot;20300&quot; value=&quot;Slide 60 - &amp;quot;Additional projected sea level rise above BFE (coastal only)&amp;quot;&quot;/&gt;&lt;property id=&quot;20307&quot; value=&quot;570&quot;/&gt;&lt;/object&gt;&lt;object type=&quot;3&quot; unique_id=&quot;10063&quot;&gt;&lt;property id=&quot;20148&quot; value=&quot;5&quot;/&gt;&lt;property id=&quot;20300&quot; value=&quot;Slide 61 - &amp;quot;Is the building elevated? Is there an obstruction? (coastal only)&amp;quot;&quot;/&gt;&lt;property id=&quot;20307&quot; value=&quot;613&quot;/&gt;&lt;/object&gt;&lt;object type=&quot;3&quot; unique_id=&quot;10064&quot;&gt;&lt;property id=&quot;20148&quot; value=&quot;5&quot;/&gt;&lt;property id=&quot;20300&quot; value=&quot;Slide 62 - &amp;quot;Foundation type (coastal only)&amp;quot;&quot;/&gt;&lt;property id=&quot;20307&quot; value=&quot;615&quot;/&gt;&lt;/object&gt;&lt;object type=&quot;3&quot; unique_id=&quot;10065&quot;&gt;&lt;property id=&quot;20148&quot; value=&quot;5&quot;/&gt;&lt;property id=&quot;20300&quot; value=&quot;Slide 63 - &amp;quot;Damage curve (DDF) selection, cont.&amp;quot;&quot;/&gt;&lt;property id=&quot;20307&quot; value=&quot;656&quot;/&gt;&lt;/object&gt;&lt;object type=&quot;3&quot; unique_id=&quot;10066&quot;&gt;&lt;property id=&quot;20148&quot; value=&quot;5&quot;/&gt;&lt;property id=&quot;20300&quot; value=&quot;Slide 64 - &amp;quot;Flood Control Projects&amp;quot;&quot;/&gt;&lt;property id=&quot;20307&quot; value=&quot;659&quot;/&gt;&lt;/object&gt;&lt;object type=&quot;3&quot; unique_id=&quot;10067&quot;&gt;&lt;property id=&quot;20148&quot; value=&quot;5&quot;/&gt;&lt;property id=&quot;20300&quot; value=&quot;Slide 65 - &amp;quot;What are flood control projects?&amp;quot;&quot;/&gt;&lt;property id=&quot;20307&quot; value=&quot;660&quot;/&gt;&lt;/object&gt;&lt;object type=&quot;3&quot; unique_id=&quot;10068&quot;&gt;&lt;property id=&quot;20148&quot; value=&quot;5&quot;/&gt;&lt;property id=&quot;20300&quot; value=&quot;Slide 66 - &amp;quot;Flood control BCAs&amp;quot;&quot;/&gt;&lt;property id=&quot;20307&quot; value=&quot;661&quot;/&gt;&lt;/object&gt;&lt;object type=&quot;3&quot; unique_id=&quot;10069&quot;&gt;&lt;property id=&quot;20148&quot; value=&quot;5&quot;/&gt;&lt;property id=&quot;20300&quot; value=&quot;Slide 67 - &amp;quot;Completing a flood control BCA using historical damages&amp;quot;&quot;/&gt;&lt;property id=&quot;20307&quot; value=&quot;657&quot;/&gt;&lt;/object&gt;&lt;object type=&quot;3&quot; unique_id=&quot;10070&quot;&gt;&lt;property id=&quot;20148&quot; value=&quot;5&quot;/&gt;&lt;property id=&quot;20300&quot; value=&quot;Slide 68 - &amp;quot;BCA Toolkit Exercise&amp;quot;&quot;/&gt;&lt;property id=&quot;20307&quot; value=&quot;677&quot;/&gt;&lt;/object&gt;&lt;object type=&quot;3&quot; unique_id=&quot;10071&quot;&gt;&lt;property id=&quot;20148&quot; value=&quot;5&quot;/&gt;&lt;property id=&quot;20300&quot; value=&quot;Slide 69 - &amp;quot;Project useful life (PUL)&amp;quot;&quot;/&gt;&lt;property id=&quot;20307&quot; value=&quot;634&quot;/&gt;&lt;/object&gt;&lt;object type=&quot;3&quot; unique_id=&quot;10072&quot;&gt;&lt;property id=&quot;20148&quot; value=&quot;5&quot;/&gt;&lt;property id=&quot;20300&quot; value=&quot;Slide 70 - &amp;quot;Year property built&amp;quot;&quot;/&gt;&lt;property id=&quot;20307&quot; value=&quot;662&quot;/&gt;&lt;/object&gt;&lt;object type=&quot;3&quot; unique_id=&quot;10073&quot;&gt;&lt;property id=&quot;20148&quot; value=&quot;5&quot;/&gt;&lt;property id=&quot;20300&quot; value=&quot;Slide 71 - &amp;quot;Analysis duration&amp;quot;&quot;/&gt;&lt;property id=&quot;20307&quot; value=&quot;638&quot;/&gt;&lt;/object&gt;&lt;object type=&quot;3&quot; unique_id=&quot;10074&quot;&gt;&lt;property id=&quot;20148&quot; value=&quot;5&quot;/&gt;&lt;property id=&quot;20300&quot; value=&quot;Slide 72 - &amp;quot;Damages before mitigation&amp;quot;&quot;/&gt;&lt;property id=&quot;20307&quot; value=&quot;614&quot;/&gt;&lt;/object&gt;&lt;object type=&quot;3&quot; unique_id=&quot;10075&quot;&gt;&lt;property id=&quot;20148&quot; value=&quot;5&quot;/&gt;&lt;property id=&quot;20300&quot; value=&quot;Slide 73 - &amp;quot;Damages before mitigation, cont.&amp;quot;&quot;/&gt;&lt;property id=&quot;20307&quot; value=&quot;664&quot;/&gt;&lt;/object&gt;&lt;object type=&quot;3&quot; unique_id=&quot;10076&quot;&gt;&lt;property id=&quot;20148&quot; value=&quot;5&quot;/&gt;&lt;property id=&quot;20300&quot; value=&quot;Slide 74 - &amp;quot;Damages after mitigation&amp;quot;&quot;/&gt;&lt;property id=&quot;20307&quot; value=&quot;594&quot;/&gt;&lt;/object&gt;&lt;object type=&quot;3&quot; unique_id=&quot;10077&quot;&gt;&lt;property id=&quot;20148&quot; value=&quot;5&quot;/&gt;&lt;property id=&quot;20300&quot; value=&quot;Slide 75 - &amp;quot;Optional damages before mitigation&amp;quot;&quot;/&gt;&lt;property id=&quot;20307&quot; value=&quot;673&quot;/&gt;&lt;/object&gt;&lt;object type=&quot;3&quot; unique_id=&quot;10078&quot;&gt;&lt;property id=&quot;20148&quot; value=&quot;5&quot;/&gt;&lt;property id=&quot;20300&quot; value=&quot;Slide 76 - &amp;quot;Optional damages after mitigation&amp;quot;&quot;/&gt;&lt;property id=&quot;20307&quot; value=&quot;674&quot;/&gt;&lt;/object&gt;&lt;object type=&quot;3&quot; unique_id=&quot;10079&quot;&gt;&lt;property id=&quot;20148&quot; value=&quot;5&quot;/&gt;&lt;property id=&quot;20300&quot; value=&quot;Slide 77 - &amp;quot;Remaining data&amp;quot;&quot;/&gt;&lt;property id=&quot;20307&quot; value=&quot;675&quot;/&gt;&lt;/object&gt;&lt;object type=&quot;3&quot; unique_id=&quot;10080&quot;&gt;&lt;property id=&quot;20148&quot; value=&quot;5&quot;/&gt;&lt;property id=&quot;20300&quot; value=&quot;Slide 78 - &amp;quot;Damage estimates using DDFs&amp;quot;&quot;/&gt;&lt;property id=&quot;20307&quot; value=&quot;672&quot;/&gt;&lt;/object&gt;&lt;object type=&quot;3&quot; unique_id=&quot;10081&quot;&gt;&lt;property id=&quot;20148&quot; value=&quot;5&quot;/&gt;&lt;property id=&quot;20300&quot; value=&quot;Slide 79 - &amp;quot;Damage estimates using DDFs, 1 of 7&amp;quot;&quot;/&gt;&lt;property id=&quot;20307&quot; value=&quot;665&quot;/&gt;&lt;/object&gt;&lt;object type=&quot;3&quot; unique_id=&quot;10082&quot;&gt;&lt;property id=&quot;20148&quot; value=&quot;5&quot;/&gt;&lt;property id=&quot;20300&quot; value=&quot;Slide 80 - &amp;quot;Damage estimates using DDFs, 2 of 7&amp;quot;&quot;/&gt;&lt;property id=&quot;20307&quot; value=&quot;666&quot;/&gt;&lt;/object&gt;&lt;object type=&quot;3&quot; unique_id=&quot;10083&quot;&gt;&lt;property id=&quot;20148&quot; value=&quot;5&quot;/&gt;&lt;property id=&quot;20300&quot; value=&quot;Slide 81 - &amp;quot;Damage estimates using DDFs, 3 of 7&amp;quot;&quot;/&gt;&lt;property id=&quot;20307&quot; value=&quot;667&quot;/&gt;&lt;/object&gt;&lt;object type=&quot;3&quot; unique_id=&quot;10084&quot;&gt;&lt;property id=&quot;20148&quot; value=&quot;5&quot;/&gt;&lt;property id=&quot;20300&quot; value=&quot;Slide 82 - &amp;quot;Damage estimates using DDFs, 4 of 7&amp;quot;&quot;/&gt;&lt;property id=&quot;20307&quot; value=&quot;668&quot;/&gt;&lt;/object&gt;&lt;object type=&quot;3&quot; unique_id=&quot;10085&quot;&gt;&lt;property id=&quot;20148&quot; value=&quot;5&quot;/&gt;&lt;property id=&quot;20300&quot; value=&quot;Slide 83 - &amp;quot;Damage estimates using DDFs, 5 of 7&amp;quot;&quot;/&gt;&lt;property id=&quot;20307&quot; value=&quot;669&quot;/&gt;&lt;/object&gt;&lt;object type=&quot;3&quot; unique_id=&quot;10086&quot;&gt;&lt;property id=&quot;20148&quot; value=&quot;5&quot;/&gt;&lt;property id=&quot;20300&quot; value=&quot;Slide 84 - &amp;quot;Damage estimates using DDFs, 6 of 7&amp;quot;&quot;/&gt;&lt;property id=&quot;20307&quot; value=&quot;670&quot;/&gt;&lt;/object&gt;&lt;object type=&quot;3&quot; unique_id=&quot;10087&quot;&gt;&lt;property id=&quot;20148&quot; value=&quot;5&quot;/&gt;&lt;property id=&quot;20300&quot; value=&quot;Slide 85 - &amp;quot;Damage estimates using DDFs, 7 of 7&amp;quot;&quot;/&gt;&lt;property id=&quot;20307&quot; value=&quot;671&quot;/&gt;&lt;/object&gt;&lt;object type=&quot;3&quot; unique_id=&quot;10088&quot;&gt;&lt;property id=&quot;20148&quot; value=&quot;5&quot;/&gt;&lt;property id=&quot;20300&quot; value=&quot;Slide 86 - &amp;quot;Unit 5 Review&amp;quot;&quot;/&gt;&lt;property id=&quot;20307&quot; value=&quot;540&quot;/&gt;&lt;/object&gt;&lt;/object&gt;&lt;object type=&quot;8&quot; unique_id=&quot;10176&quot;&gt;&lt;/object&gt;&lt;/object&gt;&lt;/database&gt;"/>
  <p:tag name="SECTOMILLISECCONVERTED" val="1"/>
</p:tagLst>
</file>

<file path=ppt/theme/theme1.xml><?xml version="1.0" encoding="utf-8"?>
<a:theme xmlns:a="http://schemas.openxmlformats.org/drawingml/2006/main" name="DHS_Template">
  <a:themeElements>
    <a:clrScheme name="DHS_Template 7">
      <a:dk1>
        <a:srgbClr val="000000"/>
      </a:dk1>
      <a:lt1>
        <a:srgbClr val="FFFFFF"/>
      </a:lt1>
      <a:dk2>
        <a:srgbClr val="002F80"/>
      </a:dk2>
      <a:lt2>
        <a:srgbClr val="B0B1B3"/>
      </a:lt2>
      <a:accent1>
        <a:srgbClr val="DEAE00"/>
      </a:accent1>
      <a:accent2>
        <a:srgbClr val="6EC800"/>
      </a:accent2>
      <a:accent3>
        <a:srgbClr val="FFFFFF"/>
      </a:accent3>
      <a:accent4>
        <a:srgbClr val="000000"/>
      </a:accent4>
      <a:accent5>
        <a:srgbClr val="ECD3AA"/>
      </a:accent5>
      <a:accent6>
        <a:srgbClr val="63B500"/>
      </a:accent6>
      <a:hlink>
        <a:srgbClr val="CC3300"/>
      </a:hlink>
      <a:folHlink>
        <a:srgbClr val="990099"/>
      </a:folHlink>
    </a:clrScheme>
    <a:fontScheme name="DHS_Templa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HS_Template 1">
        <a:dk1>
          <a:srgbClr val="595959"/>
        </a:dk1>
        <a:lt1>
          <a:srgbClr val="F8D167"/>
        </a:lt1>
        <a:dk2>
          <a:srgbClr val="BF5FA7"/>
        </a:dk2>
        <a:lt2>
          <a:srgbClr val="92C9DD"/>
        </a:lt2>
        <a:accent1>
          <a:srgbClr val="9ED47C"/>
        </a:accent1>
        <a:accent2>
          <a:srgbClr val="F3728D"/>
        </a:accent2>
        <a:accent3>
          <a:srgbClr val="FBE5B8"/>
        </a:accent3>
        <a:accent4>
          <a:srgbClr val="4B4B4B"/>
        </a:accent4>
        <a:accent5>
          <a:srgbClr val="CCE6BF"/>
        </a:accent5>
        <a:accent6>
          <a:srgbClr val="DC677F"/>
        </a:accent6>
        <a:hlink>
          <a:srgbClr val="6E91BA"/>
        </a:hlink>
        <a:folHlink>
          <a:srgbClr val="BDBFD0"/>
        </a:folHlink>
      </a:clrScheme>
      <a:clrMap bg1="lt1" tx1="dk1" bg2="lt2" tx2="dk2" accent1="accent1" accent2="accent2" accent3="accent3" accent4="accent4" accent5="accent5" accent6="accent6" hlink="hlink" folHlink="folHlink"/>
    </a:extraClrScheme>
    <a:extraClrScheme>
      <a:clrScheme name="DHS_Template 2">
        <a:dk1>
          <a:srgbClr val="70BC1F"/>
        </a:dk1>
        <a:lt1>
          <a:srgbClr val="FFFFFF"/>
        </a:lt1>
        <a:dk2>
          <a:srgbClr val="002F80"/>
        </a:dk2>
        <a:lt2>
          <a:srgbClr val="FF0000"/>
        </a:lt2>
        <a:accent1>
          <a:srgbClr val="FFDB00"/>
        </a:accent1>
        <a:accent2>
          <a:srgbClr val="0062C8"/>
        </a:accent2>
        <a:accent3>
          <a:srgbClr val="AAADC0"/>
        </a:accent3>
        <a:accent4>
          <a:srgbClr val="DADADA"/>
        </a:accent4>
        <a:accent5>
          <a:srgbClr val="FFEAAA"/>
        </a:accent5>
        <a:accent6>
          <a:srgbClr val="0058B5"/>
        </a:accent6>
        <a:hlink>
          <a:srgbClr val="CC6600"/>
        </a:hlink>
        <a:folHlink>
          <a:srgbClr val="990099"/>
        </a:folHlink>
      </a:clrScheme>
      <a:clrMap bg1="dk2" tx1="lt1" bg2="dk1" tx2="lt2" accent1="accent1" accent2="accent2" accent3="accent3" accent4="accent4" accent5="accent5" accent6="accent6" hlink="hlink" folHlink="folHlink"/>
    </a:extraClrScheme>
    <a:extraClrScheme>
      <a:clrScheme name="DHS_Template 3">
        <a:dk1>
          <a:srgbClr val="B0B1B3"/>
        </a:dk1>
        <a:lt1>
          <a:srgbClr val="FFFFFF"/>
        </a:lt1>
        <a:dk2>
          <a:srgbClr val="002F80"/>
        </a:dk2>
        <a:lt2>
          <a:srgbClr val="70BC1F"/>
        </a:lt2>
        <a:accent1>
          <a:srgbClr val="FFDB00"/>
        </a:accent1>
        <a:accent2>
          <a:srgbClr val="0062C8"/>
        </a:accent2>
        <a:accent3>
          <a:srgbClr val="AAADC0"/>
        </a:accent3>
        <a:accent4>
          <a:srgbClr val="DADADA"/>
        </a:accent4>
        <a:accent5>
          <a:srgbClr val="FFEAAA"/>
        </a:accent5>
        <a:accent6>
          <a:srgbClr val="0058B5"/>
        </a:accent6>
        <a:hlink>
          <a:srgbClr val="CC6600"/>
        </a:hlink>
        <a:folHlink>
          <a:srgbClr val="990099"/>
        </a:folHlink>
      </a:clrScheme>
      <a:clrMap bg1="dk2" tx1="lt1" bg2="dk1" tx2="lt2" accent1="accent1" accent2="accent2" accent3="accent3" accent4="accent4" accent5="accent5" accent6="accent6" hlink="hlink" folHlink="folHlink"/>
    </a:extraClrScheme>
    <a:extraClrScheme>
      <a:clrScheme name="DHS_Template 4">
        <a:dk1>
          <a:srgbClr val="000000"/>
        </a:dk1>
        <a:lt1>
          <a:srgbClr val="FFFFFF"/>
        </a:lt1>
        <a:dk2>
          <a:srgbClr val="002F80"/>
        </a:dk2>
        <a:lt2>
          <a:srgbClr val="B0B1B3"/>
        </a:lt2>
        <a:accent1>
          <a:srgbClr val="FFDB00"/>
        </a:accent1>
        <a:accent2>
          <a:srgbClr val="6EC800"/>
        </a:accent2>
        <a:accent3>
          <a:srgbClr val="FFFFFF"/>
        </a:accent3>
        <a:accent4>
          <a:srgbClr val="000000"/>
        </a:accent4>
        <a:accent5>
          <a:srgbClr val="FFEAAA"/>
        </a:accent5>
        <a:accent6>
          <a:srgbClr val="63B500"/>
        </a:accent6>
        <a:hlink>
          <a:srgbClr val="CC6600"/>
        </a:hlink>
        <a:folHlink>
          <a:srgbClr val="990099"/>
        </a:folHlink>
      </a:clrScheme>
      <a:clrMap bg1="lt1" tx1="dk1" bg2="lt2" tx2="dk2" accent1="accent1" accent2="accent2" accent3="accent3" accent4="accent4" accent5="accent5" accent6="accent6" hlink="hlink" folHlink="folHlink"/>
    </a:extraClrScheme>
    <a:extraClrScheme>
      <a:clrScheme name="DHS_Template 5">
        <a:dk1>
          <a:srgbClr val="000000"/>
        </a:dk1>
        <a:lt1>
          <a:srgbClr val="FFFFFF"/>
        </a:lt1>
        <a:dk2>
          <a:srgbClr val="002F80"/>
        </a:dk2>
        <a:lt2>
          <a:srgbClr val="B0B1B3"/>
        </a:lt2>
        <a:accent1>
          <a:srgbClr val="FFC901"/>
        </a:accent1>
        <a:accent2>
          <a:srgbClr val="6EC800"/>
        </a:accent2>
        <a:accent3>
          <a:srgbClr val="FFFFFF"/>
        </a:accent3>
        <a:accent4>
          <a:srgbClr val="000000"/>
        </a:accent4>
        <a:accent5>
          <a:srgbClr val="FFE1AA"/>
        </a:accent5>
        <a:accent6>
          <a:srgbClr val="63B500"/>
        </a:accent6>
        <a:hlink>
          <a:srgbClr val="CC6600"/>
        </a:hlink>
        <a:folHlink>
          <a:srgbClr val="990099"/>
        </a:folHlink>
      </a:clrScheme>
      <a:clrMap bg1="lt1" tx1="dk1" bg2="lt2" tx2="dk2" accent1="accent1" accent2="accent2" accent3="accent3" accent4="accent4" accent5="accent5" accent6="accent6" hlink="hlink" folHlink="folHlink"/>
    </a:extraClrScheme>
    <a:extraClrScheme>
      <a:clrScheme name="DHS_Template 6">
        <a:dk1>
          <a:srgbClr val="000000"/>
        </a:dk1>
        <a:lt1>
          <a:srgbClr val="FFFFFF"/>
        </a:lt1>
        <a:dk2>
          <a:srgbClr val="002F80"/>
        </a:dk2>
        <a:lt2>
          <a:srgbClr val="B0B1B3"/>
        </a:lt2>
        <a:accent1>
          <a:srgbClr val="DEAE00"/>
        </a:accent1>
        <a:accent2>
          <a:srgbClr val="6EC800"/>
        </a:accent2>
        <a:accent3>
          <a:srgbClr val="FFFFFF"/>
        </a:accent3>
        <a:accent4>
          <a:srgbClr val="000000"/>
        </a:accent4>
        <a:accent5>
          <a:srgbClr val="ECD3AA"/>
        </a:accent5>
        <a:accent6>
          <a:srgbClr val="63B500"/>
        </a:accent6>
        <a:hlink>
          <a:srgbClr val="CC6600"/>
        </a:hlink>
        <a:folHlink>
          <a:srgbClr val="990099"/>
        </a:folHlink>
      </a:clrScheme>
      <a:clrMap bg1="lt1" tx1="dk1" bg2="lt2" tx2="dk2" accent1="accent1" accent2="accent2" accent3="accent3" accent4="accent4" accent5="accent5" accent6="accent6" hlink="hlink" folHlink="folHlink"/>
    </a:extraClrScheme>
    <a:extraClrScheme>
      <a:clrScheme name="DHS_Template 7">
        <a:dk1>
          <a:srgbClr val="000000"/>
        </a:dk1>
        <a:lt1>
          <a:srgbClr val="FFFFFF"/>
        </a:lt1>
        <a:dk2>
          <a:srgbClr val="002F80"/>
        </a:dk2>
        <a:lt2>
          <a:srgbClr val="B0B1B3"/>
        </a:lt2>
        <a:accent1>
          <a:srgbClr val="DEAE00"/>
        </a:accent1>
        <a:accent2>
          <a:srgbClr val="6EC800"/>
        </a:accent2>
        <a:accent3>
          <a:srgbClr val="FFFFFF"/>
        </a:accent3>
        <a:accent4>
          <a:srgbClr val="000000"/>
        </a:accent4>
        <a:accent5>
          <a:srgbClr val="ECD3AA"/>
        </a:accent5>
        <a:accent6>
          <a:srgbClr val="63B500"/>
        </a:accent6>
        <a:hlink>
          <a:srgbClr val="CC3300"/>
        </a:hlink>
        <a:folHlink>
          <a:srgbClr val="9900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087053E9744B4E9E610DC83F8386C8" ma:contentTypeVersion="2" ma:contentTypeDescription="Create a new document." ma:contentTypeScope="" ma:versionID="1bbea3f27a86a6eeaf2769335f14551e">
  <xsd:schema xmlns:xsd="http://www.w3.org/2001/XMLSchema" xmlns:xs="http://www.w3.org/2001/XMLSchema" xmlns:p="http://schemas.microsoft.com/office/2006/metadata/properties" xmlns:ns2="9e5403c9-1d21-49f6-a7cf-a7d72a5210ee" targetNamespace="http://schemas.microsoft.com/office/2006/metadata/properties" ma:root="true" ma:fieldsID="5bf1f9195e6a25e897b12a30a3e6c265" ns2:_="">
    <xsd:import namespace="9e5403c9-1d21-49f6-a7cf-a7d72a5210e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5403c9-1d21-49f6-a7cf-a7d72a5210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4BB4FF5-4672-454B-90FD-AD06AEB7F4D7}"/>
</file>

<file path=customXml/itemProps2.xml><?xml version="1.0" encoding="utf-8"?>
<ds:datastoreItem xmlns:ds="http://schemas.openxmlformats.org/officeDocument/2006/customXml" ds:itemID="{5030EE81-C781-42DE-8859-343B609F0123}">
  <ds:schemaRefs>
    <ds:schemaRef ds:uri="http://schemas.microsoft.com/sharepoint/v3/contenttype/forms"/>
  </ds:schemaRefs>
</ds:datastoreItem>
</file>

<file path=customXml/itemProps3.xml><?xml version="1.0" encoding="utf-8"?>
<ds:datastoreItem xmlns:ds="http://schemas.openxmlformats.org/officeDocument/2006/customXml" ds:itemID="{F89607C8-302B-4EB5-B1CD-6C796C21E105}">
  <ds:schemaRefs>
    <ds:schemaRef ds:uri="http://schemas.openxmlformats.org/package/2006/metadata/core-properties"/>
    <ds:schemaRef ds:uri="http://purl.org/dc/dcmitype/"/>
    <ds:schemaRef ds:uri="0a64980f-032d-419c-9834-6d2b5f05ae57"/>
    <ds:schemaRef ds:uri="http://purl.org/dc/terms/"/>
    <ds:schemaRef ds:uri="http://schemas.microsoft.com/office/2006/documentManagement/types"/>
    <ds:schemaRef ds:uri="http://purl.org/dc/elements/1.1/"/>
    <ds:schemaRef ds:uri="http://schemas.microsoft.com/office/infopath/2007/PartnerControls"/>
    <ds:schemaRef ds:uri="eb430661-b6c5-4603-883d-3a15ffbdfabd"/>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19015</TotalTime>
  <Words>11513</Words>
  <Application>Microsoft Office PowerPoint</Application>
  <PresentationFormat>On-screen Show (4:3)</PresentationFormat>
  <Paragraphs>1451</Paragraphs>
  <Slides>86</Slides>
  <Notes>72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86</vt:i4>
      </vt:variant>
    </vt:vector>
  </HeadingPairs>
  <TitlesOfParts>
    <vt:vector size="92" baseType="lpstr">
      <vt:lpstr>Arial</vt:lpstr>
      <vt:lpstr>Calibri</vt:lpstr>
      <vt:lpstr>Symbol</vt:lpstr>
      <vt:lpstr>Times New Roman</vt:lpstr>
      <vt:lpstr>Wingdings</vt:lpstr>
      <vt:lpstr>DHS_Template</vt:lpstr>
      <vt:lpstr>Unit 5: BCAs for Flood Mitigation Projects </vt:lpstr>
      <vt:lpstr>Unit 5 Overview</vt:lpstr>
      <vt:lpstr>Unit 5 Objectives</vt:lpstr>
      <vt:lpstr>Floods</vt:lpstr>
      <vt:lpstr>Flood hazard data: key concepts &amp; terms</vt:lpstr>
      <vt:lpstr>Flood Insurance Study (FIS)</vt:lpstr>
      <vt:lpstr>Flood Insurance Rate Map (FIRM)</vt:lpstr>
      <vt:lpstr>Hydrologic and Hydraulic (H&amp;H) Study</vt:lpstr>
      <vt:lpstr>10-, 50-, 100-, and 500-year flood elevations</vt:lpstr>
      <vt:lpstr>Special Flood Hazard Area (SFHA)</vt:lpstr>
      <vt:lpstr>Base Flood Elevation (BFE)</vt:lpstr>
      <vt:lpstr>Riverine vs. coastal flooding</vt:lpstr>
      <vt:lpstr>Riverine flooding terms</vt:lpstr>
      <vt:lpstr>Coastal flooding terms</vt:lpstr>
      <vt:lpstr>Coastal flooding</vt:lpstr>
      <vt:lpstr>Coastal flooding, cont.</vt:lpstr>
      <vt:lpstr>Lowest Floor Elevation (LFE), 1 of 4</vt:lpstr>
      <vt:lpstr>Lowest Floor Elevation (LFE), 2 of 4</vt:lpstr>
      <vt:lpstr>Lowest Floor Elevation (LFE), 3 of 4</vt:lpstr>
      <vt:lpstr>Lowest Floor Elevation (LFE), 4 of 4</vt:lpstr>
      <vt:lpstr>Building Replacement Value (BRV)</vt:lpstr>
      <vt:lpstr>Damage Demolition Threshold (DDT)</vt:lpstr>
      <vt:lpstr>Depth Damage Functions (DDFs)</vt:lpstr>
      <vt:lpstr>Acquisitions and Elevations</vt:lpstr>
      <vt:lpstr>Acquisition projects</vt:lpstr>
      <vt:lpstr>Elevation projects</vt:lpstr>
      <vt:lpstr>Mitigation reconstruction projects</vt:lpstr>
      <vt:lpstr>Pre-calculated benefit</vt:lpstr>
      <vt:lpstr>Acquisition &amp; elevation BCAs</vt:lpstr>
      <vt:lpstr>Completing a residential riverine acquisition BCA using modeled damages</vt:lpstr>
      <vt:lpstr>BCA Toolkit Exercise, Part 1</vt:lpstr>
      <vt:lpstr>Lowest floor elevation (LFE)</vt:lpstr>
      <vt:lpstr>Streambed elevation at property location (riverine only)</vt:lpstr>
      <vt:lpstr>10-, 50-, 100-, and 500-year flood elevations and discharge</vt:lpstr>
      <vt:lpstr>Building type</vt:lpstr>
      <vt:lpstr>Is there a basement?</vt:lpstr>
      <vt:lpstr>Is the building insured by the NFIP?</vt:lpstr>
      <vt:lpstr>Damage curve (DDF) selection</vt:lpstr>
      <vt:lpstr>Building size</vt:lpstr>
      <vt:lpstr>Building replacement value (BRV), cont.</vt:lpstr>
      <vt:lpstr>Demolition Damage Threshold (DDT)</vt:lpstr>
      <vt:lpstr>Contents value</vt:lpstr>
      <vt:lpstr>Are the utilities elevated?</vt:lpstr>
      <vt:lpstr>Federal lodging per diem rate</vt:lpstr>
      <vt:lpstr>Number of building residents</vt:lpstr>
      <vt:lpstr>Monthly rent</vt:lpstr>
      <vt:lpstr>Annual street maintenance budget (acquisitions only)</vt:lpstr>
      <vt:lpstr>Total number of street miles maintained (acquisitions only)</vt:lpstr>
      <vt:lpstr># of street miles no longer requiring maintenance (acquisitions only)</vt:lpstr>
      <vt:lpstr>Volunteers required</vt:lpstr>
      <vt:lpstr>Number of days lodging for volunteers</vt:lpstr>
      <vt:lpstr>Number of residents that work</vt:lpstr>
      <vt:lpstr>Total project area (acquisitions only)</vt:lpstr>
      <vt:lpstr>Future land use of project area by type (acquisitions only)</vt:lpstr>
      <vt:lpstr>Completing a residential coastal elevation BCA using modeled damages</vt:lpstr>
      <vt:lpstr>BCA Toolkit Exercise, Part 2</vt:lpstr>
      <vt:lpstr>Ground surface elevation at property location (coastal only)</vt:lpstr>
      <vt:lpstr>Base flood elevation (BFE) (coastal only)</vt:lpstr>
      <vt:lpstr>Number of feet the first floor is being raised (elevations only)</vt:lpstr>
      <vt:lpstr>Additional projected sea level rise above BFE (coastal only)</vt:lpstr>
      <vt:lpstr>Is the building elevated? Is there an obstruction? (coastal only)</vt:lpstr>
      <vt:lpstr>Foundation type (coastal only)</vt:lpstr>
      <vt:lpstr>Damage curve (DDF) selection, cont.</vt:lpstr>
      <vt:lpstr>Flood Control Projects</vt:lpstr>
      <vt:lpstr>What are flood control projects?</vt:lpstr>
      <vt:lpstr>Flood control BCAs</vt:lpstr>
      <vt:lpstr>Completing a flood control BCA using historical damages</vt:lpstr>
      <vt:lpstr>BCA Toolkit Exercise</vt:lpstr>
      <vt:lpstr>Project useful life (PUL)</vt:lpstr>
      <vt:lpstr>Year property built</vt:lpstr>
      <vt:lpstr>Analysis duration</vt:lpstr>
      <vt:lpstr>Damages before mitigation</vt:lpstr>
      <vt:lpstr>Damages before mitigation, cont.</vt:lpstr>
      <vt:lpstr>Damages after mitigation</vt:lpstr>
      <vt:lpstr>Optional damages before mitigation</vt:lpstr>
      <vt:lpstr>Optional damages after mitigation</vt:lpstr>
      <vt:lpstr>Remaining data</vt:lpstr>
      <vt:lpstr>Damage estimates using DDFs</vt:lpstr>
      <vt:lpstr>Damage estimates using DDFs, 1 of 7</vt:lpstr>
      <vt:lpstr>Damage estimates using DDFs, 2 of 7</vt:lpstr>
      <vt:lpstr>Damage estimates using DDFs, 3 of 7</vt:lpstr>
      <vt:lpstr>Damage estimates using DDFs, 4 of 7</vt:lpstr>
      <vt:lpstr>Damage estimates using DDFs, 5 of 7</vt:lpstr>
      <vt:lpstr>Damage estimates using DDFs, 6 of 7</vt:lpstr>
      <vt:lpstr>Damage estimates using DDFs, 7 of 7</vt:lpstr>
      <vt:lpstr>Unit 5 Review</vt:lpstr>
    </vt:vector>
  </TitlesOfParts>
  <Company>FEMA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5</dc:title>
  <dc:subject>Basic Concepts in Benefit-Cost Analysis (BCA)</dc:subject>
  <dc:creator>FEMA</dc:creator>
  <cp:keywords>Benefit Cost Analysis, BCA</cp:keywords>
  <cp:lastModifiedBy>Tammie Middleton</cp:lastModifiedBy>
  <cp:revision>1440</cp:revision>
  <dcterms:created xsi:type="dcterms:W3CDTF">2007-07-17T13:35:05Z</dcterms:created>
  <dcterms:modified xsi:type="dcterms:W3CDTF">2020-03-24T15:33:58Z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0x0101002A087053E9744B4E9E610DC83F8386C8</vt:lpwstr>
  </property>
</Properties>
</file>