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42"/>
  </p:notesMasterIdLst>
  <p:handoutMasterIdLst>
    <p:handoutMasterId r:id="rId43"/>
  </p:handoutMasterIdLst>
  <p:sldIdLst>
    <p:sldId id="463" r:id="rId5"/>
    <p:sldId id="487" r:id="rId6"/>
    <p:sldId id="488" r:id="rId7"/>
    <p:sldId id="490" r:id="rId8"/>
    <p:sldId id="540" r:id="rId9"/>
    <p:sldId id="493" r:id="rId10"/>
    <p:sldId id="539" r:id="rId11"/>
    <p:sldId id="542" r:id="rId12"/>
    <p:sldId id="471" r:id="rId13"/>
    <p:sldId id="474" r:id="rId14"/>
    <p:sldId id="470" r:id="rId15"/>
    <p:sldId id="475" r:id="rId16"/>
    <p:sldId id="544" r:id="rId17"/>
    <p:sldId id="476" r:id="rId18"/>
    <p:sldId id="477" r:id="rId19"/>
    <p:sldId id="478" r:id="rId20"/>
    <p:sldId id="481" r:id="rId21"/>
    <p:sldId id="543" r:id="rId22"/>
    <p:sldId id="482" r:id="rId23"/>
    <p:sldId id="484" r:id="rId24"/>
    <p:sldId id="485" r:id="rId25"/>
    <p:sldId id="501" r:id="rId26"/>
    <p:sldId id="483" r:id="rId27"/>
    <p:sldId id="552" r:id="rId28"/>
    <p:sldId id="553" r:id="rId29"/>
    <p:sldId id="489" r:id="rId30"/>
    <p:sldId id="494" r:id="rId31"/>
    <p:sldId id="541" r:id="rId32"/>
    <p:sldId id="537" r:id="rId33"/>
    <p:sldId id="550" r:id="rId34"/>
    <p:sldId id="555" r:id="rId35"/>
    <p:sldId id="556" r:id="rId36"/>
    <p:sldId id="554" r:id="rId37"/>
    <p:sldId id="549" r:id="rId38"/>
    <p:sldId id="498" r:id="rId39"/>
    <p:sldId id="499" r:id="rId40"/>
    <p:sldId id="548" r:id="rId41"/>
  </p:sldIdLst>
  <p:sldSz cx="9144000" cy="6858000" type="screen4x3"/>
  <p:notesSz cx="6858000" cy="92964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88">
          <p15:clr>
            <a:srgbClr val="A4A3A4"/>
          </p15:clr>
        </p15:guide>
        <p15:guide id="2" pos="2880">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5288"/>
    <a:srgbClr val="FFE575"/>
    <a:srgbClr val="B0B1B3"/>
    <a:srgbClr val="A50021"/>
    <a:srgbClr val="CC3300"/>
    <a:srgbClr val="0072B8"/>
    <a:srgbClr val="FFE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81D368-E487-4FB5-9AB2-1B4ED6F2DAD5}" v="317" dt="2019-06-05T19:35:03.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936" autoAdjust="0"/>
  </p:normalViewPr>
  <p:slideViewPr>
    <p:cSldViewPr>
      <p:cViewPr varScale="1">
        <p:scale>
          <a:sx n="92" d="100"/>
          <a:sy n="92" d="100"/>
        </p:scale>
        <p:origin x="834" y="90"/>
      </p:cViewPr>
      <p:guideLst>
        <p:guide orient="horz" pos="4088"/>
        <p:guide pos="2880"/>
        <p:guide pos="54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9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oll, Rebecca" userId="ef77c5a4-7df3-4a75-be11-32d99ee4fe86" providerId="ADAL" clId="{5A81D368-E487-4FB5-9AB2-1B4ED6F2DAD5}"/>
    <pc:docChg chg="undo custSel modSld">
      <pc:chgData name="Carroll, Rebecca" userId="ef77c5a4-7df3-4a75-be11-32d99ee4fe86" providerId="ADAL" clId="{5A81D368-E487-4FB5-9AB2-1B4ED6F2DAD5}" dt="2019-06-05T19:35:03.123" v="313" actId="12"/>
      <pc:docMkLst>
        <pc:docMk/>
      </pc:docMkLst>
      <pc:sldChg chg="modSp">
        <pc:chgData name="Carroll, Rebecca" userId="ef77c5a4-7df3-4a75-be11-32d99ee4fe86" providerId="ADAL" clId="{5A81D368-E487-4FB5-9AB2-1B4ED6F2DAD5}" dt="2019-06-05T14:46:09.861" v="6" actId="20577"/>
        <pc:sldMkLst>
          <pc:docMk/>
          <pc:sldMk cId="0" sldId="477"/>
        </pc:sldMkLst>
        <pc:graphicFrameChg chg="modGraphic">
          <ac:chgData name="Carroll, Rebecca" userId="ef77c5a4-7df3-4a75-be11-32d99ee4fe86" providerId="ADAL" clId="{5A81D368-E487-4FB5-9AB2-1B4ED6F2DAD5}" dt="2019-06-05T14:46:09.861" v="6" actId="20577"/>
          <ac:graphicFrameMkLst>
            <pc:docMk/>
            <pc:sldMk cId="0" sldId="477"/>
            <ac:graphicFrameMk id="2" creationId="{D5C0CCAE-6829-4422-8C7E-A68C8AE2FC61}"/>
          </ac:graphicFrameMkLst>
        </pc:graphicFrameChg>
      </pc:sldChg>
      <pc:sldChg chg="modSp modNotesTx">
        <pc:chgData name="Carroll, Rebecca" userId="ef77c5a4-7df3-4a75-be11-32d99ee4fe86" providerId="ADAL" clId="{5A81D368-E487-4FB5-9AB2-1B4ED6F2DAD5}" dt="2019-06-05T19:35:03.123" v="313" actId="12"/>
        <pc:sldMkLst>
          <pc:docMk/>
          <pc:sldMk cId="0" sldId="552"/>
        </pc:sldMkLst>
        <pc:spChg chg="mod">
          <ac:chgData name="Carroll, Rebecca" userId="ef77c5a4-7df3-4a75-be11-32d99ee4fe86" providerId="ADAL" clId="{5A81D368-E487-4FB5-9AB2-1B4ED6F2DAD5}" dt="2019-06-05T14:47:06.934" v="20" actId="20577"/>
          <ac:spMkLst>
            <pc:docMk/>
            <pc:sldMk cId="0" sldId="552"/>
            <ac:spMk id="40962" creationId="{E91D6407-DCE0-449B-8AC8-4FCB0BB3441E}"/>
          </ac:spMkLst>
        </pc:spChg>
        <pc:spChg chg="mod">
          <ac:chgData name="Carroll, Rebecca" userId="ef77c5a4-7df3-4a75-be11-32d99ee4fe86" providerId="ADAL" clId="{5A81D368-E487-4FB5-9AB2-1B4ED6F2DAD5}" dt="2019-06-05T16:34:29.741" v="303" actId="20577"/>
          <ac:spMkLst>
            <pc:docMk/>
            <pc:sldMk cId="0" sldId="552"/>
            <ac:spMk id="40963" creationId="{28002B01-FBDC-466F-89DD-F5EB019D68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9F4E830-6B66-4E17-9754-5F5C3D9FBB93}"/>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74755" name="Rectangle 3">
            <a:extLst>
              <a:ext uri="{FF2B5EF4-FFF2-40B4-BE49-F238E27FC236}">
                <a16:creationId xmlns:a16="http://schemas.microsoft.com/office/drawing/2014/main" id="{3735DEDA-0377-4B51-AD8D-D6E47E30F6BA}"/>
              </a:ext>
            </a:extLst>
          </p:cNvPr>
          <p:cNvSpPr>
            <a:spLocks noGrp="1" noChangeArrowheads="1"/>
          </p:cNvSpPr>
          <p:nvPr>
            <p:ph type="dt" sz="quarter"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74756" name="Rectangle 4">
            <a:extLst>
              <a:ext uri="{FF2B5EF4-FFF2-40B4-BE49-F238E27FC236}">
                <a16:creationId xmlns:a16="http://schemas.microsoft.com/office/drawing/2014/main" id="{B1CEA795-572D-4485-AA6A-AE797C132D36}"/>
              </a:ext>
            </a:extLst>
          </p:cNvPr>
          <p:cNvSpPr>
            <a:spLocks noGrp="1" noChangeArrowheads="1"/>
          </p:cNvSpPr>
          <p:nvPr>
            <p:ph type="ftr" sz="quarter" idx="2"/>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74757" name="Rectangle 5">
            <a:extLst>
              <a:ext uri="{FF2B5EF4-FFF2-40B4-BE49-F238E27FC236}">
                <a16:creationId xmlns:a16="http://schemas.microsoft.com/office/drawing/2014/main" id="{12AA46F9-5BA9-4410-8F22-8B3C93B3C9E1}"/>
              </a:ext>
            </a:extLst>
          </p:cNvPr>
          <p:cNvSpPr>
            <a:spLocks noGrp="1" noChangeArrowheads="1"/>
          </p:cNvSpPr>
          <p:nvPr>
            <p:ph type="sldNum" sz="quarter" idx="3"/>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0C8A4BF9-050B-44EB-9B54-7090F928A8D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6DE17B1-C34C-44CB-B651-DF96E8E31EAE}"/>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817AE792-0618-4A3E-9E08-4E7709841893}"/>
              </a:ext>
            </a:extLst>
          </p:cNvPr>
          <p:cNvSpPr>
            <a:spLocks noGrp="1" noChangeArrowheads="1"/>
          </p:cNvSpPr>
          <p:nvPr>
            <p:ph type="dt"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4100" name="Rectangle 4">
            <a:extLst>
              <a:ext uri="{FF2B5EF4-FFF2-40B4-BE49-F238E27FC236}">
                <a16:creationId xmlns:a16="http://schemas.microsoft.com/office/drawing/2014/main" id="{E46C67CA-51EB-4A11-A650-A557E693F94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0D80411C-8998-4332-AE4A-FF2878FF8769}"/>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392AE5E6-81F1-438C-AF57-57F5FBFFA8C0}"/>
              </a:ext>
            </a:extLst>
          </p:cNvPr>
          <p:cNvSpPr>
            <a:spLocks noGrp="1" noChangeArrowheads="1"/>
          </p:cNvSpPr>
          <p:nvPr>
            <p:ph type="ftr" sz="quarter" idx="4"/>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12295" name="Rectangle 7">
            <a:extLst>
              <a:ext uri="{FF2B5EF4-FFF2-40B4-BE49-F238E27FC236}">
                <a16:creationId xmlns:a16="http://schemas.microsoft.com/office/drawing/2014/main" id="{A40F16E2-1CA5-46B9-A64C-02D11D25818B}"/>
              </a:ext>
            </a:extLst>
          </p:cNvPr>
          <p:cNvSpPr>
            <a:spLocks noGrp="1" noChangeArrowheads="1"/>
          </p:cNvSpPr>
          <p:nvPr>
            <p:ph type="sldNum" sz="quarter" idx="5"/>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8184A482-AE18-42AD-BCC4-97F44F8C63A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CF4FA5D-8CC2-42A3-9D72-F1E5A7C1292A}"/>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B410EAE6-EC27-4DB1-AD9C-06ADC8A33D34}"/>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10F2EA1B-576F-49F4-8C68-F7E2FA318DBE}"/>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625F929-3408-451D-B7E6-8DBEC400ED0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421AB9F-E327-4329-8468-88A6465EB772}"/>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33C6BB17-CA12-4CDE-8ABD-2E7851EAAC54}"/>
              </a:ext>
            </a:extLst>
          </p:cNvPr>
          <p:cNvSpPr>
            <a:spLocks noGrp="1" noChangeArrowheads="1"/>
          </p:cNvSpPr>
          <p:nvPr>
            <p:ph type="body" idx="1"/>
          </p:nvPr>
        </p:nvSpPr>
        <p:spPr>
          <a:noFill/>
        </p:spPr>
        <p:txBody>
          <a:bodyPr/>
          <a:lstStyle/>
          <a:p>
            <a:r>
              <a:rPr lang="en-US" altLang="en-US" dirty="0">
                <a:latin typeface="Arial" panose="020B0604020202020204" pitchFamily="34" charset="0"/>
              </a:rPr>
              <a:t>Remember that to include a benefit in our BCA, it must be quantifiable – that is, able to be put into dollars.</a:t>
            </a:r>
          </a:p>
          <a:p>
            <a:endParaRPr lang="en-US" altLang="en-US" dirty="0">
              <a:latin typeface="Arial" panose="020B0604020202020204" pitchFamily="34" charset="0"/>
            </a:endParaRPr>
          </a:p>
          <a:p>
            <a:r>
              <a:rPr lang="en-US" sz="1200" kern="1200" dirty="0">
                <a:solidFill>
                  <a:schemeClr val="tx1"/>
                </a:solidFill>
                <a:effectLst/>
                <a:latin typeface="Arial" charset="0"/>
                <a:ea typeface="+mn-ea"/>
                <a:cs typeface="+mn-cs"/>
              </a:rPr>
              <a:t>How do we quantify avoided physical damages?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We can use either (1) hazard-specific information or (2) past damage data to estimate the amount of damage expected in the future.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FEMA’s BCA Toolkit (discussed further in Unit 4) will perform these calculations for you, provided you enter the right data. Units 5-16 cover data requirements for various types of mitigation projects.</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52E32A80-AFDA-41F2-960C-93FE61F932EA}"/>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A0734D9-3BDA-46F9-B3A6-A46B38F19F6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00EBF64-C560-4A29-A661-8FAE9FF2E0B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FB5A471-8E83-4750-90B8-2A093F10029A}"/>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Another major benefit of a hazard mitigation project can be avoided loss of service or function of the facility. This benefit is only applicable to public facilities, such as utilities, emergency operations facilities (i.e. police, fire), and infrastructure such as roads and bridges.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example, a generator project for a fire station can ensure the fire station remains operational even during a storm event. Likewise, a bridge retrofit project can ensure the bridge remains functional during/after a hazard event.</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Loss of function economic impacts</a:t>
            </a:r>
            <a:r>
              <a:rPr lang="en-US" altLang="en-US" dirty="0">
                <a:latin typeface="Arial" panose="020B0604020202020204" pitchFamily="34" charset="0"/>
              </a:rPr>
              <a:t> are losses and costs that are incurred when facilities are damaged to the point that the normal function of the facility is disrupted. Mitigation projects that reduce physical damages to buildings and other facilities also reduce the loss of function of the facilities, so benefits from mitigation projects often include reducing loss-of-function impacts.  The types of reduced loss-of-function benefits to be counted vary, depending on the type of facility, but these benefits can be large and important to count in benefit-cost analysis.</a:t>
            </a:r>
          </a:p>
          <a:p>
            <a:endParaRPr lang="en-US" altLang="en-US" dirty="0">
              <a:latin typeface="Arial" panose="020B0604020202020204" pitchFamily="34" charset="0"/>
            </a:endParaRPr>
          </a:p>
          <a:p>
            <a:r>
              <a:rPr lang="en-US" altLang="en-US" dirty="0">
                <a:latin typeface="Arial" panose="020B0604020202020204" pitchFamily="34" charset="0"/>
              </a:rPr>
              <a:t>For some types of mitigation projects, especially for utilities, roads, bridges, and critical facilities such as hospitals, the benefits of avoiding the loss-of-function impacts are </a:t>
            </a:r>
            <a:r>
              <a:rPr lang="en-US" altLang="en-US" i="1" dirty="0">
                <a:latin typeface="Arial" panose="020B0604020202020204" pitchFamily="34" charset="0"/>
              </a:rPr>
              <a:t>always</a:t>
            </a:r>
            <a:r>
              <a:rPr lang="en-US" altLang="en-US" dirty="0">
                <a:latin typeface="Arial" panose="020B0604020202020204" pitchFamily="34" charset="0"/>
              </a:rPr>
              <a:t> important and may be larger than the benefits of avoiding physical damages.  Indeed, many mitigation projects for these types of facilities are undertaken primarily to preserve the critical function of the facility, with reduction of physical damages being an important, but secondary consideration.</a:t>
            </a:r>
          </a:p>
        </p:txBody>
      </p:sp>
      <p:sp>
        <p:nvSpPr>
          <p:cNvPr id="20484" name="Slide Number Placeholder 3">
            <a:extLst>
              <a:ext uri="{FF2B5EF4-FFF2-40B4-BE49-F238E27FC236}">
                <a16:creationId xmlns:a16="http://schemas.microsoft.com/office/drawing/2014/main" id="{21B7F8EB-9A95-435F-8615-618A37A7460B}"/>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1D74DE6-0E24-4C23-A688-84C03EFCDA1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0338FE0-FB35-497A-813B-0527F47BB63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2EBB96A-FA1B-4E6C-B6A9-49B3B7C4F7AD}"/>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How do we quantify this benefit?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most public/nonprofit sector buildings, the value of services lost when the building becomes unusable due to a hazard event is calculated by assuming that services are worth what the public pays to provide the services.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critical facilities, (i.e. fire/police stations, hospitals), the value of services is estimated based on the service population and the societal benefits of maintaining that facility in the aftermath of a disaster.</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roads and bridges, the value of services is based on the number of one-way trips, additional time/miles required for detour, the GSA mileage rate, and FEMA standard values. (FEMA standard values are industry-standard or academically-researched values for various data points.)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utilities, the value of service is based on the service population and FEMA standard values.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BCA Toolkit will calculate the daily loss of service value, provided you enter some basic data about the facility.</a:t>
            </a:r>
          </a:p>
        </p:txBody>
      </p:sp>
      <p:sp>
        <p:nvSpPr>
          <p:cNvPr id="22532" name="Slide Number Placeholder 3">
            <a:extLst>
              <a:ext uri="{FF2B5EF4-FFF2-40B4-BE49-F238E27FC236}">
                <a16:creationId xmlns:a16="http://schemas.microsoft.com/office/drawing/2014/main" id="{BD36261E-7C66-4B74-9CEA-CAC28710DA62}"/>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CE3FE8D7-0496-4E28-B0EE-F3AF9B62AA0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F755E8E-0170-4137-B24B-687F8380268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F5CF878A-A527-4950-9F5F-E68D440F8C45}"/>
              </a:ext>
            </a:extLst>
          </p:cNvPr>
          <p:cNvSpPr>
            <a:spLocks noGrp="1" noChangeArrowheads="1"/>
          </p:cNvSpPr>
          <p:nvPr>
            <p:ph type="body" idx="1"/>
          </p:nvPr>
        </p:nvSpPr>
        <p:spPr>
          <a:noFill/>
        </p:spPr>
        <p:txBody>
          <a:bodyPr/>
          <a:lstStyle/>
          <a:p>
            <a:r>
              <a:rPr lang="en-US" altLang="en-US" dirty="0">
                <a:latin typeface="Arial" panose="020B0604020202020204" pitchFamily="34" charset="0"/>
              </a:rPr>
              <a:t>Loss of service for roads/bridges can also be calculated in terms of detour distance by using the federal mileage rate and the distance of the detour or alternate route if detour time is not applicable or the information is unavailable.</a:t>
            </a:r>
          </a:p>
          <a:p>
            <a:endParaRPr lang="en-US" altLang="en-US" dirty="0">
              <a:latin typeface="Arial" panose="020B0604020202020204" pitchFamily="34" charset="0"/>
            </a:endParaRPr>
          </a:p>
          <a:p>
            <a:r>
              <a:rPr lang="en-US" sz="1200" kern="1200" dirty="0">
                <a:solidFill>
                  <a:schemeClr val="tx1"/>
                </a:solidFill>
                <a:effectLst/>
                <a:latin typeface="Arial" charset="0"/>
                <a:ea typeface="+mn-ea"/>
                <a:cs typeface="+mn-cs"/>
              </a:rPr>
              <a:t>Currently, FEMA does not have standard values for loss of service of communications, Internet, or 911 service.</a:t>
            </a:r>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DDC65B44-693B-4EA8-BE43-C1C667A7BC88}"/>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F20A757-EA98-4C88-96D6-8E628DAF797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48DFB8C-AC21-4B7F-BF06-AD320419E3B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3C0351A0-5EB0-4076-A6EC-6721DCE8C69C}"/>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For some hazard mitigation projects, a major benefit is avoided human injury and/or death.</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This benefit is only applicable to some project types, such as tornado safe rooms, hurricane safe rooms, and seismic retrofit projects. This is because these project types address hazards that have little or no warning time, or protect emergency personnel that must stay behind.</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Benefits from avoided injuries/deaths for these hazards are automatically calculated in the BCA Toolkit.</a:t>
            </a:r>
          </a:p>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5E0F4D17-A9D1-4640-B260-50912DCBC48E}"/>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82459807-AE6C-45E0-A9D6-1BCAD33CBE0C}"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How do we quantify this benefit?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These are also FEMA standard values. Injury and death costs come from “Value of Statistical Life” academic research that was completed for the Department of Homeland Security for deaths as well as different levels of injuries.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FEMA standard values for avoided casualties may be found in the table in your student manual.</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15</a:t>
            </a:fld>
            <a:endParaRPr lang="en-US" altLang="en-US" dirty="0"/>
          </a:p>
        </p:txBody>
      </p:sp>
    </p:spTree>
    <p:extLst>
      <p:ext uri="{BB962C8B-B14F-4D97-AF65-F5344CB8AC3E}">
        <p14:creationId xmlns:p14="http://schemas.microsoft.com/office/powerpoint/2010/main" val="34006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Displacement costs occur when occupants (of residential, commercial, or public buildings) are displaced to temporary quarters while damage is repaired.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These costs include rent and other monthly costs, such as furniture rental and utilities, and one-time costs, such as moving and utility hook-up fees.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They can also include loss of business income for commercial buildings.</a:t>
            </a:r>
          </a:p>
          <a:p>
            <a:endParaRPr lang="en-US" dirty="0"/>
          </a:p>
          <a:p>
            <a:r>
              <a:rPr lang="en-US" dirty="0"/>
              <a:t>For 406 mitigation, Category B is the best place to look for these costs.</a:t>
            </a:r>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16</a:t>
            </a:fld>
            <a:endParaRPr lang="en-US" altLang="en-US" dirty="0"/>
          </a:p>
        </p:txBody>
      </p:sp>
    </p:spTree>
    <p:extLst>
      <p:ext uri="{BB962C8B-B14F-4D97-AF65-F5344CB8AC3E}">
        <p14:creationId xmlns:p14="http://schemas.microsoft.com/office/powerpoint/2010/main" val="2963140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75197BF-E8EE-4C87-9412-7E0FCDB3610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7BF207D-1F01-45FF-AC1A-B78FA5CD5CA1}"/>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Emergency management costs include a range of disaster response and recovery costs that may be incurred by communities during and immediately after a disaster.  In many disasters, these costs are much smaller than physical damages or loss of service impacts.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These costs can include debris removal and volunteer costs (i.e. sandbagging).</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Many common mitigation projects have little or no significant impact on a community’s emergency management costs.  However, in circumstances where a project affects a large part of a community and may significantly reduce future emergency management costs; counting the benefits of reduced emergency management costs is proper.  For most projects, however, the benefits in this category are negligible or very small.  Thus, in most cases it may not be necessary to make the effort to estimate the benefits of reduced emergency management costs.  In cases where a project has a benefit-cost ratio very close to 1.0 and has significant potential benefits in reducing future emergency management costs, it may be worthwhile to calculate the damages from this source, and the benefits of reducing or eliminating them.   </a:t>
            </a: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72991A0D-59A6-4E03-8753-EB1F4E832445}"/>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7A74EA8-D171-4F07-B692-45136BC5C194}"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BFBAB6F-9F6B-4A00-8AF9-BB36F621758D}"/>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9BDB96A-6E46-4D8D-A1B4-A002507A957A}"/>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Properties insured under the National Flood Insurance Program (NFIP) incur administrative fees to run the program. If a property is acquired and demolished, there is no longer an administrative cost to the government for that property; therefore, it is an avoided cost.</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Note:</a:t>
            </a:r>
            <a:r>
              <a:rPr lang="en-US" sz="1200" kern="1200" dirty="0">
                <a:solidFill>
                  <a:schemeClr val="tx1"/>
                </a:solidFill>
                <a:effectLst/>
                <a:latin typeface="Arial" charset="0"/>
                <a:ea typeface="+mn-ea"/>
                <a:cs typeface="+mn-cs"/>
              </a:rPr>
              <a:t> Insurance premiums and claims payments are considered transfer payments by OMB, and do NOT count as benefits or costs for BCAs. This means that avoided future flood insurance premiums are NOT an eligible benefit for FEMA mitigation projects. Increased Cost of Compliance coverage can be used to provide the non-federal costs for a project, but they cannot be included as benefits since this would be duplication of benefits.</a:t>
            </a:r>
          </a:p>
        </p:txBody>
      </p:sp>
      <p:sp>
        <p:nvSpPr>
          <p:cNvPr id="32772" name="Slide Number Placeholder 3">
            <a:extLst>
              <a:ext uri="{FF2B5EF4-FFF2-40B4-BE49-F238E27FC236}">
                <a16:creationId xmlns:a16="http://schemas.microsoft.com/office/drawing/2014/main" id="{9694BF0A-2DA5-49C3-B3D7-17FE6633C26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4C1E4B69-7122-45AA-9AC0-01F1EEC714B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addition to avoided costs, hazard mitigation projects can have other benefits. These can include: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Social benefits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Environmental benefits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Let’s discuss each of these.</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19</a:t>
            </a:fld>
            <a:endParaRPr lang="en-US" altLang="en-US" dirty="0"/>
          </a:p>
        </p:txBody>
      </p:sp>
    </p:spTree>
    <p:extLst>
      <p:ext uri="{BB962C8B-B14F-4D97-AF65-F5344CB8AC3E}">
        <p14:creationId xmlns:p14="http://schemas.microsoft.com/office/powerpoint/2010/main" val="399226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this unit we will cover several topics: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What count as benefits?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What count as costs?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How is the BCR calculated for FEMA hazard mitigation projects?</a:t>
            </a:r>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2</a:t>
            </a:fld>
            <a:endParaRPr lang="en-US" altLang="en-US" dirty="0"/>
          </a:p>
        </p:txBody>
      </p:sp>
    </p:spTree>
    <p:extLst>
      <p:ext uri="{BB962C8B-B14F-4D97-AF65-F5344CB8AC3E}">
        <p14:creationId xmlns:p14="http://schemas.microsoft.com/office/powerpoint/2010/main" val="207442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Social benefits capture the avoided costs associated with mental stress and anxiety and lost wages that disaster survivors would otherwise experience. </a:t>
            </a:r>
            <a:r>
              <a:rPr lang="en-US" dirty="0"/>
              <a:t>This is a one-time benefit, not over the PUL. </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Project must have a 0.75 BCR before social benefits can be applied. This is because the primary purpose of FEMA’s hazard mitigation grants is to reduce damages from natural hazards.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FEMA standard values for social benefits may be found in the table in your student manual. These values are one-time benefits, meaning they do not occur on an annual basis.</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20</a:t>
            </a:fld>
            <a:endParaRPr lang="en-US" altLang="en-US" dirty="0"/>
          </a:p>
        </p:txBody>
      </p:sp>
    </p:spTree>
    <p:extLst>
      <p:ext uri="{BB962C8B-B14F-4D97-AF65-F5344CB8AC3E}">
        <p14:creationId xmlns:p14="http://schemas.microsoft.com/office/powerpoint/2010/main" val="171443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C1E0FA5-8663-4E1E-B783-FA27FC14CF3E}"/>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736C48A-ED66-4011-B740-2938300105E2}"/>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Environmental benefits capture the benefits resulting from an improved natural environment. These benefits are applicable to any project type that results in a preserved or improved natural environment, such as acquisitions, relocations, and floodplain and stream restoration.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Project must have a 0.75 BCR before environmental benefits can be applied. This is because the primary purpose of FEMA’s hazard mitigation grants is to reduce damages from natural hazards.</a:t>
            </a:r>
          </a:p>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9767F91C-C613-4702-ABBD-EBFE6F823FB6}"/>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6AC8215-C563-4E46-B68F-45F17EB38821}"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F013D9A-4710-468C-B774-31934AD5F17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159506BE-F6EA-429E-A1C9-8BBC76BC0AA5}"/>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Generally, anything that is subjective or non-quantifiable cannot be counted as a benefit in FEMA BCAs. For example: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Ease of project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Aesthetic value of project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However, although ease of project, aesthetic value, and cheapest/most effective option are not considered benefits for the BCA, these are considerations to take into account when developing the project, as discussed more in the 212 class, Developing Hazard Mitigation Assistance Applications.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Anything not impacted by the proposed project may also not be counted in the BCA. A definitive connection must be made between the project and claimed benefits.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Additionally, OMB Circular A-94 dictates that indirect benefits must not be considered in a BCA. For example: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Changes in gross regional economic product, incomes, or employment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Changes in future economic development or tourism</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criminal justice system costs for disaster-related crime (i.e. looters)</a:t>
            </a:r>
          </a:p>
          <a:p>
            <a:endParaRPr lang="en-US"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B92B4B8D-B676-4D99-96C1-38430369F4D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59F5E0F-F63D-4970-8C12-22843038DC23}" type="slidenum">
              <a:rPr lang="en-US" altLang="en-US" smtClean="0"/>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D529932-03C1-4853-920D-CBB817A0DC29}"/>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0B4553D-6418-44E7-88FD-F0F8793219C1}"/>
              </a:ext>
            </a:extLst>
          </p:cNvPr>
          <p:cNvSpPr>
            <a:spLocks noGrp="1" noChangeArrowheads="1"/>
          </p:cNvSpPr>
          <p:nvPr>
            <p:ph type="body" idx="1"/>
          </p:nvPr>
        </p:nvSpPr>
        <p:spPr>
          <a:noFill/>
        </p:spPr>
        <p:txBody>
          <a:bodyPr/>
          <a:lstStyle/>
          <a:p>
            <a:r>
              <a:rPr lang="en-US" altLang="en-US" dirty="0"/>
              <a:t>It is important to include all possible quantifiable benefits when developing the project, but you must also be sure that you are not double-counting your benefits or duplicating programs.</a:t>
            </a:r>
          </a:p>
          <a:p>
            <a:endParaRPr lang="en-US" altLang="en-US" dirty="0"/>
          </a:p>
          <a:p>
            <a:r>
              <a:rPr lang="en-US" altLang="en-US" dirty="0"/>
              <a:t>Duplication of benefits occurs when:</a:t>
            </a:r>
          </a:p>
          <a:p>
            <a:pPr marL="171450" indent="-171450">
              <a:buFont typeface="Arial" panose="020B0604020202020204" pitchFamily="34" charset="0"/>
              <a:buChar char="•"/>
            </a:pPr>
            <a:r>
              <a:rPr lang="en-US" altLang="en-US" dirty="0"/>
              <a:t>You are counting the same benefits in two different projects, or counting the same benefits on multiple structures in your project.</a:t>
            </a:r>
          </a:p>
          <a:p>
            <a:pPr marL="171450" indent="-171450">
              <a:buFont typeface="Arial" panose="020B0604020202020204" pitchFamily="34" charset="0"/>
              <a:buChar char="•"/>
            </a:pPr>
            <a:r>
              <a:rPr lang="en-US" altLang="en-US" dirty="0"/>
              <a:t>An example of duplication of benefits would be elevating a home in one project but then using the original elevation of that home in a separate drainage project.</a:t>
            </a:r>
          </a:p>
          <a:p>
            <a:endParaRPr lang="en-US" altLang="en-US" dirty="0"/>
          </a:p>
          <a:p>
            <a:r>
              <a:rPr lang="en-US" altLang="en-US" dirty="0"/>
              <a:t>Duplication of programs occurs </a:t>
            </a:r>
            <a:r>
              <a:rPr lang="en-US" altLang="en-US"/>
              <a:t>when:</a:t>
            </a:r>
          </a:p>
          <a:p>
            <a:pPr marL="171450" indent="-171450">
              <a:buFont typeface="Arial" panose="020B0604020202020204" pitchFamily="34" charset="0"/>
              <a:buChar char="•"/>
            </a:pPr>
            <a:r>
              <a:rPr lang="en-US" altLang="en-US"/>
              <a:t>Project </a:t>
            </a:r>
            <a:r>
              <a:rPr lang="en-US" altLang="en-US" dirty="0"/>
              <a:t>falls mainly under another federal program (e.g. certain levee projects are the domain of the U.S. Army Corps of Engineers).</a:t>
            </a:r>
          </a:p>
        </p:txBody>
      </p:sp>
      <p:sp>
        <p:nvSpPr>
          <p:cNvPr id="41988" name="Slide Number Placeholder 3">
            <a:extLst>
              <a:ext uri="{FF2B5EF4-FFF2-40B4-BE49-F238E27FC236}">
                <a16:creationId xmlns:a16="http://schemas.microsoft.com/office/drawing/2014/main" id="{AB1E4038-59AC-4A53-B9C2-F28238C72FA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786E786-0C5A-4B33-AC4F-EFC610FE6C2A}" type="slidenum">
              <a:rPr lang="en-US" altLang="en-US" smtClean="0"/>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DA6D1FE-7F71-4215-BEB4-54663541DC4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BF46D374-B3ED-452C-AA94-4A94D3D35D66}"/>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Aggregating multiple projects into one can often increase the overall BCR. Aggregating project benefits does NOT count as duplication of benefits as long as the benefits apply to multiple structures or the structure is at risk from multiple hazards.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For example, you could:</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Count 100 properties protected by one drainage improvement as one project.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Count both avoided physical damages and avoided loss of function if floodproofing utilities.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Count flood reduction benefits and seismic retrofit benefits for the same structure if the project protected against both hazards.</a:t>
            </a:r>
          </a:p>
          <a:p>
            <a:endParaRPr lang="en-US" altLang="en-US" dirty="0">
              <a:latin typeface="Arial" panose="020B0604020202020204" pitchFamily="34" charset="0"/>
            </a:endParaRPr>
          </a:p>
          <a:p>
            <a:r>
              <a:rPr lang="en-US" altLang="en-US" dirty="0">
                <a:latin typeface="Arial" panose="020B0604020202020204" pitchFamily="34" charset="0"/>
              </a:rPr>
              <a:t>For more information on how to aggregate projects, please refer to the BCA Guidance.</a:t>
            </a:r>
          </a:p>
        </p:txBody>
      </p:sp>
      <p:sp>
        <p:nvSpPr>
          <p:cNvPr id="44036" name="Slide Number Placeholder 3">
            <a:extLst>
              <a:ext uri="{FF2B5EF4-FFF2-40B4-BE49-F238E27FC236}">
                <a16:creationId xmlns:a16="http://schemas.microsoft.com/office/drawing/2014/main" id="{30746D3D-DFEE-4CA6-82D5-1410A0C8BFEB}"/>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EAD3461-3F72-4927-B45F-9CAA9AA35C6F}" type="slidenum">
              <a:rPr lang="en-US" altLang="en-US" smtClean="0"/>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Costs of a mitigation project include: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Construction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Any other project-related costs such as title searches, permits, etc.</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Maintenance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Any in-kind contributions or match from the recipient or subrecipient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Again, all project costs must be counted regardless of who is paying for them.</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26</a:t>
            </a:fld>
            <a:endParaRPr lang="en-US" altLang="en-US" dirty="0"/>
          </a:p>
        </p:txBody>
      </p:sp>
    </p:spTree>
    <p:extLst>
      <p:ext uri="{BB962C8B-B14F-4D97-AF65-F5344CB8AC3E}">
        <p14:creationId xmlns:p14="http://schemas.microsoft.com/office/powerpoint/2010/main" val="141784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following are not considered costs for FEMA BCAs: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Reduced tax base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Indirect economic losses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Transfer payments: per OMB Circular A-94, insurance premiums are considered transfer payments and are thus not considered costs (or benefits)</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27</a:t>
            </a:fld>
            <a:endParaRPr lang="en-US" altLang="en-US" dirty="0"/>
          </a:p>
        </p:txBody>
      </p:sp>
    </p:spTree>
    <p:extLst>
      <p:ext uri="{BB962C8B-B14F-4D97-AF65-F5344CB8AC3E}">
        <p14:creationId xmlns:p14="http://schemas.microsoft.com/office/powerpoint/2010/main" val="245187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We’ve discussed what can be counted as benefits and costs. Now, we’ll talk about other variables that factor into the BCR calculation, including:</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Useful Life (PUL)</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Recurrence interval</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Project effectiveness</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28</a:t>
            </a:fld>
            <a:endParaRPr lang="en-US" altLang="en-US" dirty="0"/>
          </a:p>
        </p:txBody>
      </p:sp>
    </p:spTree>
    <p:extLst>
      <p:ext uri="{BB962C8B-B14F-4D97-AF65-F5344CB8AC3E}">
        <p14:creationId xmlns:p14="http://schemas.microsoft.com/office/powerpoint/2010/main" val="3985955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98A50AD-3EB1-4F23-B4A8-DDCA35D9B101}"/>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B89EA932-5C3B-4332-B171-4AB15B4DCB0F}"/>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Project Useful Life (PUL) is the estimated amount of time (in years) that the mitigation action will be effective.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PUL is important in the calculation of the BCR because it establishes the timeframe to calculate benefits.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Higher PUL values extend the duration over which benefits are calculated, thus raising the final BCR.</a:t>
            </a:r>
          </a:p>
        </p:txBody>
      </p:sp>
      <p:sp>
        <p:nvSpPr>
          <p:cNvPr id="49156" name="Slide Number Placeholder 3">
            <a:extLst>
              <a:ext uri="{FF2B5EF4-FFF2-40B4-BE49-F238E27FC236}">
                <a16:creationId xmlns:a16="http://schemas.microsoft.com/office/drawing/2014/main" id="{3932F74B-58AE-46BA-ADDA-A236D2B50754}"/>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66EA041C-0AD6-41DB-9382-4E401F912BFF}" type="slidenum">
              <a:rPr lang="en-US" altLang="en-US" smtClean="0"/>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30</a:t>
            </a:fld>
            <a:endParaRPr lang="en-US" altLang="en-US" dirty="0"/>
          </a:p>
        </p:txBody>
      </p:sp>
    </p:spTree>
    <p:extLst>
      <p:ext uri="{BB962C8B-B14F-4D97-AF65-F5344CB8AC3E}">
        <p14:creationId xmlns:p14="http://schemas.microsoft.com/office/powerpoint/2010/main" val="115250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purpose of this unit is for you to become familiar with benefits, costs, and how the Benefit-Cost Ratio is calculated. At the end of this unit, you should be able to:</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Describe what the Benefit-Cost Ratio (BCR) is for hazard mitigation projects.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List allowable benefits and costs for FEMA BCAs.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Name the other variables that factor into the BCR calculation, and how they impact the result.</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a:t>
            </a:fld>
            <a:endParaRPr lang="en-US" altLang="en-US" dirty="0"/>
          </a:p>
        </p:txBody>
      </p:sp>
    </p:spTree>
    <p:extLst>
      <p:ext uri="{BB962C8B-B14F-4D97-AF65-F5344CB8AC3E}">
        <p14:creationId xmlns:p14="http://schemas.microsoft.com/office/powerpoint/2010/main" val="3901100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32</a:t>
            </a:fld>
            <a:endParaRPr lang="en-US" altLang="en-US" dirty="0"/>
          </a:p>
        </p:txBody>
      </p:sp>
    </p:spTree>
    <p:extLst>
      <p:ext uri="{BB962C8B-B14F-4D97-AF65-F5344CB8AC3E}">
        <p14:creationId xmlns:p14="http://schemas.microsoft.com/office/powerpoint/2010/main" val="297598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33</a:t>
            </a:fld>
            <a:endParaRPr lang="en-US" altLang="en-US" dirty="0"/>
          </a:p>
        </p:txBody>
      </p:sp>
    </p:spTree>
    <p:extLst>
      <p:ext uri="{BB962C8B-B14F-4D97-AF65-F5344CB8AC3E}">
        <p14:creationId xmlns:p14="http://schemas.microsoft.com/office/powerpoint/2010/main" val="1027769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0A7DE2F-C092-4FCC-9E64-50E9F5297655}"/>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916D0D12-92D3-473B-974A-BD636B0695A2}"/>
              </a:ext>
            </a:extLst>
          </p:cNvPr>
          <p:cNvSpPr>
            <a:spLocks noGrp="1" noChangeArrowheads="1"/>
          </p:cNvSpPr>
          <p:nvPr>
            <p:ph type="body" idx="1"/>
          </p:nvPr>
        </p:nvSpPr>
        <p:spPr>
          <a:noFill/>
        </p:spPr>
        <p:txBody>
          <a:bodyPr/>
          <a:lstStyle/>
          <a:p>
            <a:r>
              <a:rPr lang="en-US" sz="1200" kern="1200" dirty="0">
                <a:solidFill>
                  <a:schemeClr val="tx1"/>
                </a:solidFill>
                <a:effectLst/>
                <a:latin typeface="Arial" charset="0"/>
                <a:ea typeface="+mn-ea"/>
                <a:cs typeface="+mn-cs"/>
              </a:rPr>
              <a:t>How do we know what the costs after mitigation are?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Project effectiveness measures how well the project will reduce future damages.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Only structure acquisition/demolition projects are 100% effective – i.e., they have $0 costs after mitigation. All other project types assume that there is still some (but reduced) hazard risk upon project completion—this is called residual risk. For example, if a floodwall protects up to the 0.2% annual chance (500-year) flood, then it will no longer be effective in events exceeding the 500-year.</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maximum level of benefit can be achieved only if the estimated damages and losses are completely eliminated by a mitigation project (i.e., by acquiring and demolishing the house). The relationship between damages and losses before mitigation and the maximum possible benefit achieved after mitigation is very important.  The best mitigation projects are often those where the damages and losses are greatest before mitigation is undertaken.  In other words, the greater the damage and losses are prior to mitigation project, the greater the potential benefits of mitigation.  Conversely, when the damages and losses before mitigation are minor, the maximum possible benefits are limited.  This relationship is very important for mitigation planning.</a:t>
            </a:r>
          </a:p>
          <a:p>
            <a:endParaRPr lang="en-US" altLang="en-US" dirty="0">
              <a:latin typeface="Arial" panose="020B0604020202020204" pitchFamily="34" charset="0"/>
            </a:endParaRPr>
          </a:p>
          <a:p>
            <a:r>
              <a:rPr lang="en-US" altLang="en-US" dirty="0">
                <a:latin typeface="Arial" panose="020B0604020202020204" pitchFamily="34" charset="0"/>
              </a:rPr>
              <a:t>Project effectiveness is also known as level of protection. What level of protection is appropriate is project-specific and best determined in association with the project engineer. There are no standard values for level of protection (except for acquisition), so this must be demonstrated through supporting documentation.</a:t>
            </a:r>
          </a:p>
        </p:txBody>
      </p:sp>
      <p:sp>
        <p:nvSpPr>
          <p:cNvPr id="56324" name="Slide Number Placeholder 3">
            <a:extLst>
              <a:ext uri="{FF2B5EF4-FFF2-40B4-BE49-F238E27FC236}">
                <a16:creationId xmlns:a16="http://schemas.microsoft.com/office/drawing/2014/main" id="{500950A1-98FD-479B-9571-9427CA5088AB}"/>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BDEF01F6-E8B8-45C3-9561-98CEA457D2A2}" type="slidenum">
              <a:rPr lang="en-US" altLang="en-US" smtClean="0"/>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In this unit, we talked about what count as benefits for FEMA BCAs.</a:t>
            </a:r>
          </a:p>
          <a:p>
            <a:r>
              <a:rPr lang="en-US" sz="1200" kern="1200" dirty="0">
                <a:solidFill>
                  <a:schemeClr val="tx1"/>
                </a:solidFill>
                <a:effectLst/>
                <a:latin typeface="Arial" charset="0"/>
                <a:ea typeface="+mn-ea"/>
                <a:cs typeface="+mn-cs"/>
              </a:rPr>
              <a:t> </a:t>
            </a:r>
          </a:p>
          <a:p>
            <a:r>
              <a:rPr lang="en-US" sz="1200" i="1" kern="1200" dirty="0">
                <a:solidFill>
                  <a:schemeClr val="tx1"/>
                </a:solidFill>
                <a:effectLst/>
                <a:latin typeface="Arial" charset="0"/>
                <a:ea typeface="+mn-ea"/>
                <a:cs typeface="+mn-cs"/>
              </a:rPr>
              <a:t>Review each of the following with the students:</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physical damages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loss of service/function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injuries/deaths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displacement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emergency management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Avoided NFIP administration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Social benefits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Environmental benefits</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35</a:t>
            </a:fld>
            <a:endParaRPr lang="en-US" altLang="en-US" dirty="0"/>
          </a:p>
        </p:txBody>
      </p:sp>
    </p:spTree>
    <p:extLst>
      <p:ext uri="{BB962C8B-B14F-4D97-AF65-F5344CB8AC3E}">
        <p14:creationId xmlns:p14="http://schemas.microsoft.com/office/powerpoint/2010/main" val="2489500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We also talked about what count as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Construction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Other project-related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Maintenance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In-kind contributions/match</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36</a:t>
            </a:fld>
            <a:endParaRPr lang="en-US" altLang="en-US" dirty="0"/>
          </a:p>
        </p:txBody>
      </p:sp>
    </p:spTree>
    <p:extLst>
      <p:ext uri="{BB962C8B-B14F-4D97-AF65-F5344CB8AC3E}">
        <p14:creationId xmlns:p14="http://schemas.microsoft.com/office/powerpoint/2010/main" val="2105423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Finally, we discussed how the BCR is actually calculated.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BCR is calculated by estimating damages before mitigation and after mitigation. The BCA Toolkit does this by using hazard/damage data, recurrence intervals for that hazard, and project information.</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37</a:t>
            </a:fld>
            <a:endParaRPr lang="en-US" altLang="en-US" dirty="0"/>
          </a:p>
        </p:txBody>
      </p:sp>
    </p:spTree>
    <p:extLst>
      <p:ext uri="{BB962C8B-B14F-4D97-AF65-F5344CB8AC3E}">
        <p14:creationId xmlns:p14="http://schemas.microsoft.com/office/powerpoint/2010/main" val="343380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Remember, to know whether a project is cost-effective, we must calculate the Benefit-Cost Ratio (BCR).</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To do this, we must first add up the benefits, then add up the costs, and divide.</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4</a:t>
            </a:fld>
            <a:endParaRPr lang="en-US" altLang="en-US" dirty="0"/>
          </a:p>
        </p:txBody>
      </p:sp>
    </p:spTree>
    <p:extLst>
      <p:ext uri="{BB962C8B-B14F-4D97-AF65-F5344CB8AC3E}">
        <p14:creationId xmlns:p14="http://schemas.microsoft.com/office/powerpoint/2010/main" val="189013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However, the BCR equation is deceptively simple.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How do we know what counts as a benefit, and as a cost?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How do we account for the frequency of the hazard event, the project lifespan, and other factors impacting a project’s effectiveness?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We’ll discuss these questions in this unit.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Why would two different BCA analysts get different BCRs, even with the same basic project information? They might not include the exact same benefits. Let’s talk about what count as benefits.</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5</a:t>
            </a:fld>
            <a:endParaRPr lang="en-US" altLang="en-US" dirty="0"/>
          </a:p>
        </p:txBody>
      </p:sp>
    </p:spTree>
    <p:extLst>
      <p:ext uri="{BB962C8B-B14F-4D97-AF65-F5344CB8AC3E}">
        <p14:creationId xmlns:p14="http://schemas.microsoft.com/office/powerpoint/2010/main" val="318473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6D36377-9A41-49F4-AB2A-87DFB3D6F5F7}"/>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FFF40326-050A-41BA-8E7B-7FC6FBE37BDA}"/>
              </a:ext>
            </a:extLst>
          </p:cNvPr>
          <p:cNvSpPr>
            <a:spLocks noGrp="1" noChangeArrowheads="1"/>
          </p:cNvSpPr>
          <p:nvPr>
            <p:ph type="body" idx="1"/>
          </p:nvPr>
        </p:nvSpPr>
        <p:spPr>
          <a:noFill/>
        </p:spPr>
        <p:txBody>
          <a:bodyPr/>
          <a:lstStyle/>
          <a:p>
            <a:r>
              <a:rPr lang="en-US" altLang="en-US" dirty="0">
                <a:latin typeface="Arial" panose="020B0604020202020204" pitchFamily="34" charset="0"/>
              </a:rPr>
              <a:t>OMB Circular A-94 states that benefits must always be counted from the perspective of the affected community, not from the perspective of FEMA or the federal government.  Thus, for benefit-cost analysis of hazard mitigation projects, a broad range of benefits may legitimately be counted, even if Federal programs do not address actually compensate for the damages when they occur.</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Note that just because your project is above a 1.0 does NOT mean you should stop counting benefits. If project costs increase during the project implementation phase, having those benefits included in the original BCA can make sure your project remains cost-effective. Some Regions require that you re-calculate the BCR if the project costs change or at project closeout, so it’s important to capture all your benefits regardless of BCR.</a:t>
            </a:r>
          </a:p>
          <a:p>
            <a:endParaRPr lang="en-US"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C69C1384-6598-4A7E-9122-C1CED4B24165}"/>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09581235-A9B0-41B9-9675-568A464084B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472CC1B-0DF0-4AC9-A3CB-16FF5A0EDDE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2B30BBD7-BC41-4F5F-9580-DB72F3C5F15E}"/>
              </a:ext>
            </a:extLst>
          </p:cNvPr>
          <p:cNvSpPr>
            <a:spLocks noGrp="1" noChangeArrowheads="1"/>
          </p:cNvSpPr>
          <p:nvPr>
            <p:ph type="body" idx="1"/>
          </p:nvPr>
        </p:nvSpPr>
        <p:spPr>
          <a:noFill/>
        </p:spPr>
        <p:txBody>
          <a:bodyPr/>
          <a:lstStyle/>
          <a:p>
            <a:r>
              <a:rPr lang="en-US" altLang="en-US" dirty="0">
                <a:latin typeface="Arial" panose="020B0604020202020204" pitchFamily="34" charset="0"/>
              </a:rPr>
              <a:t>The BCA Toolkit calculates the annualized benefits for you. This slide is just intended to explain why you see results called “Annual Losses” in the BCA Toolkit.</a:t>
            </a:r>
          </a:p>
        </p:txBody>
      </p:sp>
      <p:sp>
        <p:nvSpPr>
          <p:cNvPr id="58372" name="Slide Number Placeholder 3">
            <a:extLst>
              <a:ext uri="{FF2B5EF4-FFF2-40B4-BE49-F238E27FC236}">
                <a16:creationId xmlns:a16="http://schemas.microsoft.com/office/drawing/2014/main" id="{8439AA57-8576-4871-B04D-6DB2C4A6C690}"/>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30A559BD-C701-4E44-9DF7-4C1B04B037E5}" type="slidenum">
              <a:rPr lang="en-US" altLang="en-US" smtClean="0"/>
              <a:pPr/>
              <a:t>7</a:t>
            </a:fld>
            <a:endParaRPr lang="en-US" altLang="en-US"/>
          </a:p>
        </p:txBody>
      </p:sp>
    </p:spTree>
    <p:extLst>
      <p:ext uri="{BB962C8B-B14F-4D97-AF65-F5344CB8AC3E}">
        <p14:creationId xmlns:p14="http://schemas.microsoft.com/office/powerpoint/2010/main" val="228184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Remember, benefits are any future costs or losses that can be avoided by completing a mitigation project. These avoided future costs/losses can include: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Physical damage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Loss of service/function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Injury or death</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Displacement costs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Emergency management costs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NFIP administration costs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Let’s discuss each of these.</a:t>
            </a:r>
          </a:p>
          <a:p>
            <a:endParaRPr lang="en-US" dirty="0"/>
          </a:p>
        </p:txBody>
      </p:sp>
      <p:sp>
        <p:nvSpPr>
          <p:cNvPr id="4" name="Slide Number Placeholder 3"/>
          <p:cNvSpPr>
            <a:spLocks noGrp="1"/>
          </p:cNvSpPr>
          <p:nvPr>
            <p:ph type="sldNum" sz="quarter" idx="5"/>
          </p:nvPr>
        </p:nvSpPr>
        <p:spPr/>
        <p:txBody>
          <a:bodyPr/>
          <a:lstStyle/>
          <a:p>
            <a:pPr>
              <a:defRPr/>
            </a:pPr>
            <a:fld id="{8184A482-AE18-42AD-BCC4-97F44F8C63A4}" type="slidenum">
              <a:rPr lang="en-US" altLang="en-US" smtClean="0"/>
              <a:pPr>
                <a:defRPr/>
              </a:pPr>
              <a:t>8</a:t>
            </a:fld>
            <a:endParaRPr lang="en-US" altLang="en-US" dirty="0"/>
          </a:p>
        </p:txBody>
      </p:sp>
    </p:spTree>
    <p:extLst>
      <p:ext uri="{BB962C8B-B14F-4D97-AF65-F5344CB8AC3E}">
        <p14:creationId xmlns:p14="http://schemas.microsoft.com/office/powerpoint/2010/main" val="410061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77D58DC-0AC2-4ACE-B08C-D1BA61DD56C4}"/>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6216A7C-8675-464E-B698-A02FC593FF40}"/>
              </a:ext>
            </a:extLst>
          </p:cNvPr>
          <p:cNvSpPr>
            <a:spLocks noGrp="1" noChangeArrowheads="1"/>
          </p:cNvSpPr>
          <p:nvPr>
            <p:ph type="body" idx="1"/>
          </p:nvPr>
        </p:nvSpPr>
        <p:spPr>
          <a:noFill/>
        </p:spPr>
        <p:txBody>
          <a:bodyPr/>
          <a:lstStyle/>
          <a:p>
            <a:r>
              <a:rPr lang="en-US" altLang="en-US" b="1" dirty="0">
                <a:latin typeface="Arial" panose="020B0604020202020204" pitchFamily="34" charset="0"/>
              </a:rPr>
              <a:t>Physical damages</a:t>
            </a:r>
            <a:r>
              <a:rPr lang="en-US" altLang="en-US" dirty="0">
                <a:latin typeface="Arial" panose="020B0604020202020204" pitchFamily="34" charset="0"/>
              </a:rPr>
              <a:t> are probably the easiest category of damages and losses and benefits to understand.  Buildings, contents, infrastructure, landscaping, vehicles and equipment are damaged by a flood or other disaster event.  The monetary damages are simply the cost to repair or replace the damaged property.  For physical damages, benefits are simply the avoided damages; that is, the reduction in future damages attributable to a mitigation project.</a:t>
            </a:r>
          </a:p>
          <a:p>
            <a:endParaRPr lang="en-US" altLang="en-US" dirty="0">
              <a:latin typeface="Arial" panose="020B0604020202020204" pitchFamily="34" charset="0"/>
            </a:endParaRPr>
          </a:p>
          <a:p>
            <a:r>
              <a:rPr lang="en-US" sz="1200" kern="1200" dirty="0">
                <a:solidFill>
                  <a:schemeClr val="tx1"/>
                </a:solidFill>
                <a:effectLst/>
                <a:latin typeface="Arial" charset="0"/>
                <a:ea typeface="+mn-ea"/>
                <a:cs typeface="+mn-cs"/>
              </a:rPr>
              <a:t>For example, if a property is acquired and demolished, it can no longer be damaged by flood or any other hazard. Likewise, if a structure is elevated, it will not flood unless the floodwaters rise higher than the lowest floor.</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Physical damages are probably the easiest category of damages and losses and benefits to understand.  Buildings, contents, infrastructure, landscaping, vehicles and equipment are damaged by a flood or other disaster event.  The monetary damages are simply the cost to repair or replace the damaged property.  For physical damages, benefits are simply the avoided damages; that is, the reduction in future damages attributable to a mitigation project.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Physical damages can include: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Structural damage to buildings or infrastructure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Contents damage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Damage to historic/cultural resources</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Site contamination</a:t>
            </a:r>
          </a:p>
          <a:p>
            <a:endParaRPr lang="en-US" altLang="en-US"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id="{4FEA783A-D5A0-4022-9AC7-80DFEB7C180C}"/>
              </a:ext>
            </a:extLst>
          </p:cNvPr>
          <p:cNvSpPr>
            <a:spLocks noGrp="1"/>
          </p:cNvSpPr>
          <p:nvPr>
            <p:ph type="sldNum" sz="quarter" idx="5"/>
          </p:nvPr>
        </p:nvSpPr>
        <p:spPr>
          <a:noFill/>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1605F33D-F716-425D-9DF3-FC828565E52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7BEF9A9-04BB-4B4D-A6EC-957CF837E430}"/>
              </a:ext>
            </a:extLst>
          </p:cNvPr>
          <p:cNvPicPr>
            <a:picLocks noChangeAspect="1"/>
          </p:cNvPicPr>
          <p:nvPr userDrawn="1"/>
        </p:nvPicPr>
        <p:blipFill>
          <a:blip r:embed="rId2">
            <a:extLst>
              <a:ext uri="{28A0092B-C50C-407E-A947-70E740481C1C}">
                <a14:useLocalDpi xmlns:a14="http://schemas.microsoft.com/office/drawing/2010/main" val="0"/>
              </a:ext>
            </a:extLst>
          </a:blip>
          <a:srcRect l="29326" t="29388" r="36075"/>
          <a:stretch>
            <a:fillRect/>
          </a:stretch>
        </p:blipFill>
        <p:spPr bwMode="auto">
          <a:xfrm>
            <a:off x="4602163" y="1905000"/>
            <a:ext cx="22479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3D76013-B632-49A4-9A71-4A7A2524EBFB}"/>
              </a:ext>
            </a:extLst>
          </p:cNvPr>
          <p:cNvSpPr>
            <a:spLocks noChangeArrowheads="1"/>
          </p:cNvSpPr>
          <p:nvPr/>
        </p:nvSpPr>
        <p:spPr bwMode="auto">
          <a:xfrm>
            <a:off x="0" y="5000625"/>
            <a:ext cx="9144000" cy="1857375"/>
          </a:xfrm>
          <a:prstGeom prst="rect">
            <a:avLst/>
          </a:prstGeom>
          <a:solidFill>
            <a:srgbClr val="B0B1B3"/>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6" name="Picture 12">
            <a:extLst>
              <a:ext uri="{FF2B5EF4-FFF2-40B4-BE49-F238E27FC236}">
                <a16:creationId xmlns:a16="http://schemas.microsoft.com/office/drawing/2014/main" id="{862C2F84-15A3-4447-91D4-3360C9385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5305425"/>
            <a:ext cx="32416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A3758C88-B862-4642-A3EE-5472641EBF56}"/>
              </a:ext>
            </a:extLst>
          </p:cNvPr>
          <p:cNvPicPr>
            <a:picLocks noChangeAspect="1"/>
          </p:cNvPicPr>
          <p:nvPr userDrawn="1"/>
        </p:nvPicPr>
        <p:blipFill>
          <a:blip r:embed="rId4">
            <a:extLst>
              <a:ext uri="{28A0092B-C50C-407E-A947-70E740481C1C}">
                <a14:useLocalDpi xmlns:a14="http://schemas.microsoft.com/office/drawing/2010/main" val="0"/>
              </a:ext>
            </a:extLst>
          </a:blip>
          <a:srcRect l="22002" r="30670"/>
          <a:stretch>
            <a:fillRect/>
          </a:stretch>
        </p:blipFill>
        <p:spPr bwMode="auto">
          <a:xfrm>
            <a:off x="2319338" y="1905000"/>
            <a:ext cx="22209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86C0C3FD-C3CB-41D2-996A-1BA2153DEB41}"/>
              </a:ext>
            </a:extLst>
          </p:cNvPr>
          <p:cNvPicPr>
            <a:picLocks noChangeAspect="1"/>
          </p:cNvPicPr>
          <p:nvPr userDrawn="1"/>
        </p:nvPicPr>
        <p:blipFill>
          <a:blip r:embed="rId5">
            <a:extLst>
              <a:ext uri="{28A0092B-C50C-407E-A947-70E740481C1C}">
                <a14:useLocalDpi xmlns:a14="http://schemas.microsoft.com/office/drawing/2010/main" val="0"/>
              </a:ext>
            </a:extLst>
          </a:blip>
          <a:srcRect t="8958" b="5949"/>
          <a:stretch>
            <a:fillRect/>
          </a:stretch>
        </p:blipFill>
        <p:spPr bwMode="auto">
          <a:xfrm>
            <a:off x="6896100" y="1905000"/>
            <a:ext cx="2247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BBDE0857-A451-4D48-9B7D-9AD2F405DACD}"/>
              </a:ext>
            </a:extLst>
          </p:cNvPr>
          <p:cNvSpPr>
            <a:spLocks noChangeArrowheads="1"/>
          </p:cNvSpPr>
          <p:nvPr userDrawn="1"/>
        </p:nvSpPr>
        <p:spPr bwMode="auto">
          <a:xfrm>
            <a:off x="1588" y="-76200"/>
            <a:ext cx="9144000" cy="46037"/>
          </a:xfrm>
          <a:prstGeom prst="rect">
            <a:avLst/>
          </a:prstGeom>
          <a:solidFill>
            <a:srgbClr val="A5002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10" name="Picture 16">
            <a:extLst>
              <a:ext uri="{FF2B5EF4-FFF2-40B4-BE49-F238E27FC236}">
                <a16:creationId xmlns:a16="http://schemas.microsoft.com/office/drawing/2014/main" id="{F2975D52-7556-4313-9876-86BB98CD976A}"/>
              </a:ext>
            </a:extLst>
          </p:cNvPr>
          <p:cNvPicPr>
            <a:picLocks noChangeAspect="1"/>
          </p:cNvPicPr>
          <p:nvPr userDrawn="1"/>
        </p:nvPicPr>
        <p:blipFill>
          <a:blip r:embed="rId6">
            <a:extLst>
              <a:ext uri="{28A0092B-C50C-407E-A947-70E740481C1C}">
                <a14:useLocalDpi xmlns:a14="http://schemas.microsoft.com/office/drawing/2010/main" val="0"/>
              </a:ext>
            </a:extLst>
          </a:blip>
          <a:srcRect l="21213" r="29893"/>
          <a:stretch>
            <a:fillRect/>
          </a:stretch>
        </p:blipFill>
        <p:spPr bwMode="auto">
          <a:xfrm>
            <a:off x="17463" y="1905000"/>
            <a:ext cx="22383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Rectangle 3"/>
          <p:cNvSpPr>
            <a:spLocks noGrp="1" noChangeArrowheads="1"/>
          </p:cNvSpPr>
          <p:nvPr>
            <p:ph type="ctrTitle"/>
          </p:nvPr>
        </p:nvSpPr>
        <p:spPr>
          <a:xfrm>
            <a:off x="447675" y="228600"/>
            <a:ext cx="8229600" cy="1006475"/>
          </a:xfrm>
        </p:spPr>
        <p:txBody>
          <a:bodyPr/>
          <a:lstStyle>
            <a:lvl1pPr algn="ctr">
              <a:defRPr>
                <a:solidFill>
                  <a:srgbClr val="005288"/>
                </a:solidFill>
              </a:defRPr>
            </a:lvl1pPr>
          </a:lstStyle>
          <a:p>
            <a:pPr lvl="0"/>
            <a:r>
              <a:rPr lang="en-US" altLang="en-US" noProof="0" dirty="0"/>
              <a:t>Click to edit Master title style</a:t>
            </a:r>
          </a:p>
        </p:txBody>
      </p:sp>
      <p:sp>
        <p:nvSpPr>
          <p:cNvPr id="393220" name="Rectangle 4"/>
          <p:cNvSpPr>
            <a:spLocks noGrp="1" noChangeArrowheads="1"/>
          </p:cNvSpPr>
          <p:nvPr>
            <p:ph type="subTitle" idx="1"/>
          </p:nvPr>
        </p:nvSpPr>
        <p:spPr>
          <a:xfrm>
            <a:off x="0" y="12954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lgn="ctr">
              <a:buFont typeface="Wingdings" pitchFamily="2" charset="2"/>
              <a:buNone/>
              <a:defRPr sz="2700">
                <a:solidFill>
                  <a:schemeClr val="bg2"/>
                </a:solidFill>
              </a:defRPr>
            </a:lvl1pPr>
          </a:lstStyle>
          <a:p>
            <a:pPr lvl="0"/>
            <a:r>
              <a:rPr lang="en-US" altLang="en-US" noProof="0" dirty="0"/>
              <a:t>Click to edit Master subtitle style</a:t>
            </a:r>
          </a:p>
        </p:txBody>
      </p:sp>
    </p:spTree>
    <p:extLst>
      <p:ext uri="{BB962C8B-B14F-4D97-AF65-F5344CB8AC3E}">
        <p14:creationId xmlns:p14="http://schemas.microsoft.com/office/powerpoint/2010/main" val="40084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F3DDAD5-99B8-4DE5-A24A-BFAC0FB7B291}"/>
              </a:ext>
            </a:extLst>
          </p:cNvPr>
          <p:cNvSpPr>
            <a:spLocks noGrp="1" noChangeArrowheads="1"/>
          </p:cNvSpPr>
          <p:nvPr>
            <p:ph type="sldNum" sz="quarter" idx="10"/>
          </p:nvPr>
        </p:nvSpPr>
        <p:spPr>
          <a:ln/>
        </p:spPr>
        <p:txBody>
          <a:bodyPr/>
          <a:lstStyle>
            <a:lvl1pPr>
              <a:defRPr/>
            </a:lvl1pPr>
          </a:lstStyle>
          <a:p>
            <a:pPr>
              <a:defRPr/>
            </a:pPr>
            <a:fld id="{D8A98F77-C75B-4E34-94F1-88E6CC0C72D4}" type="slidenum">
              <a:rPr lang="en-US" altLang="en-US"/>
              <a:pPr>
                <a:defRPr/>
              </a:pPr>
              <a:t>‹#›</a:t>
            </a:fld>
            <a:endParaRPr lang="en-US" altLang="en-US" dirty="0"/>
          </a:p>
        </p:txBody>
      </p:sp>
    </p:spTree>
    <p:extLst>
      <p:ext uri="{BB962C8B-B14F-4D97-AF65-F5344CB8AC3E}">
        <p14:creationId xmlns:p14="http://schemas.microsoft.com/office/powerpoint/2010/main" val="118996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27000"/>
            <a:ext cx="1938337" cy="5588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84263" y="127000"/>
            <a:ext cx="5664200" cy="558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B89D7DE-D917-4BE2-9FD9-8B604ECA8596}"/>
              </a:ext>
            </a:extLst>
          </p:cNvPr>
          <p:cNvSpPr>
            <a:spLocks noGrp="1" noChangeArrowheads="1"/>
          </p:cNvSpPr>
          <p:nvPr>
            <p:ph type="sldNum" sz="quarter" idx="10"/>
          </p:nvPr>
        </p:nvSpPr>
        <p:spPr>
          <a:ln/>
        </p:spPr>
        <p:txBody>
          <a:bodyPr/>
          <a:lstStyle>
            <a:lvl1pPr>
              <a:defRPr/>
            </a:lvl1pPr>
          </a:lstStyle>
          <a:p>
            <a:pPr>
              <a:defRPr/>
            </a:pPr>
            <a:fld id="{0E197B34-D3B2-43C6-A5AC-BA1052C87497}" type="slidenum">
              <a:rPr lang="en-US" altLang="en-US"/>
              <a:pPr>
                <a:defRPr/>
              </a:pPr>
              <a:t>‹#›</a:t>
            </a:fld>
            <a:endParaRPr lang="en-US" altLang="en-US" dirty="0"/>
          </a:p>
        </p:txBody>
      </p:sp>
    </p:spTree>
    <p:extLst>
      <p:ext uri="{BB962C8B-B14F-4D97-AF65-F5344CB8AC3E}">
        <p14:creationId xmlns:p14="http://schemas.microsoft.com/office/powerpoint/2010/main" val="51637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BF95AA8F-45C3-48CC-AAC0-186C08140148}"/>
              </a:ext>
            </a:extLst>
          </p:cNvPr>
          <p:cNvSpPr>
            <a:spLocks noGrp="1" noChangeArrowheads="1"/>
          </p:cNvSpPr>
          <p:nvPr>
            <p:ph type="sldNum" sz="quarter" idx="10"/>
          </p:nvPr>
        </p:nvSpPr>
        <p:spPr>
          <a:ln/>
        </p:spPr>
        <p:txBody>
          <a:bodyPr/>
          <a:lstStyle>
            <a:lvl1pPr>
              <a:defRPr/>
            </a:lvl1pPr>
          </a:lstStyle>
          <a:p>
            <a:pPr>
              <a:defRPr/>
            </a:pPr>
            <a:fld id="{D641060D-2783-4A9E-8258-12A0926134F8}" type="slidenum">
              <a:rPr lang="en-US" altLang="en-US"/>
              <a:pPr>
                <a:defRPr/>
              </a:pPr>
              <a:t>‹#›</a:t>
            </a:fld>
            <a:endParaRPr lang="en-US" altLang="en-US" dirty="0"/>
          </a:p>
        </p:txBody>
      </p:sp>
    </p:spTree>
    <p:extLst>
      <p:ext uri="{BB962C8B-B14F-4D97-AF65-F5344CB8AC3E}">
        <p14:creationId xmlns:p14="http://schemas.microsoft.com/office/powerpoint/2010/main" val="254537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F18E3F-2226-4711-A205-07A9BD31B3B8}"/>
              </a:ext>
            </a:extLst>
          </p:cNvPr>
          <p:cNvSpPr>
            <a:spLocks noChangeArrowheads="1"/>
          </p:cNvSpPr>
          <p:nvPr userDrawn="1"/>
        </p:nvSpPr>
        <p:spPr bwMode="auto">
          <a:xfrm>
            <a:off x="0" y="609600"/>
            <a:ext cx="9144000" cy="12192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pic>
        <p:nvPicPr>
          <p:cNvPr id="5" name="Picture 9">
            <a:extLst>
              <a:ext uri="{FF2B5EF4-FFF2-40B4-BE49-F238E27FC236}">
                <a16:creationId xmlns:a16="http://schemas.microsoft.com/office/drawing/2014/main" id="{9F685B6E-72D6-495C-BD3C-829B12E1B847}"/>
              </a:ext>
            </a:extLst>
          </p:cNvPr>
          <p:cNvPicPr>
            <a:picLocks noChangeAspect="1"/>
          </p:cNvPicPr>
          <p:nvPr userDrawn="1"/>
        </p:nvPicPr>
        <p:blipFill>
          <a:blip r:embed="rId2">
            <a:extLst>
              <a:ext uri="{28A0092B-C50C-407E-A947-70E740481C1C}">
                <a14:useLocalDpi xmlns:a14="http://schemas.microsoft.com/office/drawing/2010/main" val="0"/>
              </a:ext>
            </a:extLst>
          </a:blip>
          <a:srcRect l="29326" t="34378" r="36075" b="13155"/>
          <a:stretch>
            <a:fillRect/>
          </a:stretch>
        </p:blipFill>
        <p:spPr bwMode="auto">
          <a:xfrm>
            <a:off x="458311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50DAC9AF-AA28-4030-85AE-A5470C29F5D1}"/>
              </a:ext>
            </a:extLst>
          </p:cNvPr>
          <p:cNvPicPr>
            <a:picLocks noChangeAspect="1"/>
          </p:cNvPicPr>
          <p:nvPr userDrawn="1"/>
        </p:nvPicPr>
        <p:blipFill>
          <a:blip r:embed="rId3">
            <a:extLst>
              <a:ext uri="{28A0092B-C50C-407E-A947-70E740481C1C}">
                <a14:useLocalDpi xmlns:a14="http://schemas.microsoft.com/office/drawing/2010/main" val="0"/>
              </a:ext>
            </a:extLst>
          </a:blip>
          <a:srcRect l="22002" t="9164" r="30670" b="16533"/>
          <a:stretch>
            <a:fillRect/>
          </a:stretch>
        </p:blipFill>
        <p:spPr bwMode="auto">
          <a:xfrm>
            <a:off x="2305050" y="676275"/>
            <a:ext cx="22209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2BE7D552-04BD-43E9-A5FC-B21388098841}"/>
              </a:ext>
            </a:extLst>
          </p:cNvPr>
          <p:cNvPicPr>
            <a:picLocks noChangeAspect="1"/>
          </p:cNvPicPr>
          <p:nvPr userDrawn="1"/>
        </p:nvPicPr>
        <p:blipFill>
          <a:blip r:embed="rId4">
            <a:extLst>
              <a:ext uri="{28A0092B-C50C-407E-A947-70E740481C1C}">
                <a14:useLocalDpi xmlns:a14="http://schemas.microsoft.com/office/drawing/2010/main" val="0"/>
              </a:ext>
            </a:extLst>
          </a:blip>
          <a:srcRect t="18130" b="18576"/>
          <a:stretch>
            <a:fillRect/>
          </a:stretch>
        </p:blipFill>
        <p:spPr bwMode="auto">
          <a:xfrm>
            <a:off x="688816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045BE02E-E1D9-4452-930B-CC824220DF37}"/>
              </a:ext>
            </a:extLst>
          </p:cNvPr>
          <p:cNvPicPr>
            <a:picLocks noChangeAspect="1"/>
          </p:cNvPicPr>
          <p:nvPr userDrawn="1"/>
        </p:nvPicPr>
        <p:blipFill>
          <a:blip r:embed="rId5">
            <a:extLst>
              <a:ext uri="{28A0092B-C50C-407E-A947-70E740481C1C}">
                <a14:useLocalDpi xmlns:a14="http://schemas.microsoft.com/office/drawing/2010/main" val="0"/>
              </a:ext>
            </a:extLst>
          </a:blip>
          <a:srcRect l="21213" r="29893" b="25620"/>
          <a:stretch>
            <a:fillRect/>
          </a:stretch>
        </p:blipFill>
        <p:spPr bwMode="auto">
          <a:xfrm>
            <a:off x="9525" y="676275"/>
            <a:ext cx="2238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518025"/>
            <a:ext cx="7772400" cy="815975"/>
          </a:xfrm>
        </p:spPr>
        <p:txBody>
          <a:bodyPr anchor="t"/>
          <a:lstStyle>
            <a:lvl1pPr algn="l">
              <a:defRPr sz="2200" b="0" cap="none">
                <a:solidFill>
                  <a:srgbClr val="B0B1B3"/>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2313" y="3161800"/>
            <a:ext cx="7772400" cy="1180013"/>
          </a:xfrm>
        </p:spPr>
        <p:txBody>
          <a:bodyPr lIns="0"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9" name="Rectangle 2">
            <a:extLst>
              <a:ext uri="{FF2B5EF4-FFF2-40B4-BE49-F238E27FC236}">
                <a16:creationId xmlns:a16="http://schemas.microsoft.com/office/drawing/2014/main" id="{CCFF3D83-806F-4A09-8C27-B376C50408FD}"/>
              </a:ext>
            </a:extLst>
          </p:cNvPr>
          <p:cNvSpPr>
            <a:spLocks noGrp="1" noChangeArrowheads="1"/>
          </p:cNvSpPr>
          <p:nvPr>
            <p:ph type="sldNum" sz="quarter" idx="10"/>
          </p:nvPr>
        </p:nvSpPr>
        <p:spPr/>
        <p:txBody>
          <a:bodyPr/>
          <a:lstStyle>
            <a:lvl1pPr>
              <a:defRPr/>
            </a:lvl1pPr>
          </a:lstStyle>
          <a:p>
            <a:pPr>
              <a:defRPr/>
            </a:pPr>
            <a:fld id="{FED1319F-A285-4E26-919D-129A4F2E4271}" type="slidenum">
              <a:rPr lang="en-US" altLang="en-US"/>
              <a:pPr>
                <a:defRPr/>
              </a:pPr>
              <a:t>‹#›</a:t>
            </a:fld>
            <a:endParaRPr lang="en-US" altLang="en-US" dirty="0"/>
          </a:p>
        </p:txBody>
      </p:sp>
    </p:spTree>
    <p:extLst>
      <p:ext uri="{BB962C8B-B14F-4D97-AF65-F5344CB8AC3E}">
        <p14:creationId xmlns:p14="http://schemas.microsoft.com/office/powerpoint/2010/main" val="297760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45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75F3E01-723B-4FE8-932D-F1737A3D9EA1}"/>
              </a:ext>
            </a:extLst>
          </p:cNvPr>
          <p:cNvSpPr>
            <a:spLocks noGrp="1" noChangeArrowheads="1"/>
          </p:cNvSpPr>
          <p:nvPr>
            <p:ph type="sldNum" sz="quarter" idx="10"/>
          </p:nvPr>
        </p:nvSpPr>
        <p:spPr>
          <a:ln/>
        </p:spPr>
        <p:txBody>
          <a:bodyPr/>
          <a:lstStyle>
            <a:lvl1pPr>
              <a:defRPr/>
            </a:lvl1pPr>
          </a:lstStyle>
          <a:p>
            <a:pPr>
              <a:defRPr/>
            </a:pPr>
            <a:fld id="{36126506-36D0-4F76-93B6-F6948F6FB2E9}" type="slidenum">
              <a:rPr lang="en-US" altLang="en-US"/>
              <a:pPr>
                <a:defRPr/>
              </a:pPr>
              <a:t>‹#›</a:t>
            </a:fld>
            <a:endParaRPr lang="en-US" altLang="en-US" dirty="0"/>
          </a:p>
        </p:txBody>
      </p:sp>
    </p:spTree>
    <p:extLst>
      <p:ext uri="{BB962C8B-B14F-4D97-AF65-F5344CB8AC3E}">
        <p14:creationId xmlns:p14="http://schemas.microsoft.com/office/powerpoint/2010/main" val="17529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EFE8F35F-5B43-4407-9556-598756D269C2}"/>
              </a:ext>
            </a:extLst>
          </p:cNvPr>
          <p:cNvSpPr>
            <a:spLocks noGrp="1" noChangeArrowheads="1"/>
          </p:cNvSpPr>
          <p:nvPr>
            <p:ph type="sldNum" sz="quarter" idx="10"/>
          </p:nvPr>
        </p:nvSpPr>
        <p:spPr>
          <a:ln/>
        </p:spPr>
        <p:txBody>
          <a:bodyPr/>
          <a:lstStyle>
            <a:lvl1pPr>
              <a:defRPr/>
            </a:lvl1pPr>
          </a:lstStyle>
          <a:p>
            <a:pPr>
              <a:defRPr/>
            </a:pPr>
            <a:fld id="{A573EA2E-3958-4F16-B948-E534D418D404}" type="slidenum">
              <a:rPr lang="en-US" altLang="en-US"/>
              <a:pPr>
                <a:defRPr/>
              </a:pPr>
              <a:t>‹#›</a:t>
            </a:fld>
            <a:endParaRPr lang="en-US" altLang="en-US" dirty="0"/>
          </a:p>
        </p:txBody>
      </p:sp>
    </p:spTree>
    <p:extLst>
      <p:ext uri="{BB962C8B-B14F-4D97-AF65-F5344CB8AC3E}">
        <p14:creationId xmlns:p14="http://schemas.microsoft.com/office/powerpoint/2010/main" val="265420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21FF7C79-F2E3-4467-AA99-F1C9F39AD720}"/>
              </a:ext>
            </a:extLst>
          </p:cNvPr>
          <p:cNvSpPr>
            <a:spLocks noGrp="1" noChangeArrowheads="1"/>
          </p:cNvSpPr>
          <p:nvPr>
            <p:ph type="sldNum" sz="quarter" idx="10"/>
          </p:nvPr>
        </p:nvSpPr>
        <p:spPr>
          <a:ln/>
        </p:spPr>
        <p:txBody>
          <a:bodyPr/>
          <a:lstStyle>
            <a:lvl1pPr>
              <a:defRPr/>
            </a:lvl1pPr>
          </a:lstStyle>
          <a:p>
            <a:pPr>
              <a:defRPr/>
            </a:pPr>
            <a:fld id="{710F0024-B6C5-4399-A4C8-8297CAA962F9}" type="slidenum">
              <a:rPr lang="en-US" altLang="en-US"/>
              <a:pPr>
                <a:defRPr/>
              </a:pPr>
              <a:t>‹#›</a:t>
            </a:fld>
            <a:endParaRPr lang="en-US" altLang="en-US" dirty="0"/>
          </a:p>
        </p:txBody>
      </p:sp>
    </p:spTree>
    <p:extLst>
      <p:ext uri="{BB962C8B-B14F-4D97-AF65-F5344CB8AC3E}">
        <p14:creationId xmlns:p14="http://schemas.microsoft.com/office/powerpoint/2010/main" val="240885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570D3ED-D960-4D7A-8CA4-84DE897426F6}"/>
              </a:ext>
            </a:extLst>
          </p:cNvPr>
          <p:cNvSpPr>
            <a:spLocks noGrp="1" noChangeArrowheads="1"/>
          </p:cNvSpPr>
          <p:nvPr>
            <p:ph type="sldNum" sz="quarter" idx="10"/>
          </p:nvPr>
        </p:nvSpPr>
        <p:spPr>
          <a:ln/>
        </p:spPr>
        <p:txBody>
          <a:bodyPr/>
          <a:lstStyle>
            <a:lvl1pPr>
              <a:defRPr/>
            </a:lvl1pPr>
          </a:lstStyle>
          <a:p>
            <a:pPr>
              <a:defRPr/>
            </a:pPr>
            <a:fld id="{3520ED19-96A9-4E1D-B16F-B075D3297472}" type="slidenum">
              <a:rPr lang="en-US" altLang="en-US"/>
              <a:pPr>
                <a:defRPr/>
              </a:pPr>
              <a:t>‹#›</a:t>
            </a:fld>
            <a:endParaRPr lang="en-US" altLang="en-US" dirty="0"/>
          </a:p>
        </p:txBody>
      </p:sp>
    </p:spTree>
    <p:extLst>
      <p:ext uri="{BB962C8B-B14F-4D97-AF65-F5344CB8AC3E}">
        <p14:creationId xmlns:p14="http://schemas.microsoft.com/office/powerpoint/2010/main" val="428213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19FF628-5531-4A24-BC99-5F39E39AE5BB}"/>
              </a:ext>
            </a:extLst>
          </p:cNvPr>
          <p:cNvSpPr>
            <a:spLocks noGrp="1" noChangeArrowheads="1"/>
          </p:cNvSpPr>
          <p:nvPr>
            <p:ph type="sldNum" sz="quarter" idx="10"/>
          </p:nvPr>
        </p:nvSpPr>
        <p:spPr>
          <a:ln/>
        </p:spPr>
        <p:txBody>
          <a:bodyPr/>
          <a:lstStyle>
            <a:lvl1pPr>
              <a:defRPr/>
            </a:lvl1pPr>
          </a:lstStyle>
          <a:p>
            <a:pPr>
              <a:defRPr/>
            </a:pPr>
            <a:fld id="{1A2E7E22-27BA-4F7D-ACBD-083FA64F16AC}" type="slidenum">
              <a:rPr lang="en-US" altLang="en-US"/>
              <a:pPr>
                <a:defRPr/>
              </a:pPr>
              <a:t>‹#›</a:t>
            </a:fld>
            <a:endParaRPr lang="en-US" altLang="en-US" dirty="0"/>
          </a:p>
        </p:txBody>
      </p:sp>
    </p:spTree>
    <p:extLst>
      <p:ext uri="{BB962C8B-B14F-4D97-AF65-F5344CB8AC3E}">
        <p14:creationId xmlns:p14="http://schemas.microsoft.com/office/powerpoint/2010/main" val="240347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D1D41E4-0FA9-4D90-9ED2-D4F580F79DAF}"/>
              </a:ext>
            </a:extLst>
          </p:cNvPr>
          <p:cNvSpPr>
            <a:spLocks noGrp="1" noChangeArrowheads="1"/>
          </p:cNvSpPr>
          <p:nvPr>
            <p:ph type="sldNum" sz="quarter" idx="10"/>
          </p:nvPr>
        </p:nvSpPr>
        <p:spPr>
          <a:ln/>
        </p:spPr>
        <p:txBody>
          <a:bodyPr/>
          <a:lstStyle>
            <a:lvl1pPr>
              <a:defRPr/>
            </a:lvl1pPr>
          </a:lstStyle>
          <a:p>
            <a:pPr>
              <a:defRPr/>
            </a:pPr>
            <a:fld id="{97D75A7E-6B0C-42D7-AAD5-738EACE1FB30}" type="slidenum">
              <a:rPr lang="en-US" altLang="en-US"/>
              <a:pPr>
                <a:defRPr/>
              </a:pPr>
              <a:t>‹#›</a:t>
            </a:fld>
            <a:endParaRPr lang="en-US" altLang="en-US" dirty="0"/>
          </a:p>
        </p:txBody>
      </p:sp>
    </p:spTree>
    <p:extLst>
      <p:ext uri="{BB962C8B-B14F-4D97-AF65-F5344CB8AC3E}">
        <p14:creationId xmlns:p14="http://schemas.microsoft.com/office/powerpoint/2010/main" val="90585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4F134B16-1F24-473D-863E-A16C80AFDE36}"/>
              </a:ext>
            </a:extLst>
          </p:cNvPr>
          <p:cNvSpPr>
            <a:spLocks noGrp="1" noChangeArrowheads="1"/>
          </p:cNvSpPr>
          <p:nvPr>
            <p:ph type="sldNum" sz="quarter" idx="4"/>
          </p:nvPr>
        </p:nvSpPr>
        <p:spPr bwMode="black">
          <a:xfrm>
            <a:off x="8382000" y="6313488"/>
            <a:ext cx="30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eaLnBrk="0" hangingPunct="0">
              <a:defRPr sz="900" b="1">
                <a:solidFill>
                  <a:srgbClr val="005288"/>
                </a:solidFill>
              </a:defRPr>
            </a:lvl1pPr>
          </a:lstStyle>
          <a:p>
            <a:pPr>
              <a:defRPr/>
            </a:pPr>
            <a:fld id="{EA42116D-358C-4F12-972C-F188D00C7122}" type="slidenum">
              <a:rPr lang="en-US" altLang="en-US"/>
              <a:pPr>
                <a:defRPr/>
              </a:pPr>
              <a:t>‹#›</a:t>
            </a:fld>
            <a:endParaRPr lang="en-US" altLang="en-US" dirty="0"/>
          </a:p>
        </p:txBody>
      </p:sp>
      <p:sp>
        <p:nvSpPr>
          <p:cNvPr id="1028" name="Rectangle 4">
            <a:extLst>
              <a:ext uri="{FF2B5EF4-FFF2-40B4-BE49-F238E27FC236}">
                <a16:creationId xmlns:a16="http://schemas.microsoft.com/office/drawing/2014/main" id="{DF0FF519-0578-408C-8CD4-7F9075AD1DAE}"/>
              </a:ext>
            </a:extLst>
          </p:cNvPr>
          <p:cNvSpPr>
            <a:spLocks noGrp="1" noChangeArrowheads="1"/>
          </p:cNvSpPr>
          <p:nvPr>
            <p:ph type="body" idx="1"/>
          </p:nvPr>
        </p:nvSpPr>
        <p:spPr bwMode="auto">
          <a:xfrm>
            <a:off x="838200" y="1371600"/>
            <a:ext cx="7848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8">
            <a:extLst>
              <a:ext uri="{FF2B5EF4-FFF2-40B4-BE49-F238E27FC236}">
                <a16:creationId xmlns:a16="http://schemas.microsoft.com/office/drawing/2014/main" id="{A115297D-055B-4211-B145-B6714CF4634E}"/>
              </a:ext>
            </a:extLst>
          </p:cNvPr>
          <p:cNvSpPr>
            <a:spLocks noGrp="1" noChangeArrowheads="1"/>
          </p:cNvSpPr>
          <p:nvPr>
            <p:ph type="title"/>
          </p:nvPr>
        </p:nvSpPr>
        <p:spPr bwMode="auto">
          <a:xfrm>
            <a:off x="457200" y="1588"/>
            <a:ext cx="8229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cxnSp>
        <p:nvCxnSpPr>
          <p:cNvPr id="7" name="Straight Connector 6">
            <a:extLst>
              <a:ext uri="{FF2B5EF4-FFF2-40B4-BE49-F238E27FC236}">
                <a16:creationId xmlns:a16="http://schemas.microsoft.com/office/drawing/2014/main" id="{68F269FF-D1AE-4D3D-AD62-20A8F5701FBB}"/>
              </a:ext>
            </a:extLst>
          </p:cNvPr>
          <p:cNvCxnSpPr/>
          <p:nvPr userDrawn="1"/>
        </p:nvCxnSpPr>
        <p:spPr>
          <a:xfrm>
            <a:off x="0" y="1219200"/>
            <a:ext cx="9144000" cy="0"/>
          </a:xfrm>
          <a:prstGeom prst="line">
            <a:avLst/>
          </a:prstGeom>
          <a:ln w="571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9B59A0-C7D2-49CB-AA81-73390D8FB9E8}"/>
              </a:ext>
            </a:extLst>
          </p:cNvPr>
          <p:cNvCxnSpPr/>
          <p:nvPr userDrawn="1"/>
        </p:nvCxnSpPr>
        <p:spPr>
          <a:xfrm>
            <a:off x="0" y="6096000"/>
            <a:ext cx="914400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9" r:id="rId1"/>
    <p:sldLayoutId id="2147484390" r:id="rId2"/>
    <p:sldLayoutId id="214748440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hdr="0" ftr="0" dt="0"/>
  <p:txStyles>
    <p:titleStyle>
      <a:lvl1pPr algn="l" rtl="0" eaLnBrk="0" fontAlgn="base" hangingPunct="0">
        <a:lnSpc>
          <a:spcPct val="90000"/>
        </a:lnSpc>
        <a:spcBef>
          <a:spcPct val="0"/>
        </a:spcBef>
        <a:spcAft>
          <a:spcPct val="0"/>
        </a:spcAft>
        <a:defRPr sz="3600" b="1" i="0" u="none">
          <a:solidFill>
            <a:srgbClr val="00528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a:solidFill>
            <a:schemeClr val="bg1"/>
          </a:solidFill>
          <a:latin typeface="Times New Roman" pitchFamily="18" charset="0"/>
        </a:defRPr>
      </a:lvl2pPr>
      <a:lvl3pPr algn="l" rtl="0" eaLnBrk="0" fontAlgn="base" hangingPunct="0">
        <a:lnSpc>
          <a:spcPct val="90000"/>
        </a:lnSpc>
        <a:spcBef>
          <a:spcPct val="0"/>
        </a:spcBef>
        <a:spcAft>
          <a:spcPct val="0"/>
        </a:spcAft>
        <a:defRPr sz="3600">
          <a:solidFill>
            <a:schemeClr val="bg1"/>
          </a:solidFill>
          <a:latin typeface="Times New Roman" pitchFamily="18" charset="0"/>
        </a:defRPr>
      </a:lvl3pPr>
      <a:lvl4pPr algn="l" rtl="0" eaLnBrk="0" fontAlgn="base" hangingPunct="0">
        <a:lnSpc>
          <a:spcPct val="90000"/>
        </a:lnSpc>
        <a:spcBef>
          <a:spcPct val="0"/>
        </a:spcBef>
        <a:spcAft>
          <a:spcPct val="0"/>
        </a:spcAft>
        <a:defRPr sz="3600">
          <a:solidFill>
            <a:schemeClr val="bg1"/>
          </a:solidFill>
          <a:latin typeface="Times New Roman" pitchFamily="18" charset="0"/>
        </a:defRPr>
      </a:lvl4pPr>
      <a:lvl5pPr algn="l" rtl="0" eaLnBrk="0" fontAlgn="base" hangingPunct="0">
        <a:lnSpc>
          <a:spcPct val="90000"/>
        </a:lnSpc>
        <a:spcBef>
          <a:spcPct val="0"/>
        </a:spcBef>
        <a:spcAft>
          <a:spcPct val="0"/>
        </a:spcAft>
        <a:defRPr sz="3600">
          <a:solidFill>
            <a:schemeClr val="bg1"/>
          </a:solidFill>
          <a:latin typeface="Times New Roman" pitchFamily="18" charset="0"/>
        </a:defRPr>
      </a:lvl5pPr>
      <a:lvl6pPr marL="457200" algn="l" rtl="0" fontAlgn="base">
        <a:lnSpc>
          <a:spcPct val="90000"/>
        </a:lnSpc>
        <a:spcBef>
          <a:spcPct val="0"/>
        </a:spcBef>
        <a:spcAft>
          <a:spcPct val="0"/>
        </a:spcAft>
        <a:defRPr sz="4200">
          <a:solidFill>
            <a:schemeClr val="tx2"/>
          </a:solidFill>
          <a:latin typeface="Times New Roman" pitchFamily="18" charset="0"/>
        </a:defRPr>
      </a:lvl6pPr>
      <a:lvl7pPr marL="914400" algn="l" rtl="0" fontAlgn="base">
        <a:lnSpc>
          <a:spcPct val="90000"/>
        </a:lnSpc>
        <a:spcBef>
          <a:spcPct val="0"/>
        </a:spcBef>
        <a:spcAft>
          <a:spcPct val="0"/>
        </a:spcAft>
        <a:defRPr sz="4200">
          <a:solidFill>
            <a:schemeClr val="tx2"/>
          </a:solidFill>
          <a:latin typeface="Times New Roman" pitchFamily="18" charset="0"/>
        </a:defRPr>
      </a:lvl7pPr>
      <a:lvl8pPr marL="1371600" algn="l" rtl="0" fontAlgn="base">
        <a:lnSpc>
          <a:spcPct val="90000"/>
        </a:lnSpc>
        <a:spcBef>
          <a:spcPct val="0"/>
        </a:spcBef>
        <a:spcAft>
          <a:spcPct val="0"/>
        </a:spcAft>
        <a:defRPr sz="4200">
          <a:solidFill>
            <a:schemeClr val="tx2"/>
          </a:solidFill>
          <a:latin typeface="Times New Roman" pitchFamily="18" charset="0"/>
        </a:defRPr>
      </a:lvl8pPr>
      <a:lvl9pPr marL="1828800" algn="l" rtl="0" fontAlgn="base">
        <a:lnSpc>
          <a:spcPct val="90000"/>
        </a:lnSpc>
        <a:spcBef>
          <a:spcPct val="0"/>
        </a:spcBef>
        <a:spcAft>
          <a:spcPct val="0"/>
        </a:spcAft>
        <a:defRPr sz="4200">
          <a:solidFill>
            <a:schemeClr val="tx2"/>
          </a:solidFill>
          <a:latin typeface="Times New Roman" pitchFamily="18" charset="0"/>
        </a:defRPr>
      </a:lvl9pPr>
    </p:titleStyle>
    <p:body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chemeClr val="tx1"/>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b="0" i="0" u="none">
          <a:solidFill>
            <a:schemeClr val="tx1"/>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CB9C-6962-4D2D-9DAC-9C0A75ABFCC6}"/>
              </a:ext>
            </a:extLst>
          </p:cNvPr>
          <p:cNvSpPr>
            <a:spLocks noGrp="1"/>
          </p:cNvSpPr>
          <p:nvPr>
            <p:ph type="title"/>
          </p:nvPr>
        </p:nvSpPr>
        <p:spPr>
          <a:xfrm>
            <a:off x="722313" y="3163824"/>
            <a:ext cx="7772400" cy="1179576"/>
          </a:xfrm>
        </p:spPr>
        <p:txBody>
          <a:bodyPr/>
          <a:lstStyle/>
          <a:p>
            <a:pPr>
              <a:defRPr/>
            </a:pPr>
            <a:br>
              <a:rPr lang="en-US" altLang="en-US" sz="3600" b="1" dirty="0"/>
            </a:br>
            <a:r>
              <a:rPr lang="en-US" altLang="en-US" sz="3600" b="1" dirty="0">
                <a:solidFill>
                  <a:schemeClr val="tx1"/>
                </a:solidFill>
              </a:rPr>
              <a:t>Unit 3: The Benefit-Cost Model</a:t>
            </a:r>
            <a:endParaRPr lang="en-US" sz="3600" b="1" dirty="0">
              <a:solidFill>
                <a:schemeClr val="tx1"/>
              </a:solidFill>
            </a:endParaRPr>
          </a:p>
        </p:txBody>
      </p:sp>
      <p:sp>
        <p:nvSpPr>
          <p:cNvPr id="6148" name="Slide Number Placeholder 3">
            <a:extLst>
              <a:ext uri="{FF2B5EF4-FFF2-40B4-BE49-F238E27FC236}">
                <a16:creationId xmlns:a16="http://schemas.microsoft.com/office/drawing/2014/main" id="{C864942E-4116-4ECC-AAE3-4F6ACC1D2265}"/>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7F3F36-39DC-4378-B36C-771F6A0386AC}" type="slidenum">
              <a:rPr lang="en-US" altLang="en-US" smtClean="0">
                <a:solidFill>
                  <a:srgbClr val="005288"/>
                </a:solidFill>
              </a:rPr>
              <a:pPr/>
              <a:t>1</a:t>
            </a:fld>
            <a:endParaRPr lang="en-US" altLang="en-US">
              <a:solidFill>
                <a:srgbClr val="0052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9C813F2-FB57-49E0-980A-AC474A5B9E5B}"/>
              </a:ext>
            </a:extLst>
          </p:cNvPr>
          <p:cNvSpPr>
            <a:spLocks noGrp="1" noChangeArrowheads="1"/>
          </p:cNvSpPr>
          <p:nvPr>
            <p:ph type="title"/>
          </p:nvPr>
        </p:nvSpPr>
        <p:spPr/>
        <p:txBody>
          <a:bodyPr/>
          <a:lstStyle/>
          <a:p>
            <a:r>
              <a:rPr lang="en-US" altLang="en-US" b="1" dirty="0"/>
              <a:t>Avoided physical damages, cont.</a:t>
            </a:r>
          </a:p>
        </p:txBody>
      </p:sp>
      <p:sp>
        <p:nvSpPr>
          <p:cNvPr id="17411" name="Content Placeholder 2">
            <a:extLst>
              <a:ext uri="{FF2B5EF4-FFF2-40B4-BE49-F238E27FC236}">
                <a16:creationId xmlns:a16="http://schemas.microsoft.com/office/drawing/2014/main" id="{0A961336-ED8F-4085-959D-AC4FFEF4BD42}"/>
              </a:ext>
            </a:extLst>
          </p:cNvPr>
          <p:cNvSpPr>
            <a:spLocks noGrp="1" noChangeArrowheads="1"/>
          </p:cNvSpPr>
          <p:nvPr>
            <p:ph idx="1"/>
          </p:nvPr>
        </p:nvSpPr>
        <p:spPr>
          <a:xfrm>
            <a:off x="838200" y="1371600"/>
            <a:ext cx="5257800" cy="4343400"/>
          </a:xfrm>
        </p:spPr>
        <p:txBody>
          <a:bodyPr/>
          <a:lstStyle/>
          <a:p>
            <a:r>
              <a:rPr lang="en-US" altLang="en-US"/>
              <a:t>How do we quantify – that is, express in dollar terms – avoided physical damages?</a:t>
            </a:r>
          </a:p>
          <a:p>
            <a:pPr lvl="1"/>
            <a:r>
              <a:rPr lang="en-US" altLang="en-US"/>
              <a:t>We can use either (1) hazard-specific information or (2) past or expected damage data to estimate the amount of damage expected in the future.</a:t>
            </a:r>
          </a:p>
          <a:p>
            <a:pPr lvl="2"/>
            <a:r>
              <a:rPr lang="en-US" altLang="en-US"/>
              <a:t>FEMA’s BCA Toolkit (discussed further in Unit 4) will perform these calculations for you, provided you enter the right data. Units 5-16 cover data requirements for various types of mitigation projects.</a:t>
            </a:r>
          </a:p>
        </p:txBody>
      </p:sp>
      <p:pic>
        <p:nvPicPr>
          <p:cNvPr id="16389" name="Picture 9" descr="Photograph of a house that has been elevated">
            <a:extLst>
              <a:ext uri="{FF2B5EF4-FFF2-40B4-BE49-F238E27FC236}">
                <a16:creationId xmlns:a16="http://schemas.microsoft.com/office/drawing/2014/main" id="{BB40D8AF-A415-4D9B-AB55-1713589CF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2286000"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412" name="Slide Number Placeholder 3">
            <a:extLst>
              <a:ext uri="{FF2B5EF4-FFF2-40B4-BE49-F238E27FC236}">
                <a16:creationId xmlns:a16="http://schemas.microsoft.com/office/drawing/2014/main" id="{40F7EBF4-4D77-4851-8C56-05FBFA5C659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C019EB-D62C-45BA-88D7-48E6D00C5BFA}" type="slidenum">
              <a:rPr lang="en-US" altLang="en-US" smtClean="0">
                <a:solidFill>
                  <a:srgbClr val="005288"/>
                </a:solidFill>
              </a:rPr>
              <a:pPr/>
              <a:t>10</a:t>
            </a:fld>
            <a:endParaRPr lang="en-US" altLang="en-US">
              <a:solidFill>
                <a:srgbClr val="0052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F0EE0F2-7F23-4933-921F-2C97A33260A3}"/>
              </a:ext>
            </a:extLst>
          </p:cNvPr>
          <p:cNvSpPr>
            <a:spLocks noGrp="1" noChangeArrowheads="1"/>
          </p:cNvSpPr>
          <p:nvPr>
            <p:ph type="title"/>
          </p:nvPr>
        </p:nvSpPr>
        <p:spPr/>
        <p:txBody>
          <a:bodyPr/>
          <a:lstStyle/>
          <a:p>
            <a:r>
              <a:rPr lang="en-US" altLang="en-US" b="1" dirty="0"/>
              <a:t>Avoided loss of service/function, 1 of 3</a:t>
            </a:r>
          </a:p>
        </p:txBody>
      </p:sp>
      <p:sp>
        <p:nvSpPr>
          <p:cNvPr id="19459" name="Content Placeholder 2">
            <a:extLst>
              <a:ext uri="{FF2B5EF4-FFF2-40B4-BE49-F238E27FC236}">
                <a16:creationId xmlns:a16="http://schemas.microsoft.com/office/drawing/2014/main" id="{8C43A552-3BE4-4B0D-A1AD-CCC56A858F40}"/>
              </a:ext>
            </a:extLst>
          </p:cNvPr>
          <p:cNvSpPr>
            <a:spLocks noGrp="1" noChangeArrowheads="1"/>
          </p:cNvSpPr>
          <p:nvPr>
            <p:ph idx="1"/>
          </p:nvPr>
        </p:nvSpPr>
        <p:spPr/>
        <p:txBody>
          <a:bodyPr/>
          <a:lstStyle/>
          <a:p>
            <a:r>
              <a:rPr lang="en-US" altLang="en-US"/>
              <a:t>Another major benefit of a hazard mitigation project can be avoided loss of service or function of the facility.</a:t>
            </a:r>
          </a:p>
          <a:p>
            <a:r>
              <a:rPr lang="en-US" altLang="en-US"/>
              <a:t>This benefit is only applicable to public facilities, such as utilities, emergency operations facilities (i.e. police, fire), and infrastructure such as roads and bridges.</a:t>
            </a:r>
          </a:p>
          <a:p>
            <a:pPr lvl="1"/>
            <a:r>
              <a:rPr lang="en-US" altLang="en-US"/>
              <a:t>For example, a generator project for a fire station can ensure the fire station remains operational even during a storm event. </a:t>
            </a:r>
          </a:p>
          <a:p>
            <a:pPr lvl="1"/>
            <a:r>
              <a:rPr lang="en-US" altLang="en-US"/>
              <a:t>Likewise, a bridge retrofit project can ensure the bridge remains functional during/after a hazard event.</a:t>
            </a:r>
          </a:p>
        </p:txBody>
      </p:sp>
      <p:sp>
        <p:nvSpPr>
          <p:cNvPr id="19460" name="Slide Number Placeholder 3">
            <a:extLst>
              <a:ext uri="{FF2B5EF4-FFF2-40B4-BE49-F238E27FC236}">
                <a16:creationId xmlns:a16="http://schemas.microsoft.com/office/drawing/2014/main" id="{0E4E287D-B75C-4046-9408-556ED5170E5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8D1554-6BCC-405B-AE9E-6BCA7C3B27C0}" type="slidenum">
              <a:rPr lang="en-US" altLang="en-US" smtClean="0">
                <a:solidFill>
                  <a:srgbClr val="005288"/>
                </a:solidFill>
              </a:rPr>
              <a:pPr/>
              <a:t>11</a:t>
            </a:fld>
            <a:endParaRPr lang="en-US" altLang="en-US">
              <a:solidFill>
                <a:srgbClr val="0052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03C2BF5-D525-441A-9D62-4DAF491CC3E3}"/>
              </a:ext>
            </a:extLst>
          </p:cNvPr>
          <p:cNvSpPr>
            <a:spLocks noGrp="1" noChangeArrowheads="1"/>
          </p:cNvSpPr>
          <p:nvPr>
            <p:ph type="title"/>
          </p:nvPr>
        </p:nvSpPr>
        <p:spPr/>
        <p:txBody>
          <a:bodyPr/>
          <a:lstStyle/>
          <a:p>
            <a:r>
              <a:rPr lang="en-US" altLang="en-US" b="1" dirty="0"/>
              <a:t>Avoided loss of service/function, 2 of 3</a:t>
            </a:r>
          </a:p>
        </p:txBody>
      </p:sp>
      <p:sp>
        <p:nvSpPr>
          <p:cNvPr id="21507" name="Content Placeholder 2">
            <a:extLst>
              <a:ext uri="{FF2B5EF4-FFF2-40B4-BE49-F238E27FC236}">
                <a16:creationId xmlns:a16="http://schemas.microsoft.com/office/drawing/2014/main" id="{198AEE36-0C46-4058-8B0B-54C2A290ECE1}"/>
              </a:ext>
            </a:extLst>
          </p:cNvPr>
          <p:cNvSpPr>
            <a:spLocks noGrp="1" noChangeArrowheads="1"/>
          </p:cNvSpPr>
          <p:nvPr>
            <p:ph idx="1"/>
          </p:nvPr>
        </p:nvSpPr>
        <p:spPr/>
        <p:txBody>
          <a:bodyPr/>
          <a:lstStyle/>
          <a:p>
            <a:r>
              <a:rPr lang="en-US" altLang="en-US"/>
              <a:t>How do we quantify this benefit?</a:t>
            </a:r>
          </a:p>
          <a:p>
            <a:pPr lvl="1"/>
            <a:r>
              <a:rPr lang="en-US" altLang="en-US"/>
              <a:t>For most </a:t>
            </a:r>
            <a:r>
              <a:rPr lang="en-US" altLang="en-US" b="1"/>
              <a:t>public/nonprofit sector buildings</a:t>
            </a:r>
            <a:r>
              <a:rPr lang="en-US" altLang="en-US"/>
              <a:t>, the value of services lost when the building becomes unusable due to a hazard event is calculated by assuming that services are worth what the public pays to provide the services.</a:t>
            </a:r>
          </a:p>
          <a:p>
            <a:pPr lvl="1"/>
            <a:r>
              <a:rPr lang="en-US" altLang="en-US"/>
              <a:t>For </a:t>
            </a:r>
            <a:r>
              <a:rPr lang="en-US" altLang="en-US" b="1"/>
              <a:t>critical facilities, (i.e. fire/police stations, hospitals)</a:t>
            </a:r>
            <a:r>
              <a:rPr lang="en-US" altLang="en-US"/>
              <a:t>, the value of services is estimated based on the service population and the societal benefits of maintaining that facility in the aftermath of a disaster.</a:t>
            </a:r>
          </a:p>
          <a:p>
            <a:pPr lvl="1"/>
            <a:r>
              <a:rPr lang="en-US" altLang="en-US"/>
              <a:t>For </a:t>
            </a:r>
            <a:r>
              <a:rPr lang="en-US" altLang="en-US" b="1"/>
              <a:t>roads and bridges</a:t>
            </a:r>
            <a:r>
              <a:rPr lang="en-US" altLang="en-US"/>
              <a:t>, the value of services is based on the number of one-way trips, additional time/miles required for detour, the GSA mileage rate, and FEMA standard values.</a:t>
            </a:r>
          </a:p>
          <a:p>
            <a:pPr lvl="1"/>
            <a:r>
              <a:rPr lang="en-US" altLang="en-US"/>
              <a:t>For </a:t>
            </a:r>
            <a:r>
              <a:rPr lang="en-US" altLang="en-US" b="1"/>
              <a:t>utilities</a:t>
            </a:r>
            <a:r>
              <a:rPr lang="en-US" altLang="en-US"/>
              <a:t>, the value of service is based on the service population and FEMA standard values.</a:t>
            </a:r>
          </a:p>
        </p:txBody>
      </p:sp>
      <p:sp>
        <p:nvSpPr>
          <p:cNvPr id="21508" name="Slide Number Placeholder 3">
            <a:extLst>
              <a:ext uri="{FF2B5EF4-FFF2-40B4-BE49-F238E27FC236}">
                <a16:creationId xmlns:a16="http://schemas.microsoft.com/office/drawing/2014/main" id="{72259AF6-23FD-496D-97F8-080CB046A29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DFAB39-C51A-4754-B48B-3BA052D684A8}" type="slidenum">
              <a:rPr lang="en-US" altLang="en-US" smtClean="0">
                <a:solidFill>
                  <a:srgbClr val="005288"/>
                </a:solidFill>
              </a:rPr>
              <a:pPr/>
              <a:t>12</a:t>
            </a:fld>
            <a:endParaRPr lang="en-US" altLang="en-US">
              <a:solidFill>
                <a:srgbClr val="0052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29F9BC7-2980-4B1A-ABB1-36949BB248A4}"/>
              </a:ext>
            </a:extLst>
          </p:cNvPr>
          <p:cNvSpPr>
            <a:spLocks noGrp="1" noChangeArrowheads="1"/>
          </p:cNvSpPr>
          <p:nvPr>
            <p:ph type="title"/>
          </p:nvPr>
        </p:nvSpPr>
        <p:spPr/>
        <p:txBody>
          <a:bodyPr/>
          <a:lstStyle/>
          <a:p>
            <a:r>
              <a:rPr lang="en-US" altLang="en-US" b="1" dirty="0"/>
              <a:t>Avoided loss of service/function, 3 of 3</a:t>
            </a:r>
          </a:p>
        </p:txBody>
      </p:sp>
      <p:graphicFrame>
        <p:nvGraphicFramePr>
          <p:cNvPr id="2" name="Content Placeholder 1">
            <a:extLst>
              <a:ext uri="{FF2B5EF4-FFF2-40B4-BE49-F238E27FC236}">
                <a16:creationId xmlns:a16="http://schemas.microsoft.com/office/drawing/2014/main" id="{43EBBB21-C31E-4961-B87D-DDAE052ED9A2}"/>
              </a:ext>
            </a:extLst>
          </p:cNvPr>
          <p:cNvGraphicFramePr>
            <a:graphicFrameLocks noGrp="1"/>
          </p:cNvGraphicFramePr>
          <p:nvPr>
            <p:ph idx="1"/>
            <p:extLst>
              <p:ext uri="{D42A27DB-BD31-4B8C-83A1-F6EECF244321}">
                <p14:modId xmlns:p14="http://schemas.microsoft.com/office/powerpoint/2010/main" val="848304251"/>
              </p:ext>
            </p:extLst>
          </p:nvPr>
        </p:nvGraphicFramePr>
        <p:xfrm>
          <a:off x="1295400" y="1887538"/>
          <a:ext cx="6858000" cy="148336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t>Loss of service</a:t>
                      </a:r>
                      <a:r>
                        <a:rPr lang="en-US" baseline="0" dirty="0"/>
                        <a:t> type</a:t>
                      </a:r>
                      <a:endParaRPr lang="en-US" dirty="0"/>
                    </a:p>
                  </a:txBody>
                  <a:tcPr anchor="ctr"/>
                </a:tc>
                <a:tc>
                  <a:txBody>
                    <a:bodyPr/>
                    <a:lstStyle/>
                    <a:p>
                      <a:pPr algn="ctr"/>
                      <a:r>
                        <a:rPr lang="en-US" dirty="0"/>
                        <a:t>FEMA standard value</a:t>
                      </a:r>
                    </a:p>
                  </a:txBody>
                  <a:tcPr anchor="ctr"/>
                </a:tc>
                <a:extLst>
                  <a:ext uri="{0D108BD9-81ED-4DB2-BD59-A6C34878D82A}">
                    <a16:rowId xmlns:a16="http://schemas.microsoft.com/office/drawing/2014/main" val="10000"/>
                  </a:ext>
                </a:extLst>
              </a:tr>
              <a:tr h="370840">
                <a:tc>
                  <a:txBody>
                    <a:bodyPr/>
                    <a:lstStyle/>
                    <a:p>
                      <a:pPr algn="ctr"/>
                      <a:r>
                        <a:rPr lang="en-US" dirty="0"/>
                        <a:t>Electric power</a:t>
                      </a:r>
                    </a:p>
                  </a:txBody>
                  <a:tcPr anchor="ctr"/>
                </a:tc>
                <a:tc>
                  <a:txBody>
                    <a:bodyPr/>
                    <a:lstStyle/>
                    <a:p>
                      <a:pPr algn="ctr"/>
                      <a:r>
                        <a:rPr lang="en-US" dirty="0"/>
                        <a:t>$148/person/day</a:t>
                      </a:r>
                    </a:p>
                  </a:txBody>
                  <a:tcPr anchor="ctr"/>
                </a:tc>
                <a:extLst>
                  <a:ext uri="{0D108BD9-81ED-4DB2-BD59-A6C34878D82A}">
                    <a16:rowId xmlns:a16="http://schemas.microsoft.com/office/drawing/2014/main" val="10001"/>
                  </a:ext>
                </a:extLst>
              </a:tr>
              <a:tr h="370840">
                <a:tc>
                  <a:txBody>
                    <a:bodyPr/>
                    <a:lstStyle/>
                    <a:p>
                      <a:pPr algn="ctr"/>
                      <a:r>
                        <a:rPr lang="en-US" dirty="0"/>
                        <a:t>Potable water</a:t>
                      </a:r>
                    </a:p>
                  </a:txBody>
                  <a:tcPr anchor="ctr"/>
                </a:tc>
                <a:tc>
                  <a:txBody>
                    <a:bodyPr/>
                    <a:lstStyle/>
                    <a:p>
                      <a:pPr algn="ctr"/>
                      <a:r>
                        <a:rPr lang="en-US" dirty="0"/>
                        <a:t>$105/person/day</a:t>
                      </a:r>
                    </a:p>
                  </a:txBody>
                  <a:tcPr anchor="ctr"/>
                </a:tc>
                <a:extLst>
                  <a:ext uri="{0D108BD9-81ED-4DB2-BD59-A6C34878D82A}">
                    <a16:rowId xmlns:a16="http://schemas.microsoft.com/office/drawing/2014/main" val="10002"/>
                  </a:ext>
                </a:extLst>
              </a:tr>
              <a:tr h="370840">
                <a:tc>
                  <a:txBody>
                    <a:bodyPr/>
                    <a:lstStyle/>
                    <a:p>
                      <a:pPr algn="ctr"/>
                      <a:r>
                        <a:rPr lang="en-US" dirty="0"/>
                        <a:t>Wastewater</a:t>
                      </a:r>
                    </a:p>
                  </a:txBody>
                  <a:tcPr anchor="ctr"/>
                </a:tc>
                <a:tc>
                  <a:txBody>
                    <a:bodyPr/>
                    <a:lstStyle/>
                    <a:p>
                      <a:pPr algn="ctr"/>
                      <a:r>
                        <a:rPr lang="en-US" dirty="0"/>
                        <a:t>$49/person/day</a:t>
                      </a:r>
                    </a:p>
                  </a:txBody>
                  <a:tcPr anchor="ctr"/>
                </a:tc>
                <a:extLst>
                  <a:ext uri="{0D108BD9-81ED-4DB2-BD59-A6C34878D82A}">
                    <a16:rowId xmlns:a16="http://schemas.microsoft.com/office/drawing/2014/main" val="10003"/>
                  </a:ext>
                </a:extLst>
              </a:tr>
            </a:tbl>
          </a:graphicData>
        </a:graphic>
      </p:graphicFrame>
      <p:sp>
        <p:nvSpPr>
          <p:cNvPr id="23575" name="Slide Number Placeholder 3">
            <a:extLst>
              <a:ext uri="{FF2B5EF4-FFF2-40B4-BE49-F238E27FC236}">
                <a16:creationId xmlns:a16="http://schemas.microsoft.com/office/drawing/2014/main" id="{BCC2F5D3-4055-4584-8BBE-1B3AE4E92EB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D1FA80-821C-4FFF-A7B2-2582F98FF364}" type="slidenum">
              <a:rPr lang="en-US" altLang="en-US" smtClean="0">
                <a:solidFill>
                  <a:srgbClr val="005288"/>
                </a:solidFill>
              </a:rPr>
              <a:pPr/>
              <a:t>13</a:t>
            </a:fld>
            <a:endParaRPr lang="en-US" altLang="en-US">
              <a:solidFill>
                <a:srgbClr val="0052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D291C3B-2243-41C5-9F4C-06FAAADCCC3A}"/>
              </a:ext>
            </a:extLst>
          </p:cNvPr>
          <p:cNvSpPr>
            <a:spLocks noGrp="1" noChangeArrowheads="1"/>
          </p:cNvSpPr>
          <p:nvPr>
            <p:ph type="title"/>
          </p:nvPr>
        </p:nvSpPr>
        <p:spPr/>
        <p:txBody>
          <a:bodyPr/>
          <a:lstStyle/>
          <a:p>
            <a:r>
              <a:rPr lang="en-US" altLang="en-US" b="1"/>
              <a:t>Avoided fatalities/casualties</a:t>
            </a:r>
          </a:p>
        </p:txBody>
      </p:sp>
      <p:sp>
        <p:nvSpPr>
          <p:cNvPr id="25603" name="Content Placeholder 2">
            <a:extLst>
              <a:ext uri="{FF2B5EF4-FFF2-40B4-BE49-F238E27FC236}">
                <a16:creationId xmlns:a16="http://schemas.microsoft.com/office/drawing/2014/main" id="{36C79DA5-153D-489C-870F-A260111B38C0}"/>
              </a:ext>
            </a:extLst>
          </p:cNvPr>
          <p:cNvSpPr>
            <a:spLocks noGrp="1" noChangeArrowheads="1"/>
          </p:cNvSpPr>
          <p:nvPr>
            <p:ph idx="1"/>
          </p:nvPr>
        </p:nvSpPr>
        <p:spPr/>
        <p:txBody>
          <a:bodyPr/>
          <a:lstStyle/>
          <a:p>
            <a:r>
              <a:rPr lang="en-US" altLang="en-US"/>
              <a:t>For some hazard mitigation projects, a major benefit is avoided human injury and/or death.</a:t>
            </a:r>
          </a:p>
          <a:p>
            <a:r>
              <a:rPr lang="en-US" altLang="en-US"/>
              <a:t>This benefit is only applicable to some project types, such as tornado safe rooms, hurricane safe rooms, wildfire mitigation projects, seismic retrofit projects, and others such as tsunami or landslide.</a:t>
            </a:r>
          </a:p>
          <a:p>
            <a:r>
              <a:rPr lang="en-US" altLang="en-US"/>
              <a:t>This is because these project types address hazards that have little or no warning time, or protect emergency personnel that must stay behind.</a:t>
            </a:r>
          </a:p>
        </p:txBody>
      </p:sp>
      <p:sp>
        <p:nvSpPr>
          <p:cNvPr id="25604" name="Slide Number Placeholder 3">
            <a:extLst>
              <a:ext uri="{FF2B5EF4-FFF2-40B4-BE49-F238E27FC236}">
                <a16:creationId xmlns:a16="http://schemas.microsoft.com/office/drawing/2014/main" id="{DE188746-9C9E-4F4B-827A-973B295BA3C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AB9205-3CF0-42CD-BD1F-32D72C67405F}" type="slidenum">
              <a:rPr lang="en-US" altLang="en-US" smtClean="0">
                <a:solidFill>
                  <a:srgbClr val="005288"/>
                </a:solidFill>
              </a:rPr>
              <a:pPr/>
              <a:t>14</a:t>
            </a:fld>
            <a:endParaRPr lang="en-US" altLang="en-US">
              <a:solidFill>
                <a:srgbClr val="0052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0B9FF71-6EC3-425C-9AD3-23AADD53DB19}"/>
              </a:ext>
            </a:extLst>
          </p:cNvPr>
          <p:cNvSpPr>
            <a:spLocks noGrp="1" noChangeArrowheads="1"/>
          </p:cNvSpPr>
          <p:nvPr>
            <p:ph type="title"/>
          </p:nvPr>
        </p:nvSpPr>
        <p:spPr/>
        <p:txBody>
          <a:bodyPr/>
          <a:lstStyle/>
          <a:p>
            <a:r>
              <a:rPr lang="en-US" altLang="en-US" b="1" dirty="0"/>
              <a:t>Avoided fatalities/casualties, cont.</a:t>
            </a:r>
          </a:p>
        </p:txBody>
      </p:sp>
      <p:sp>
        <p:nvSpPr>
          <p:cNvPr id="27651" name="Content Placeholder 2">
            <a:extLst>
              <a:ext uri="{FF2B5EF4-FFF2-40B4-BE49-F238E27FC236}">
                <a16:creationId xmlns:a16="http://schemas.microsoft.com/office/drawing/2014/main" id="{7945D2A8-7CA1-439B-B206-EBF41360B3B8}"/>
              </a:ext>
            </a:extLst>
          </p:cNvPr>
          <p:cNvSpPr>
            <a:spLocks noGrp="1" noChangeArrowheads="1"/>
          </p:cNvSpPr>
          <p:nvPr>
            <p:ph idx="1"/>
          </p:nvPr>
        </p:nvSpPr>
        <p:spPr>
          <a:xfrm>
            <a:off x="838200" y="1371600"/>
            <a:ext cx="7848600" cy="2057400"/>
          </a:xfrm>
        </p:spPr>
        <p:txBody>
          <a:bodyPr/>
          <a:lstStyle/>
          <a:p>
            <a:r>
              <a:rPr lang="en-US" altLang="en-US"/>
              <a:t>How do we quantify this benefit?</a:t>
            </a:r>
          </a:p>
          <a:p>
            <a:r>
              <a:rPr lang="en-US" altLang="en-US"/>
              <a:t>These are also FEMA standard values. Injury and death costs come from “Value of Statistical Life” academic research that was completed for the Department of Homeland Security for deaths as well as different levels of injuries: </a:t>
            </a:r>
          </a:p>
        </p:txBody>
      </p:sp>
      <p:graphicFrame>
        <p:nvGraphicFramePr>
          <p:cNvPr id="2" name="Table 1">
            <a:extLst>
              <a:ext uri="{FF2B5EF4-FFF2-40B4-BE49-F238E27FC236}">
                <a16:creationId xmlns:a16="http://schemas.microsoft.com/office/drawing/2014/main" id="{D5C0CCAE-6829-4422-8C7E-A68C8AE2FC61}"/>
              </a:ext>
            </a:extLst>
          </p:cNvPr>
          <p:cNvGraphicFramePr>
            <a:graphicFrameLocks noGrp="1"/>
          </p:cNvGraphicFramePr>
          <p:nvPr>
            <p:extLst>
              <p:ext uri="{D42A27DB-BD31-4B8C-83A1-F6EECF244321}">
                <p14:modId xmlns:p14="http://schemas.microsoft.com/office/powerpoint/2010/main" val="2181755417"/>
              </p:ext>
            </p:extLst>
          </p:nvPr>
        </p:nvGraphicFramePr>
        <p:xfrm>
          <a:off x="2438400" y="3944938"/>
          <a:ext cx="4419600" cy="1854200"/>
        </p:xfrm>
        <a:graphic>
          <a:graphicData uri="http://schemas.openxmlformats.org/drawingml/2006/table">
            <a:tbl>
              <a:tblPr firstRow="1" bandRow="1">
                <a:tableStyleId>{073A0DAA-6AF3-43AB-8588-CEC1D06C72B9}</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pPr algn="ctr"/>
                      <a:r>
                        <a:rPr lang="en-US" dirty="0"/>
                        <a:t>Severity of Injury</a:t>
                      </a:r>
                    </a:p>
                  </a:txBody>
                  <a:tcPr anchor="ctr"/>
                </a:tc>
                <a:tc>
                  <a:txBody>
                    <a:bodyPr/>
                    <a:lstStyle/>
                    <a:p>
                      <a:pPr algn="ctr"/>
                      <a:r>
                        <a:rPr lang="en-US" dirty="0"/>
                        <a:t>Value</a:t>
                      </a:r>
                    </a:p>
                  </a:txBody>
                  <a:tcPr anchor="ctr"/>
                </a:tc>
                <a:extLst>
                  <a:ext uri="{0D108BD9-81ED-4DB2-BD59-A6C34878D82A}">
                    <a16:rowId xmlns:a16="http://schemas.microsoft.com/office/drawing/2014/main" val="10000"/>
                  </a:ext>
                </a:extLst>
              </a:tr>
              <a:tr h="370840">
                <a:tc>
                  <a:txBody>
                    <a:bodyPr/>
                    <a:lstStyle/>
                    <a:p>
                      <a:pPr algn="ctr"/>
                      <a:r>
                        <a:rPr lang="en-US" baseline="0" dirty="0"/>
                        <a:t>Fatal</a:t>
                      </a:r>
                      <a:endParaRPr lang="en-US" dirty="0"/>
                    </a:p>
                  </a:txBody>
                  <a:tcPr anchor="ctr"/>
                </a:tc>
                <a:tc>
                  <a:txBody>
                    <a:bodyPr/>
                    <a:lstStyle/>
                    <a:p>
                      <a:pPr algn="ctr"/>
                      <a:r>
                        <a:rPr lang="en-US" dirty="0"/>
                        <a:t>$6,900,000</a:t>
                      </a:r>
                    </a:p>
                  </a:txBody>
                  <a:tcPr anchor="ctr"/>
                </a:tc>
                <a:extLst>
                  <a:ext uri="{0D108BD9-81ED-4DB2-BD59-A6C34878D82A}">
                    <a16:rowId xmlns:a16="http://schemas.microsoft.com/office/drawing/2014/main" val="10001"/>
                  </a:ext>
                </a:extLst>
              </a:tr>
              <a:tr h="370840">
                <a:tc>
                  <a:txBody>
                    <a:bodyPr/>
                    <a:lstStyle/>
                    <a:p>
                      <a:pPr algn="ctr"/>
                      <a:r>
                        <a:rPr lang="en-US" dirty="0"/>
                        <a:t>Hospitalized</a:t>
                      </a:r>
                    </a:p>
                  </a:txBody>
                  <a:tcPr anchor="ctr"/>
                </a:tc>
                <a:tc>
                  <a:txBody>
                    <a:bodyPr/>
                    <a:lstStyle/>
                    <a:p>
                      <a:pPr algn="ctr"/>
                      <a:r>
                        <a:rPr lang="en-US" dirty="0"/>
                        <a:t>$2,300,000</a:t>
                      </a:r>
                    </a:p>
                  </a:txBody>
                  <a:tcPr anchor="ctr"/>
                </a:tc>
                <a:extLst>
                  <a:ext uri="{0D108BD9-81ED-4DB2-BD59-A6C34878D82A}">
                    <a16:rowId xmlns:a16="http://schemas.microsoft.com/office/drawing/2014/main" val="10002"/>
                  </a:ext>
                </a:extLst>
              </a:tr>
              <a:tr h="370840">
                <a:tc>
                  <a:txBody>
                    <a:bodyPr/>
                    <a:lstStyle/>
                    <a:p>
                      <a:pPr algn="ctr"/>
                      <a:r>
                        <a:rPr lang="en-US" dirty="0"/>
                        <a:t>Treat &amp; release</a:t>
                      </a:r>
                    </a:p>
                  </a:txBody>
                  <a:tcPr anchor="ctr"/>
                </a:tc>
                <a:tc>
                  <a:txBody>
                    <a:bodyPr/>
                    <a:lstStyle/>
                    <a:p>
                      <a:pPr algn="ctr"/>
                      <a:r>
                        <a:rPr lang="en-US" dirty="0"/>
                        <a:t>$61,000</a:t>
                      </a:r>
                    </a:p>
                  </a:txBody>
                  <a:tcPr anchor="ctr"/>
                </a:tc>
                <a:extLst>
                  <a:ext uri="{0D108BD9-81ED-4DB2-BD59-A6C34878D82A}">
                    <a16:rowId xmlns:a16="http://schemas.microsoft.com/office/drawing/2014/main" val="10003"/>
                  </a:ext>
                </a:extLst>
              </a:tr>
              <a:tr h="370840">
                <a:tc>
                  <a:txBody>
                    <a:bodyPr/>
                    <a:lstStyle/>
                    <a:p>
                      <a:pPr algn="ctr"/>
                      <a:r>
                        <a:rPr lang="en-US" dirty="0"/>
                        <a:t>Self-treat</a:t>
                      </a:r>
                    </a:p>
                  </a:txBody>
                  <a:tcPr anchor="ctr"/>
                </a:tc>
                <a:tc>
                  <a:txBody>
                    <a:bodyPr/>
                    <a:lstStyle/>
                    <a:p>
                      <a:pPr algn="ctr"/>
                      <a:r>
                        <a:rPr lang="en-US" dirty="0"/>
                        <a:t>$14,000</a:t>
                      </a:r>
                    </a:p>
                  </a:txBody>
                  <a:tcPr anchor="ctr"/>
                </a:tc>
                <a:extLst>
                  <a:ext uri="{0D108BD9-81ED-4DB2-BD59-A6C34878D82A}">
                    <a16:rowId xmlns:a16="http://schemas.microsoft.com/office/drawing/2014/main" val="10004"/>
                  </a:ext>
                </a:extLst>
              </a:tr>
            </a:tbl>
          </a:graphicData>
        </a:graphic>
      </p:graphicFrame>
      <p:sp>
        <p:nvSpPr>
          <p:cNvPr id="27652" name="Slide Number Placeholder 3">
            <a:extLst>
              <a:ext uri="{FF2B5EF4-FFF2-40B4-BE49-F238E27FC236}">
                <a16:creationId xmlns:a16="http://schemas.microsoft.com/office/drawing/2014/main" id="{351A3582-2DE2-405A-8E2C-314006A5BD8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A291ED-FA7C-4777-8D66-AC25C038C77A}" type="slidenum">
              <a:rPr lang="en-US" altLang="en-US" smtClean="0">
                <a:solidFill>
                  <a:srgbClr val="005288"/>
                </a:solidFill>
              </a:rPr>
              <a:pPr/>
              <a:t>15</a:t>
            </a:fld>
            <a:endParaRPr lang="en-US" altLang="en-US">
              <a:solidFill>
                <a:srgbClr val="0052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9269B38-D533-49D3-A820-ECFDB1ADBF25}"/>
              </a:ext>
            </a:extLst>
          </p:cNvPr>
          <p:cNvSpPr>
            <a:spLocks noGrp="1" noChangeArrowheads="1"/>
          </p:cNvSpPr>
          <p:nvPr>
            <p:ph type="title"/>
          </p:nvPr>
        </p:nvSpPr>
        <p:spPr/>
        <p:txBody>
          <a:bodyPr/>
          <a:lstStyle/>
          <a:p>
            <a:r>
              <a:rPr lang="en-US" altLang="en-US" b="1"/>
              <a:t>Avoided displacement costs</a:t>
            </a:r>
          </a:p>
        </p:txBody>
      </p:sp>
      <p:sp>
        <p:nvSpPr>
          <p:cNvPr id="28675" name="Content Placeholder 2">
            <a:extLst>
              <a:ext uri="{FF2B5EF4-FFF2-40B4-BE49-F238E27FC236}">
                <a16:creationId xmlns:a16="http://schemas.microsoft.com/office/drawing/2014/main" id="{23629FCB-29CB-42C0-9E6A-1BC2A1BAC005}"/>
              </a:ext>
            </a:extLst>
          </p:cNvPr>
          <p:cNvSpPr>
            <a:spLocks noGrp="1" noChangeArrowheads="1"/>
          </p:cNvSpPr>
          <p:nvPr>
            <p:ph idx="1"/>
          </p:nvPr>
        </p:nvSpPr>
        <p:spPr/>
        <p:txBody>
          <a:bodyPr/>
          <a:lstStyle/>
          <a:p>
            <a:r>
              <a:rPr lang="en-US" altLang="en-US"/>
              <a:t>Displacement costs occur when occupants (of residential, commercial, or public buildings) are displaced to temporary quarters while damage is repaired. </a:t>
            </a:r>
          </a:p>
          <a:p>
            <a:r>
              <a:rPr lang="en-US" altLang="en-US"/>
              <a:t>These costs include rent and other monthly costs, such as furniture rental and utilities, and one-time costs, such as moving and utility hook-up fees.</a:t>
            </a:r>
          </a:p>
          <a:p>
            <a:r>
              <a:rPr lang="en-US" altLang="en-US"/>
              <a:t>They can also include loss of business income for commercial buildings.</a:t>
            </a:r>
          </a:p>
        </p:txBody>
      </p:sp>
      <p:sp>
        <p:nvSpPr>
          <p:cNvPr id="28676" name="Slide Number Placeholder 3">
            <a:extLst>
              <a:ext uri="{FF2B5EF4-FFF2-40B4-BE49-F238E27FC236}">
                <a16:creationId xmlns:a16="http://schemas.microsoft.com/office/drawing/2014/main" id="{013ADD7E-187C-4617-AC71-48ABA5076E8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1DC79E-BAC8-4E62-85D2-B94C0F05E4E8}" type="slidenum">
              <a:rPr lang="en-US" altLang="en-US" smtClean="0">
                <a:solidFill>
                  <a:srgbClr val="005288"/>
                </a:solidFill>
              </a:rPr>
              <a:pPr/>
              <a:t>16</a:t>
            </a:fld>
            <a:endParaRPr lang="en-US" altLang="en-US">
              <a:solidFill>
                <a:srgbClr val="0052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DA2EC06-F911-4FCB-9C65-FA7B66FCED38}"/>
              </a:ext>
            </a:extLst>
          </p:cNvPr>
          <p:cNvSpPr>
            <a:spLocks noGrp="1" noChangeArrowheads="1"/>
          </p:cNvSpPr>
          <p:nvPr>
            <p:ph type="title"/>
          </p:nvPr>
        </p:nvSpPr>
        <p:spPr/>
        <p:txBody>
          <a:bodyPr/>
          <a:lstStyle/>
          <a:p>
            <a:r>
              <a:rPr lang="en-US" altLang="en-US" b="1"/>
              <a:t>Avoided emergency management costs</a:t>
            </a:r>
          </a:p>
        </p:txBody>
      </p:sp>
      <p:sp>
        <p:nvSpPr>
          <p:cNvPr id="29699" name="Content Placeholder 2">
            <a:extLst>
              <a:ext uri="{FF2B5EF4-FFF2-40B4-BE49-F238E27FC236}">
                <a16:creationId xmlns:a16="http://schemas.microsoft.com/office/drawing/2014/main" id="{9C011077-18EB-4B76-B490-F535C1622B23}"/>
              </a:ext>
            </a:extLst>
          </p:cNvPr>
          <p:cNvSpPr>
            <a:spLocks noGrp="1" noChangeArrowheads="1"/>
          </p:cNvSpPr>
          <p:nvPr>
            <p:ph idx="1"/>
          </p:nvPr>
        </p:nvSpPr>
        <p:spPr/>
        <p:txBody>
          <a:bodyPr/>
          <a:lstStyle/>
          <a:p>
            <a:r>
              <a:rPr lang="en-US" altLang="en-US"/>
              <a:t>Emergency management costs include a range of disaster response and recovery costs that may be incurred by communities during and immediately after a disaster.  In many disasters, these costs are much smaller than physical damages or loss of service impacts.</a:t>
            </a:r>
          </a:p>
          <a:p>
            <a:r>
              <a:rPr lang="en-US" altLang="en-US"/>
              <a:t>These costs can include debris removal and volunteer costs (i.e. sandbagging).</a:t>
            </a:r>
          </a:p>
        </p:txBody>
      </p:sp>
      <p:sp>
        <p:nvSpPr>
          <p:cNvPr id="29700" name="Slide Number Placeholder 3">
            <a:extLst>
              <a:ext uri="{FF2B5EF4-FFF2-40B4-BE49-F238E27FC236}">
                <a16:creationId xmlns:a16="http://schemas.microsoft.com/office/drawing/2014/main" id="{4F376611-9882-47BA-A676-264A7FE5FE0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89CF9F-0CD8-40A7-A6A0-77E98525B962}" type="slidenum">
              <a:rPr lang="en-US" altLang="en-US" smtClean="0">
                <a:solidFill>
                  <a:srgbClr val="005288"/>
                </a:solidFill>
              </a:rPr>
              <a:pPr/>
              <a:t>17</a:t>
            </a:fld>
            <a:endParaRPr lang="en-US" altLang="en-US">
              <a:solidFill>
                <a:srgbClr val="0052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B5DEE6C-D534-4BD2-8625-28DAFBF0451B}"/>
              </a:ext>
            </a:extLst>
          </p:cNvPr>
          <p:cNvSpPr>
            <a:spLocks noGrp="1" noChangeArrowheads="1"/>
          </p:cNvSpPr>
          <p:nvPr>
            <p:ph type="title"/>
          </p:nvPr>
        </p:nvSpPr>
        <p:spPr/>
        <p:txBody>
          <a:bodyPr/>
          <a:lstStyle/>
          <a:p>
            <a:r>
              <a:rPr lang="en-US" altLang="en-US" b="1"/>
              <a:t>Avoided NFIP administration costs</a:t>
            </a:r>
          </a:p>
        </p:txBody>
      </p:sp>
      <p:sp>
        <p:nvSpPr>
          <p:cNvPr id="31747" name="Content Placeholder 2">
            <a:extLst>
              <a:ext uri="{FF2B5EF4-FFF2-40B4-BE49-F238E27FC236}">
                <a16:creationId xmlns:a16="http://schemas.microsoft.com/office/drawing/2014/main" id="{32EA653F-881C-4B13-BD73-EAF7DD0116D4}"/>
              </a:ext>
            </a:extLst>
          </p:cNvPr>
          <p:cNvSpPr>
            <a:spLocks noGrp="1" noChangeArrowheads="1"/>
          </p:cNvSpPr>
          <p:nvPr>
            <p:ph idx="1"/>
          </p:nvPr>
        </p:nvSpPr>
        <p:spPr/>
        <p:txBody>
          <a:bodyPr/>
          <a:lstStyle/>
          <a:p>
            <a:r>
              <a:rPr lang="en-US" altLang="en-US"/>
              <a:t>Properties insured under the National Flood Insurance Program (NFIP) incur administrative fees to run the program.</a:t>
            </a:r>
          </a:p>
          <a:p>
            <a:r>
              <a:rPr lang="en-US" altLang="en-US"/>
              <a:t>If a property is acquired and demolished, there is no longer an administrative cost to the government for that property; therefore, it is an avoided cost.</a:t>
            </a:r>
          </a:p>
        </p:txBody>
      </p:sp>
      <p:sp>
        <p:nvSpPr>
          <p:cNvPr id="31748" name="Slide Number Placeholder 3">
            <a:extLst>
              <a:ext uri="{FF2B5EF4-FFF2-40B4-BE49-F238E27FC236}">
                <a16:creationId xmlns:a16="http://schemas.microsoft.com/office/drawing/2014/main" id="{E378B293-3921-49D4-A6A3-D6AA98D0CEC4}"/>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487831-C8BA-4B7A-B0FA-651E1816D208}" type="slidenum">
              <a:rPr lang="en-US" altLang="en-US" smtClean="0">
                <a:solidFill>
                  <a:srgbClr val="005288"/>
                </a:solidFill>
              </a:rPr>
              <a:pPr/>
              <a:t>18</a:t>
            </a:fld>
            <a:endParaRPr lang="en-US" altLang="en-US">
              <a:solidFill>
                <a:srgbClr val="0052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6F70513-0A82-4A1E-BB67-BF78CDCF5FA4}"/>
              </a:ext>
            </a:extLst>
          </p:cNvPr>
          <p:cNvSpPr>
            <a:spLocks noGrp="1" noChangeArrowheads="1"/>
          </p:cNvSpPr>
          <p:nvPr>
            <p:ph type="title"/>
          </p:nvPr>
        </p:nvSpPr>
        <p:spPr/>
        <p:txBody>
          <a:bodyPr/>
          <a:lstStyle/>
          <a:p>
            <a:r>
              <a:rPr lang="en-US" altLang="en-US" b="1"/>
              <a:t>Other benefits</a:t>
            </a:r>
          </a:p>
        </p:txBody>
      </p:sp>
      <p:sp>
        <p:nvSpPr>
          <p:cNvPr id="33795" name="Content Placeholder 2">
            <a:extLst>
              <a:ext uri="{FF2B5EF4-FFF2-40B4-BE49-F238E27FC236}">
                <a16:creationId xmlns:a16="http://schemas.microsoft.com/office/drawing/2014/main" id="{7B76DE98-D186-4DE8-A3F3-39148A98C9BD}"/>
              </a:ext>
            </a:extLst>
          </p:cNvPr>
          <p:cNvSpPr>
            <a:spLocks noGrp="1" noChangeArrowheads="1"/>
          </p:cNvSpPr>
          <p:nvPr>
            <p:ph idx="1"/>
          </p:nvPr>
        </p:nvSpPr>
        <p:spPr/>
        <p:txBody>
          <a:bodyPr/>
          <a:lstStyle/>
          <a:p>
            <a:r>
              <a:rPr lang="en-US" altLang="en-US"/>
              <a:t>In addition to avoided costs, hazard mitigation projects can have other benefits.</a:t>
            </a:r>
          </a:p>
          <a:p>
            <a:r>
              <a:rPr lang="en-US" altLang="en-US"/>
              <a:t>These can include:</a:t>
            </a:r>
          </a:p>
          <a:p>
            <a:pPr lvl="1"/>
            <a:r>
              <a:rPr lang="en-US" altLang="en-US"/>
              <a:t>Social benefits</a:t>
            </a:r>
          </a:p>
          <a:p>
            <a:pPr lvl="1"/>
            <a:r>
              <a:rPr lang="en-US" altLang="en-US"/>
              <a:t>Environmental benefits </a:t>
            </a:r>
          </a:p>
          <a:p>
            <a:r>
              <a:rPr lang="en-US" altLang="en-US"/>
              <a:t>Let’s discuss each of these.</a:t>
            </a:r>
          </a:p>
        </p:txBody>
      </p:sp>
      <p:sp>
        <p:nvSpPr>
          <p:cNvPr id="33796" name="Slide Number Placeholder 3">
            <a:extLst>
              <a:ext uri="{FF2B5EF4-FFF2-40B4-BE49-F238E27FC236}">
                <a16:creationId xmlns:a16="http://schemas.microsoft.com/office/drawing/2014/main" id="{AE9BE75D-6009-4F18-B20E-8CA02E26A02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21025C-21CB-4134-A62E-CDC51243C650}" type="slidenum">
              <a:rPr lang="en-US" altLang="en-US" smtClean="0">
                <a:solidFill>
                  <a:srgbClr val="005288"/>
                </a:solidFill>
              </a:rPr>
              <a:pPr/>
              <a:t>19</a:t>
            </a:fld>
            <a:endParaRPr lang="en-US" altLang="en-US">
              <a:solidFill>
                <a:srgbClr val="0052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45E8966-2698-4AB6-932B-311A90F53A3C}"/>
              </a:ext>
            </a:extLst>
          </p:cNvPr>
          <p:cNvSpPr>
            <a:spLocks noGrp="1" noChangeArrowheads="1"/>
          </p:cNvSpPr>
          <p:nvPr>
            <p:ph type="title"/>
          </p:nvPr>
        </p:nvSpPr>
        <p:spPr/>
        <p:txBody>
          <a:bodyPr/>
          <a:lstStyle/>
          <a:p>
            <a:r>
              <a:rPr lang="en-US" altLang="en-US" b="1"/>
              <a:t>Unit 3 Overview</a:t>
            </a:r>
          </a:p>
        </p:txBody>
      </p:sp>
      <p:sp>
        <p:nvSpPr>
          <p:cNvPr id="8195" name="Content Placeholder 2">
            <a:extLst>
              <a:ext uri="{FF2B5EF4-FFF2-40B4-BE49-F238E27FC236}">
                <a16:creationId xmlns:a16="http://schemas.microsoft.com/office/drawing/2014/main" id="{9F47ABF7-825B-4BCF-BC26-066336E1B6A1}"/>
              </a:ext>
            </a:extLst>
          </p:cNvPr>
          <p:cNvSpPr>
            <a:spLocks noGrp="1" noChangeArrowheads="1"/>
          </p:cNvSpPr>
          <p:nvPr>
            <p:ph idx="1"/>
          </p:nvPr>
        </p:nvSpPr>
        <p:spPr/>
        <p:txBody>
          <a:bodyPr/>
          <a:lstStyle/>
          <a:p>
            <a:r>
              <a:rPr lang="en-US" altLang="en-US"/>
              <a:t>In this unit, we will discuss the following:</a:t>
            </a:r>
          </a:p>
          <a:p>
            <a:pPr lvl="1"/>
            <a:r>
              <a:rPr lang="en-US" altLang="en-US"/>
              <a:t>What count as benefits?</a:t>
            </a:r>
          </a:p>
          <a:p>
            <a:pPr lvl="1"/>
            <a:r>
              <a:rPr lang="en-US" altLang="en-US"/>
              <a:t>What count as costs?</a:t>
            </a:r>
          </a:p>
          <a:p>
            <a:pPr lvl="1"/>
            <a:r>
              <a:rPr lang="en-US" altLang="en-US"/>
              <a:t>How is the BCR calculated for FEMA hazard mitigation projects?</a:t>
            </a:r>
          </a:p>
          <a:p>
            <a:endParaRPr lang="en-US" altLang="en-US"/>
          </a:p>
        </p:txBody>
      </p:sp>
      <p:sp>
        <p:nvSpPr>
          <p:cNvPr id="8196" name="Slide Number Placeholder 3">
            <a:extLst>
              <a:ext uri="{FF2B5EF4-FFF2-40B4-BE49-F238E27FC236}">
                <a16:creationId xmlns:a16="http://schemas.microsoft.com/office/drawing/2014/main" id="{4EA83E34-EBD6-4C0C-BDA7-01B26DBF606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2A03A1-EC61-4938-A0B0-37B85B0F225C}" type="slidenum">
              <a:rPr lang="en-US" altLang="en-US" smtClean="0">
                <a:solidFill>
                  <a:srgbClr val="005288"/>
                </a:solidFill>
              </a:rPr>
              <a:pPr/>
              <a:t>2</a:t>
            </a:fld>
            <a:endParaRPr lang="en-US" altLang="en-US">
              <a:solidFill>
                <a:srgbClr val="00528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5B928C8-49C1-4FF9-81AF-F5A43A5F57CD}"/>
              </a:ext>
            </a:extLst>
          </p:cNvPr>
          <p:cNvSpPr>
            <a:spLocks noGrp="1" noChangeArrowheads="1"/>
          </p:cNvSpPr>
          <p:nvPr>
            <p:ph type="title"/>
          </p:nvPr>
        </p:nvSpPr>
        <p:spPr/>
        <p:txBody>
          <a:bodyPr/>
          <a:lstStyle/>
          <a:p>
            <a:r>
              <a:rPr lang="en-US" altLang="en-US" b="1"/>
              <a:t>Social benefits</a:t>
            </a:r>
          </a:p>
        </p:txBody>
      </p:sp>
      <p:sp>
        <p:nvSpPr>
          <p:cNvPr id="34819" name="Content Placeholder 2">
            <a:extLst>
              <a:ext uri="{FF2B5EF4-FFF2-40B4-BE49-F238E27FC236}">
                <a16:creationId xmlns:a16="http://schemas.microsoft.com/office/drawing/2014/main" id="{F54B5F79-A82A-4F39-9960-6AE14EDC0961}"/>
              </a:ext>
            </a:extLst>
          </p:cNvPr>
          <p:cNvSpPr>
            <a:spLocks noGrp="1" noChangeArrowheads="1"/>
          </p:cNvSpPr>
          <p:nvPr>
            <p:ph idx="1"/>
          </p:nvPr>
        </p:nvSpPr>
        <p:spPr/>
        <p:txBody>
          <a:bodyPr/>
          <a:lstStyle/>
          <a:p>
            <a:r>
              <a:rPr lang="en-US" altLang="en-US" b="1" dirty="0"/>
              <a:t>Social benefits</a:t>
            </a:r>
            <a:r>
              <a:rPr lang="en-US" altLang="en-US" dirty="0"/>
              <a:t> capture the avoided costs associated with mental stress and anxiety and lost wages that disaster survivors would otherwise experience.</a:t>
            </a:r>
          </a:p>
          <a:p>
            <a:r>
              <a:rPr lang="en-US" altLang="en-US" dirty="0"/>
              <a:t>Only projects that protect residential structures may include social benefits.</a:t>
            </a:r>
          </a:p>
          <a:p>
            <a:r>
              <a:rPr lang="en-US" altLang="en-US" dirty="0"/>
              <a:t>Project must have a 0.75 BCR before social benefits can be applied. </a:t>
            </a:r>
          </a:p>
          <a:p>
            <a:endParaRPr lang="en-US" altLang="en-US" dirty="0"/>
          </a:p>
        </p:txBody>
      </p:sp>
      <p:graphicFrame>
        <p:nvGraphicFramePr>
          <p:cNvPr id="5" name="Table 4">
            <a:extLst>
              <a:ext uri="{FF2B5EF4-FFF2-40B4-BE49-F238E27FC236}">
                <a16:creationId xmlns:a16="http://schemas.microsoft.com/office/drawing/2014/main" id="{174D8A0D-418C-4D81-8A8A-8F841FE5F314}"/>
              </a:ext>
            </a:extLst>
          </p:cNvPr>
          <p:cNvGraphicFramePr>
            <a:graphicFrameLocks noGrp="1"/>
          </p:cNvGraphicFramePr>
          <p:nvPr>
            <p:extLst>
              <p:ext uri="{D42A27DB-BD31-4B8C-83A1-F6EECF244321}">
                <p14:modId xmlns:p14="http://schemas.microsoft.com/office/powerpoint/2010/main" val="2551344073"/>
              </p:ext>
            </p:extLst>
          </p:nvPr>
        </p:nvGraphicFramePr>
        <p:xfrm>
          <a:off x="2286000" y="4373562"/>
          <a:ext cx="4800600" cy="1112838"/>
        </p:xfrm>
        <a:graphic>
          <a:graphicData uri="http://schemas.openxmlformats.org/drawingml/2006/table">
            <a:tbl>
              <a:tblPr firstRow="1" bandRow="1">
                <a:tableStyleId>{073A0DAA-6AF3-43AB-8588-CEC1D06C72B9}</a:tableStyleId>
              </a:tblPr>
              <a:tblGrid>
                <a:gridCol w="2814145">
                  <a:extLst>
                    <a:ext uri="{9D8B030D-6E8A-4147-A177-3AD203B41FA5}">
                      <a16:colId xmlns:a16="http://schemas.microsoft.com/office/drawing/2014/main" val="20000"/>
                    </a:ext>
                  </a:extLst>
                </a:gridCol>
                <a:gridCol w="1986455">
                  <a:extLst>
                    <a:ext uri="{9D8B030D-6E8A-4147-A177-3AD203B41FA5}">
                      <a16:colId xmlns:a16="http://schemas.microsoft.com/office/drawing/2014/main" val="20001"/>
                    </a:ext>
                  </a:extLst>
                </a:gridCol>
              </a:tblGrid>
              <a:tr h="370946">
                <a:tc>
                  <a:txBody>
                    <a:bodyPr/>
                    <a:lstStyle/>
                    <a:p>
                      <a:pPr algn="ctr"/>
                      <a:r>
                        <a:rPr lang="en-US" sz="1800" dirty="0"/>
                        <a:t>Social Benefit</a:t>
                      </a:r>
                    </a:p>
                  </a:txBody>
                  <a:tcPr marT="45733" marB="45733" anchor="ctr"/>
                </a:tc>
                <a:tc>
                  <a:txBody>
                    <a:bodyPr/>
                    <a:lstStyle/>
                    <a:p>
                      <a:pPr algn="ctr"/>
                      <a:r>
                        <a:rPr lang="en-US" sz="1800" dirty="0"/>
                        <a:t>Value</a:t>
                      </a:r>
                    </a:p>
                  </a:txBody>
                  <a:tcPr marT="45733" marB="45733" anchor="ctr"/>
                </a:tc>
                <a:extLst>
                  <a:ext uri="{0D108BD9-81ED-4DB2-BD59-A6C34878D82A}">
                    <a16:rowId xmlns:a16="http://schemas.microsoft.com/office/drawing/2014/main" val="10000"/>
                  </a:ext>
                </a:extLst>
              </a:tr>
              <a:tr h="370946">
                <a:tc>
                  <a:txBody>
                    <a:bodyPr/>
                    <a:lstStyle/>
                    <a:p>
                      <a:pPr algn="ctr"/>
                      <a:r>
                        <a:rPr lang="en-US" sz="1800" dirty="0"/>
                        <a:t>Mental</a:t>
                      </a:r>
                      <a:r>
                        <a:rPr lang="en-US" sz="1800" baseline="0" dirty="0"/>
                        <a:t> stress &amp; anxiety</a:t>
                      </a:r>
                      <a:endParaRPr lang="en-US" sz="1800" dirty="0"/>
                    </a:p>
                  </a:txBody>
                  <a:tcPr marT="45733" marB="45733" anchor="ctr"/>
                </a:tc>
                <a:tc>
                  <a:txBody>
                    <a:bodyPr/>
                    <a:lstStyle/>
                    <a:p>
                      <a:pPr algn="ctr"/>
                      <a:r>
                        <a:rPr lang="en-US" sz="1800" dirty="0"/>
                        <a:t>$2,443/person</a:t>
                      </a:r>
                    </a:p>
                  </a:txBody>
                  <a:tcPr marT="45733" marB="45733" anchor="ctr"/>
                </a:tc>
                <a:extLst>
                  <a:ext uri="{0D108BD9-81ED-4DB2-BD59-A6C34878D82A}">
                    <a16:rowId xmlns:a16="http://schemas.microsoft.com/office/drawing/2014/main" val="10001"/>
                  </a:ext>
                </a:extLst>
              </a:tr>
              <a:tr h="370946">
                <a:tc>
                  <a:txBody>
                    <a:bodyPr/>
                    <a:lstStyle/>
                    <a:p>
                      <a:pPr algn="ctr"/>
                      <a:r>
                        <a:rPr lang="en-US" sz="1800" dirty="0"/>
                        <a:t>Lost productivity</a:t>
                      </a:r>
                    </a:p>
                  </a:txBody>
                  <a:tcPr marT="45733" marB="45733" anchor="ctr"/>
                </a:tc>
                <a:tc>
                  <a:txBody>
                    <a:bodyPr/>
                    <a:lstStyle/>
                    <a:p>
                      <a:pPr algn="ctr"/>
                      <a:r>
                        <a:rPr lang="en-US" sz="1800" dirty="0"/>
                        <a:t>$8,736/person</a:t>
                      </a:r>
                    </a:p>
                  </a:txBody>
                  <a:tcPr marT="45733" marB="45733" anchor="ctr"/>
                </a:tc>
                <a:extLst>
                  <a:ext uri="{0D108BD9-81ED-4DB2-BD59-A6C34878D82A}">
                    <a16:rowId xmlns:a16="http://schemas.microsoft.com/office/drawing/2014/main" val="10002"/>
                  </a:ext>
                </a:extLst>
              </a:tr>
            </a:tbl>
          </a:graphicData>
        </a:graphic>
      </p:graphicFrame>
      <p:sp>
        <p:nvSpPr>
          <p:cNvPr id="34820" name="Slide Number Placeholder 3">
            <a:extLst>
              <a:ext uri="{FF2B5EF4-FFF2-40B4-BE49-F238E27FC236}">
                <a16:creationId xmlns:a16="http://schemas.microsoft.com/office/drawing/2014/main" id="{4A3FC25F-10F3-4DBF-87EB-E02B70E9C85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2360CA-9F3B-47D1-8E17-9C58181A2F9E}" type="slidenum">
              <a:rPr lang="en-US" altLang="en-US" smtClean="0">
                <a:solidFill>
                  <a:srgbClr val="005288"/>
                </a:solidFill>
              </a:rPr>
              <a:pPr/>
              <a:t>20</a:t>
            </a:fld>
            <a:endParaRPr lang="en-US" altLang="en-US">
              <a:solidFill>
                <a:srgbClr val="0052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6CBDFB9-4952-428E-9B8C-E96FABA230B6}"/>
              </a:ext>
            </a:extLst>
          </p:cNvPr>
          <p:cNvSpPr>
            <a:spLocks noGrp="1" noChangeArrowheads="1"/>
          </p:cNvSpPr>
          <p:nvPr>
            <p:ph type="title"/>
          </p:nvPr>
        </p:nvSpPr>
        <p:spPr/>
        <p:txBody>
          <a:bodyPr/>
          <a:lstStyle/>
          <a:p>
            <a:r>
              <a:rPr lang="en-US" altLang="en-US" b="1"/>
              <a:t>Environmental benefits</a:t>
            </a:r>
          </a:p>
        </p:txBody>
      </p:sp>
      <p:sp>
        <p:nvSpPr>
          <p:cNvPr id="35843" name="Content Placeholder 2">
            <a:extLst>
              <a:ext uri="{FF2B5EF4-FFF2-40B4-BE49-F238E27FC236}">
                <a16:creationId xmlns:a16="http://schemas.microsoft.com/office/drawing/2014/main" id="{847BC57D-C0BA-4FC5-B209-9B087DD4A2AE}"/>
              </a:ext>
            </a:extLst>
          </p:cNvPr>
          <p:cNvSpPr>
            <a:spLocks noGrp="1" noChangeArrowheads="1"/>
          </p:cNvSpPr>
          <p:nvPr>
            <p:ph idx="1"/>
          </p:nvPr>
        </p:nvSpPr>
        <p:spPr/>
        <p:txBody>
          <a:bodyPr/>
          <a:lstStyle/>
          <a:p>
            <a:r>
              <a:rPr lang="en-US" altLang="en-US" b="1" dirty="0"/>
              <a:t>Environmental benefits </a:t>
            </a:r>
            <a:r>
              <a:rPr lang="en-US" altLang="en-US" dirty="0"/>
              <a:t>capture the benefits resulting from an improved natural environment.</a:t>
            </a:r>
          </a:p>
          <a:p>
            <a:r>
              <a:rPr lang="en-US" altLang="en-US" dirty="0"/>
              <a:t>These benefits are applicable to any project type that results in a preserved or improved natural environment, such as acquisitions, relocations, and floodplain, stream, or coastal restoration.</a:t>
            </a:r>
          </a:p>
          <a:p>
            <a:r>
              <a:rPr lang="en-US" altLang="en-US" dirty="0"/>
              <a:t>Project must have a 0.75 BCR before environmental benefits can be applied.</a:t>
            </a:r>
          </a:p>
        </p:txBody>
      </p:sp>
      <p:sp>
        <p:nvSpPr>
          <p:cNvPr id="35844" name="Slide Number Placeholder 3">
            <a:extLst>
              <a:ext uri="{FF2B5EF4-FFF2-40B4-BE49-F238E27FC236}">
                <a16:creationId xmlns:a16="http://schemas.microsoft.com/office/drawing/2014/main" id="{D72121CC-8AD8-4A4C-9D1B-5973F522B0F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AD349-0C31-4F2D-8E0E-BB9934A7601E}" type="slidenum">
              <a:rPr lang="en-US" altLang="en-US" smtClean="0">
                <a:solidFill>
                  <a:srgbClr val="005288"/>
                </a:solidFill>
              </a:rPr>
              <a:pPr/>
              <a:t>21</a:t>
            </a:fld>
            <a:endParaRPr lang="en-US" altLang="en-US">
              <a:solidFill>
                <a:srgbClr val="00528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3112785-6F95-40C0-944A-45B6AEC0A777}"/>
              </a:ext>
            </a:extLst>
          </p:cNvPr>
          <p:cNvSpPr>
            <a:spLocks noGrp="1" noChangeArrowheads="1"/>
          </p:cNvSpPr>
          <p:nvPr>
            <p:ph type="title"/>
          </p:nvPr>
        </p:nvSpPr>
        <p:spPr/>
        <p:txBody>
          <a:bodyPr/>
          <a:lstStyle/>
          <a:p>
            <a:r>
              <a:rPr lang="en-US" altLang="en-US" b="1" dirty="0"/>
              <a:t>Environmental benefits, cont.</a:t>
            </a:r>
          </a:p>
        </p:txBody>
      </p:sp>
      <p:graphicFrame>
        <p:nvGraphicFramePr>
          <p:cNvPr id="5" name="Table 4">
            <a:extLst>
              <a:ext uri="{FF2B5EF4-FFF2-40B4-BE49-F238E27FC236}">
                <a16:creationId xmlns:a16="http://schemas.microsoft.com/office/drawing/2014/main" id="{2B713E7B-D9A9-4A22-9F08-C1141D4FD755}"/>
              </a:ext>
            </a:extLst>
          </p:cNvPr>
          <p:cNvGraphicFramePr>
            <a:graphicFrameLocks noGrp="1"/>
          </p:cNvGraphicFramePr>
          <p:nvPr>
            <p:extLst>
              <p:ext uri="{D42A27DB-BD31-4B8C-83A1-F6EECF244321}">
                <p14:modId xmlns:p14="http://schemas.microsoft.com/office/powerpoint/2010/main" val="760576985"/>
              </p:ext>
            </p:extLst>
          </p:nvPr>
        </p:nvGraphicFramePr>
        <p:xfrm>
          <a:off x="1752600" y="2147888"/>
          <a:ext cx="6019800" cy="2224086"/>
        </p:xfrm>
        <a:graphic>
          <a:graphicData uri="http://schemas.openxmlformats.org/drawingml/2006/table">
            <a:tbl>
              <a:tblPr firstRow="1" bandRow="1">
                <a:tableStyleId>{073A0DAA-6AF3-43AB-8588-CEC1D06C72B9}</a:tableStyleId>
              </a:tblPr>
              <a:tblGrid>
                <a:gridCol w="2873086">
                  <a:extLst>
                    <a:ext uri="{9D8B030D-6E8A-4147-A177-3AD203B41FA5}">
                      <a16:colId xmlns:a16="http://schemas.microsoft.com/office/drawing/2014/main" val="20000"/>
                    </a:ext>
                  </a:extLst>
                </a:gridCol>
                <a:gridCol w="3146714">
                  <a:extLst>
                    <a:ext uri="{9D8B030D-6E8A-4147-A177-3AD203B41FA5}">
                      <a16:colId xmlns:a16="http://schemas.microsoft.com/office/drawing/2014/main" val="20001"/>
                    </a:ext>
                  </a:extLst>
                </a:gridCol>
              </a:tblGrid>
              <a:tr h="370681">
                <a:tc>
                  <a:txBody>
                    <a:bodyPr/>
                    <a:lstStyle/>
                    <a:p>
                      <a:pPr algn="ctr"/>
                      <a:r>
                        <a:rPr lang="en-US" sz="1800" dirty="0"/>
                        <a:t>Type of Space</a:t>
                      </a:r>
                    </a:p>
                  </a:txBody>
                  <a:tcPr marT="45700" marB="45700" anchor="ctr"/>
                </a:tc>
                <a:tc>
                  <a:txBody>
                    <a:bodyPr/>
                    <a:lstStyle/>
                    <a:p>
                      <a:pPr algn="ctr"/>
                      <a:r>
                        <a:rPr lang="en-US" sz="1800" dirty="0"/>
                        <a:t>Value</a:t>
                      </a:r>
                    </a:p>
                  </a:txBody>
                  <a:tcPr marT="45700" marB="45700" anchor="ctr"/>
                </a:tc>
                <a:extLst>
                  <a:ext uri="{0D108BD9-81ED-4DB2-BD59-A6C34878D82A}">
                    <a16:rowId xmlns:a16="http://schemas.microsoft.com/office/drawing/2014/main" val="10000"/>
                  </a:ext>
                </a:extLst>
              </a:tr>
              <a:tr h="370681">
                <a:tc>
                  <a:txBody>
                    <a:bodyPr/>
                    <a:lstStyle/>
                    <a:p>
                      <a:pPr algn="ctr"/>
                      <a:r>
                        <a:rPr lang="en-US" sz="1800" dirty="0"/>
                        <a:t>Green open space</a:t>
                      </a:r>
                    </a:p>
                  </a:txBody>
                  <a:tcPr marT="45700" marB="45700" anchor="ctr"/>
                </a:tc>
                <a:tc>
                  <a:txBody>
                    <a:bodyPr/>
                    <a:lstStyle/>
                    <a:p>
                      <a:pPr algn="ctr"/>
                      <a:r>
                        <a:rPr lang="en-US" sz="1800" dirty="0"/>
                        <a:t>$8,308/acre/year</a:t>
                      </a:r>
                    </a:p>
                  </a:txBody>
                  <a:tcPr marT="45700" marB="45700" anchor="ctr"/>
                </a:tc>
                <a:extLst>
                  <a:ext uri="{0D108BD9-81ED-4DB2-BD59-A6C34878D82A}">
                    <a16:rowId xmlns:a16="http://schemas.microsoft.com/office/drawing/2014/main" val="10001"/>
                  </a:ext>
                </a:extLst>
              </a:tr>
              <a:tr h="370681">
                <a:tc>
                  <a:txBody>
                    <a:bodyPr/>
                    <a:lstStyle/>
                    <a:p>
                      <a:pPr algn="ctr"/>
                      <a:r>
                        <a:rPr lang="en-US" sz="1800" dirty="0"/>
                        <a:t>Riparian</a:t>
                      </a:r>
                    </a:p>
                  </a:txBody>
                  <a:tcPr marT="45700" marB="45700" anchor="ctr"/>
                </a:tc>
                <a:tc>
                  <a:txBody>
                    <a:bodyPr/>
                    <a:lstStyle/>
                    <a:p>
                      <a:pPr algn="ctr"/>
                      <a:r>
                        <a:rPr lang="en-US" sz="1800" dirty="0"/>
                        <a:t>$39,545/acre/year</a:t>
                      </a:r>
                    </a:p>
                  </a:txBody>
                  <a:tcPr marT="45700" marB="45700" anchor="ctr"/>
                </a:tc>
                <a:extLst>
                  <a:ext uri="{0D108BD9-81ED-4DB2-BD59-A6C34878D82A}">
                    <a16:rowId xmlns:a16="http://schemas.microsoft.com/office/drawing/2014/main" val="10002"/>
                  </a:ext>
                </a:extLst>
              </a:tr>
              <a:tr h="370681">
                <a:tc>
                  <a:txBody>
                    <a:bodyPr/>
                    <a:lstStyle/>
                    <a:p>
                      <a:pPr algn="ctr"/>
                      <a:r>
                        <a:rPr lang="en-US" sz="1800" dirty="0"/>
                        <a:t>Wetlands</a:t>
                      </a:r>
                    </a:p>
                  </a:txBody>
                  <a:tcPr marT="45700" marB="45700" anchor="ctr"/>
                </a:tc>
                <a:tc>
                  <a:txBody>
                    <a:bodyPr/>
                    <a:lstStyle/>
                    <a:p>
                      <a:pPr algn="ctr"/>
                      <a:r>
                        <a:rPr lang="en-US" sz="1800" dirty="0"/>
                        <a:t>$6,010/acre/year</a:t>
                      </a:r>
                    </a:p>
                  </a:txBody>
                  <a:tcPr marT="45700" marB="45700" anchor="ctr"/>
                </a:tc>
                <a:extLst>
                  <a:ext uri="{0D108BD9-81ED-4DB2-BD59-A6C34878D82A}">
                    <a16:rowId xmlns:a16="http://schemas.microsoft.com/office/drawing/2014/main" val="10003"/>
                  </a:ext>
                </a:extLst>
              </a:tr>
              <a:tr h="370681">
                <a:tc>
                  <a:txBody>
                    <a:bodyPr/>
                    <a:lstStyle/>
                    <a:p>
                      <a:pPr algn="ctr"/>
                      <a:r>
                        <a:rPr lang="en-US" sz="1800" dirty="0"/>
                        <a:t>Forest</a:t>
                      </a:r>
                    </a:p>
                  </a:txBody>
                  <a:tcPr marT="45700" marB="45700" anchor="ctr"/>
                </a:tc>
                <a:tc>
                  <a:txBody>
                    <a:bodyPr/>
                    <a:lstStyle/>
                    <a:p>
                      <a:pPr algn="ctr"/>
                      <a:r>
                        <a:rPr lang="en-US" sz="1800" dirty="0"/>
                        <a:t>$554/acre/year</a:t>
                      </a:r>
                    </a:p>
                  </a:txBody>
                  <a:tcPr marT="45700" marB="45700" anchor="ctr"/>
                </a:tc>
                <a:extLst>
                  <a:ext uri="{0D108BD9-81ED-4DB2-BD59-A6C34878D82A}">
                    <a16:rowId xmlns:a16="http://schemas.microsoft.com/office/drawing/2014/main" val="10004"/>
                  </a:ext>
                </a:extLst>
              </a:tr>
              <a:tr h="370681">
                <a:tc>
                  <a:txBody>
                    <a:bodyPr/>
                    <a:lstStyle/>
                    <a:p>
                      <a:pPr algn="ctr"/>
                      <a:r>
                        <a:rPr lang="en-US" sz="1800" dirty="0"/>
                        <a:t>Marine</a:t>
                      </a:r>
                      <a:r>
                        <a:rPr lang="en-US" sz="1800" baseline="0" dirty="0"/>
                        <a:t> &amp; estuary</a:t>
                      </a:r>
                      <a:endParaRPr lang="en-US" sz="1800" dirty="0"/>
                    </a:p>
                  </a:txBody>
                  <a:tcPr marT="45700" marB="457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$1,799/acre/year</a:t>
                      </a:r>
                    </a:p>
                  </a:txBody>
                  <a:tcPr marT="45700" marB="45700" anchor="ctr"/>
                </a:tc>
                <a:extLst>
                  <a:ext uri="{0D108BD9-81ED-4DB2-BD59-A6C34878D82A}">
                    <a16:rowId xmlns:a16="http://schemas.microsoft.com/office/drawing/2014/main" val="10005"/>
                  </a:ext>
                </a:extLst>
              </a:tr>
            </a:tbl>
          </a:graphicData>
        </a:graphic>
      </p:graphicFrame>
      <p:sp>
        <p:nvSpPr>
          <p:cNvPr id="37892" name="Slide Number Placeholder 3">
            <a:extLst>
              <a:ext uri="{FF2B5EF4-FFF2-40B4-BE49-F238E27FC236}">
                <a16:creationId xmlns:a16="http://schemas.microsoft.com/office/drawing/2014/main" id="{E59B35C4-2C07-45EB-8D2C-3BCD66D504C3}"/>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47F37A-CDF4-40CA-A6F8-64ED4532F1FB}" type="slidenum">
              <a:rPr lang="en-US" altLang="en-US" smtClean="0">
                <a:solidFill>
                  <a:srgbClr val="005288"/>
                </a:solidFill>
              </a:rPr>
              <a:pPr/>
              <a:t>22</a:t>
            </a:fld>
            <a:endParaRPr lang="en-US" altLang="en-US">
              <a:solidFill>
                <a:srgbClr val="00528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5E8929D-DABA-4A8E-A572-B10EA80F432F}"/>
              </a:ext>
            </a:extLst>
          </p:cNvPr>
          <p:cNvSpPr>
            <a:spLocks noGrp="1" noChangeArrowheads="1"/>
          </p:cNvSpPr>
          <p:nvPr>
            <p:ph type="title"/>
          </p:nvPr>
        </p:nvSpPr>
        <p:spPr/>
        <p:txBody>
          <a:bodyPr/>
          <a:lstStyle/>
          <a:p>
            <a:r>
              <a:rPr lang="en-US" altLang="en-US" b="1"/>
              <a:t>What are NOT considered benefits?</a:t>
            </a:r>
          </a:p>
        </p:txBody>
      </p:sp>
      <p:sp>
        <p:nvSpPr>
          <p:cNvPr id="38915" name="Content Placeholder 2">
            <a:extLst>
              <a:ext uri="{FF2B5EF4-FFF2-40B4-BE49-F238E27FC236}">
                <a16:creationId xmlns:a16="http://schemas.microsoft.com/office/drawing/2014/main" id="{62FC6866-A54F-4679-A958-1FFAD1E41BDE}"/>
              </a:ext>
            </a:extLst>
          </p:cNvPr>
          <p:cNvSpPr>
            <a:spLocks noGrp="1" noChangeArrowheads="1"/>
          </p:cNvSpPr>
          <p:nvPr>
            <p:ph idx="1"/>
          </p:nvPr>
        </p:nvSpPr>
        <p:spPr/>
        <p:txBody>
          <a:bodyPr/>
          <a:lstStyle/>
          <a:p>
            <a:r>
              <a:rPr lang="en-US" altLang="en-US" dirty="0"/>
              <a:t>Anything that is subjective or non-quantifiable cannot be counted as a benefit in FEMA BCAs. For example:</a:t>
            </a:r>
          </a:p>
          <a:p>
            <a:pPr lvl="1"/>
            <a:r>
              <a:rPr lang="en-US" altLang="en-US" dirty="0"/>
              <a:t>Ease of project</a:t>
            </a:r>
          </a:p>
          <a:p>
            <a:pPr lvl="1"/>
            <a:r>
              <a:rPr lang="en-US" altLang="en-US" dirty="0"/>
              <a:t>Aesthetic value of project</a:t>
            </a:r>
          </a:p>
          <a:p>
            <a:r>
              <a:rPr lang="en-US" altLang="en-US" dirty="0"/>
              <a:t>Anything not impacted by the proposed project. A definitive connection must be made between the project and claimed benefits.</a:t>
            </a:r>
          </a:p>
          <a:p>
            <a:r>
              <a:rPr lang="en-US" altLang="en-US" dirty="0"/>
              <a:t>Additionally, OMB Circular A-94 dictates that indirect benefits must not be considered in a BCA. For example:</a:t>
            </a:r>
          </a:p>
          <a:p>
            <a:pPr lvl="1"/>
            <a:r>
              <a:rPr lang="en-US" altLang="en-US" dirty="0"/>
              <a:t>Changes in gross regional economic product, incomes, or employment</a:t>
            </a:r>
          </a:p>
          <a:p>
            <a:pPr lvl="1"/>
            <a:r>
              <a:rPr lang="en-US" altLang="en-US" dirty="0"/>
              <a:t>Avoided criminal justice system costs for </a:t>
            </a:r>
            <a:r>
              <a:rPr lang="en-US" altLang="en-US"/>
              <a:t>disaster-related crime</a:t>
            </a:r>
            <a:endParaRPr lang="en-US" altLang="en-US" dirty="0"/>
          </a:p>
        </p:txBody>
      </p:sp>
      <p:sp>
        <p:nvSpPr>
          <p:cNvPr id="38916" name="Slide Number Placeholder 3">
            <a:extLst>
              <a:ext uri="{FF2B5EF4-FFF2-40B4-BE49-F238E27FC236}">
                <a16:creationId xmlns:a16="http://schemas.microsoft.com/office/drawing/2014/main" id="{A067E5D8-115F-4268-AF6D-BDC7AB5CDF6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1E6478-0966-41F7-A4A2-ECA8EBCA65A4}" type="slidenum">
              <a:rPr lang="en-US" altLang="en-US" smtClean="0">
                <a:solidFill>
                  <a:srgbClr val="005288"/>
                </a:solidFill>
              </a:rPr>
              <a:pPr/>
              <a:t>23</a:t>
            </a:fld>
            <a:endParaRPr lang="en-US" altLang="en-US">
              <a:solidFill>
                <a:srgbClr val="0052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91D6407-DCE0-449B-8AC8-4FCB0BB3441E}"/>
              </a:ext>
            </a:extLst>
          </p:cNvPr>
          <p:cNvSpPr>
            <a:spLocks noGrp="1" noChangeArrowheads="1"/>
          </p:cNvSpPr>
          <p:nvPr>
            <p:ph type="title"/>
          </p:nvPr>
        </p:nvSpPr>
        <p:spPr/>
        <p:txBody>
          <a:bodyPr/>
          <a:lstStyle/>
          <a:p>
            <a:r>
              <a:rPr lang="en-US" altLang="en-US" b="1" dirty="0"/>
              <a:t>Duplication of benefits and programs</a:t>
            </a:r>
          </a:p>
        </p:txBody>
      </p:sp>
      <p:sp>
        <p:nvSpPr>
          <p:cNvPr id="40963" name="Content Placeholder 2">
            <a:extLst>
              <a:ext uri="{FF2B5EF4-FFF2-40B4-BE49-F238E27FC236}">
                <a16:creationId xmlns:a16="http://schemas.microsoft.com/office/drawing/2014/main" id="{28002B01-FBDC-466F-89DD-F5EB019D686B}"/>
              </a:ext>
            </a:extLst>
          </p:cNvPr>
          <p:cNvSpPr>
            <a:spLocks noGrp="1" noChangeArrowheads="1"/>
          </p:cNvSpPr>
          <p:nvPr>
            <p:ph idx="1"/>
          </p:nvPr>
        </p:nvSpPr>
        <p:spPr/>
        <p:txBody>
          <a:bodyPr/>
          <a:lstStyle/>
          <a:p>
            <a:r>
              <a:rPr lang="en-US" altLang="en-US" dirty="0"/>
              <a:t>It is important to include all possible quantifiable benefits when developing the project, but you must also be sure that you are not double-counting your benefits or duplicating programs.</a:t>
            </a:r>
          </a:p>
          <a:p>
            <a:r>
              <a:rPr lang="en-US" altLang="en-US" dirty="0"/>
              <a:t>Duplication of benefits occurs when:</a:t>
            </a:r>
          </a:p>
          <a:p>
            <a:pPr lvl="1"/>
            <a:r>
              <a:rPr lang="en-US" altLang="en-US" dirty="0"/>
              <a:t>You are counting the same benefits in two different projects, or counting the same benefits on multiple structures in your project.</a:t>
            </a:r>
          </a:p>
          <a:p>
            <a:pPr lvl="1"/>
            <a:r>
              <a:rPr lang="en-US" altLang="en-US" dirty="0"/>
              <a:t>An example of duplication of benefits would be elevating a home in one project but then using the original elevation of that home in a separate drainage project.</a:t>
            </a:r>
          </a:p>
          <a:p>
            <a:r>
              <a:rPr lang="en-US" altLang="en-US" dirty="0"/>
              <a:t>Duplication of programs occurs when:</a:t>
            </a:r>
          </a:p>
          <a:p>
            <a:pPr lvl="1"/>
            <a:r>
              <a:rPr lang="en-US" altLang="en-US" dirty="0"/>
              <a:t>Project falls mainly under another federal program (e.g. certain levee projects are the domain of the U.S. Army Corps of Engineers).</a:t>
            </a:r>
          </a:p>
          <a:p>
            <a:endParaRPr lang="en-US" altLang="en-US" dirty="0"/>
          </a:p>
        </p:txBody>
      </p:sp>
      <p:sp>
        <p:nvSpPr>
          <p:cNvPr id="40964" name="Slide Number Placeholder 3">
            <a:extLst>
              <a:ext uri="{FF2B5EF4-FFF2-40B4-BE49-F238E27FC236}">
                <a16:creationId xmlns:a16="http://schemas.microsoft.com/office/drawing/2014/main" id="{8AF2344F-9207-4429-978B-0BD6EA3DF56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042368-84A5-41FD-8DD1-9B3265A11DFA}" type="slidenum">
              <a:rPr lang="en-US" altLang="en-US" smtClean="0">
                <a:solidFill>
                  <a:srgbClr val="005288"/>
                </a:solidFill>
              </a:rPr>
              <a:pPr/>
              <a:t>24</a:t>
            </a:fld>
            <a:endParaRPr lang="en-US" altLang="en-US">
              <a:solidFill>
                <a:srgbClr val="00528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F008905-2ABF-4352-A4AD-A208174455D1}"/>
              </a:ext>
            </a:extLst>
          </p:cNvPr>
          <p:cNvSpPr>
            <a:spLocks noGrp="1" noChangeArrowheads="1"/>
          </p:cNvSpPr>
          <p:nvPr>
            <p:ph type="title"/>
          </p:nvPr>
        </p:nvSpPr>
        <p:spPr/>
        <p:txBody>
          <a:bodyPr/>
          <a:lstStyle/>
          <a:p>
            <a:r>
              <a:rPr lang="en-US" altLang="en-US" b="1" dirty="0"/>
              <a:t>Aggregating project benefits</a:t>
            </a:r>
          </a:p>
        </p:txBody>
      </p:sp>
      <p:sp>
        <p:nvSpPr>
          <p:cNvPr id="43011" name="Content Placeholder 2">
            <a:extLst>
              <a:ext uri="{FF2B5EF4-FFF2-40B4-BE49-F238E27FC236}">
                <a16:creationId xmlns:a16="http://schemas.microsoft.com/office/drawing/2014/main" id="{5E64EC12-C54A-4E64-954C-80ECB3A6C820}"/>
              </a:ext>
            </a:extLst>
          </p:cNvPr>
          <p:cNvSpPr>
            <a:spLocks noGrp="1" noChangeArrowheads="1"/>
          </p:cNvSpPr>
          <p:nvPr>
            <p:ph idx="1"/>
          </p:nvPr>
        </p:nvSpPr>
        <p:spPr/>
        <p:txBody>
          <a:bodyPr/>
          <a:lstStyle/>
          <a:p>
            <a:r>
              <a:rPr lang="en-US" altLang="en-US" dirty="0"/>
              <a:t>Aggregating multiple projects into one can often increase the overall BCR. Aggregating project benefits does NOT count as duplication of benefits </a:t>
            </a:r>
            <a:r>
              <a:rPr lang="en-US" altLang="en-US" b="1" dirty="0"/>
              <a:t>as long as</a:t>
            </a:r>
            <a:r>
              <a:rPr lang="en-US" altLang="en-US" dirty="0"/>
              <a:t> the benefits apply to multiple structures </a:t>
            </a:r>
            <a:r>
              <a:rPr lang="en-US" altLang="en-US" b="1" dirty="0"/>
              <a:t>or </a:t>
            </a:r>
            <a:r>
              <a:rPr lang="en-US" altLang="en-US" dirty="0"/>
              <a:t>the structure is at risk from multiple hazards.</a:t>
            </a:r>
          </a:p>
          <a:p>
            <a:r>
              <a:rPr lang="en-US" altLang="en-US" dirty="0"/>
              <a:t>For example, you could:</a:t>
            </a:r>
          </a:p>
          <a:p>
            <a:pPr lvl="1"/>
            <a:r>
              <a:rPr lang="en-US" altLang="en-US" dirty="0"/>
              <a:t>Count 100 properties protected by one drainage improvement as one project.</a:t>
            </a:r>
          </a:p>
          <a:p>
            <a:pPr lvl="1"/>
            <a:r>
              <a:rPr lang="en-US" altLang="en-US" dirty="0"/>
              <a:t>Count both avoided physical damages and avoided loss of function if floodproofing utilities.</a:t>
            </a:r>
          </a:p>
          <a:p>
            <a:pPr lvl="1"/>
            <a:r>
              <a:rPr lang="en-US" altLang="en-US" dirty="0"/>
              <a:t>Count flood reduction benefits and seismic retrofit benefits for the same structure if the project protected against both hazards.</a:t>
            </a:r>
          </a:p>
        </p:txBody>
      </p:sp>
      <p:sp>
        <p:nvSpPr>
          <p:cNvPr id="43012" name="Slide Number Placeholder 3">
            <a:extLst>
              <a:ext uri="{FF2B5EF4-FFF2-40B4-BE49-F238E27FC236}">
                <a16:creationId xmlns:a16="http://schemas.microsoft.com/office/drawing/2014/main" id="{3B939C56-057F-43C6-AAD8-296361EF7B6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A008D3-70A5-49F6-B07B-702807BF7EEB}" type="slidenum">
              <a:rPr lang="en-US" altLang="en-US" smtClean="0">
                <a:solidFill>
                  <a:srgbClr val="005288"/>
                </a:solidFill>
              </a:rPr>
              <a:pPr/>
              <a:t>25</a:t>
            </a:fld>
            <a:endParaRPr lang="en-US" altLang="en-US">
              <a:solidFill>
                <a:srgbClr val="00528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97E171C-5A6B-4EAD-9F12-5DCEBEBC58B5}"/>
              </a:ext>
            </a:extLst>
          </p:cNvPr>
          <p:cNvSpPr>
            <a:spLocks noGrp="1" noChangeArrowheads="1"/>
          </p:cNvSpPr>
          <p:nvPr>
            <p:ph type="title"/>
          </p:nvPr>
        </p:nvSpPr>
        <p:spPr/>
        <p:txBody>
          <a:bodyPr/>
          <a:lstStyle/>
          <a:p>
            <a:r>
              <a:rPr lang="en-US" altLang="en-US" b="1"/>
              <a:t>What are considered costs?</a:t>
            </a:r>
          </a:p>
        </p:txBody>
      </p:sp>
      <p:sp>
        <p:nvSpPr>
          <p:cNvPr id="45059" name="Content Placeholder 2">
            <a:extLst>
              <a:ext uri="{FF2B5EF4-FFF2-40B4-BE49-F238E27FC236}">
                <a16:creationId xmlns:a16="http://schemas.microsoft.com/office/drawing/2014/main" id="{73FCF4B8-22B1-44FA-BC00-E5E9AF3107B7}"/>
              </a:ext>
            </a:extLst>
          </p:cNvPr>
          <p:cNvSpPr>
            <a:spLocks noGrp="1" noChangeArrowheads="1"/>
          </p:cNvSpPr>
          <p:nvPr>
            <p:ph idx="1"/>
          </p:nvPr>
        </p:nvSpPr>
        <p:spPr>
          <a:xfrm>
            <a:off x="838200" y="1371600"/>
            <a:ext cx="3810000" cy="4343400"/>
          </a:xfrm>
        </p:spPr>
        <p:txBody>
          <a:bodyPr/>
          <a:lstStyle/>
          <a:p>
            <a:r>
              <a:rPr lang="en-US" altLang="en-US" b="1" dirty="0"/>
              <a:t>Costs</a:t>
            </a:r>
            <a:r>
              <a:rPr lang="en-US" altLang="en-US" dirty="0"/>
              <a:t> of a mitigation project include:</a:t>
            </a:r>
          </a:p>
          <a:p>
            <a:pPr lvl="1"/>
            <a:r>
              <a:rPr lang="en-US" altLang="en-US" dirty="0"/>
              <a:t>Construction costs</a:t>
            </a:r>
          </a:p>
          <a:p>
            <a:pPr lvl="1"/>
            <a:r>
              <a:rPr lang="en-US" altLang="en-US" dirty="0"/>
              <a:t>Any other project-related costs such as title searches, permits, etc.</a:t>
            </a:r>
          </a:p>
          <a:p>
            <a:pPr lvl="1"/>
            <a:r>
              <a:rPr lang="en-US" altLang="en-US" dirty="0"/>
              <a:t>Maintenance costs</a:t>
            </a:r>
          </a:p>
          <a:p>
            <a:pPr lvl="1"/>
            <a:r>
              <a:rPr lang="en-US" altLang="en-US" dirty="0"/>
              <a:t>Any in-kind contributions or match from the recipient or subrecipient</a:t>
            </a:r>
          </a:p>
        </p:txBody>
      </p:sp>
      <p:pic>
        <p:nvPicPr>
          <p:cNvPr id="36869" name="Picture 1" descr="Photograph of a house that is being mitigated by elevation">
            <a:extLst>
              <a:ext uri="{FF2B5EF4-FFF2-40B4-BE49-F238E27FC236}">
                <a16:creationId xmlns:a16="http://schemas.microsoft.com/office/drawing/2014/main" id="{9E901F52-63B1-454E-A25D-D47FC4C2ED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371600"/>
            <a:ext cx="3544747"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5060" name="Slide Number Placeholder 3">
            <a:extLst>
              <a:ext uri="{FF2B5EF4-FFF2-40B4-BE49-F238E27FC236}">
                <a16:creationId xmlns:a16="http://schemas.microsoft.com/office/drawing/2014/main" id="{44F5D1E2-1A91-4E91-A539-FED64F3E44E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A02D1F-F710-47B1-89FC-D24F7E8FD05C}" type="slidenum">
              <a:rPr lang="en-US" altLang="en-US" smtClean="0">
                <a:solidFill>
                  <a:srgbClr val="005288"/>
                </a:solidFill>
              </a:rPr>
              <a:pPr/>
              <a:t>26</a:t>
            </a:fld>
            <a:endParaRPr lang="en-US" altLang="en-US">
              <a:solidFill>
                <a:srgbClr val="0052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11E9F83-6579-4863-AD34-C2BE30C3BD1F}"/>
              </a:ext>
            </a:extLst>
          </p:cNvPr>
          <p:cNvSpPr>
            <a:spLocks noGrp="1" noChangeArrowheads="1"/>
          </p:cNvSpPr>
          <p:nvPr>
            <p:ph type="title"/>
          </p:nvPr>
        </p:nvSpPr>
        <p:spPr/>
        <p:txBody>
          <a:bodyPr/>
          <a:lstStyle/>
          <a:p>
            <a:r>
              <a:rPr lang="en-US" altLang="en-US" b="1"/>
              <a:t>What are NOT considered costs?</a:t>
            </a:r>
          </a:p>
        </p:txBody>
      </p:sp>
      <p:sp>
        <p:nvSpPr>
          <p:cNvPr id="46083" name="Content Placeholder 2">
            <a:extLst>
              <a:ext uri="{FF2B5EF4-FFF2-40B4-BE49-F238E27FC236}">
                <a16:creationId xmlns:a16="http://schemas.microsoft.com/office/drawing/2014/main" id="{C4B540A1-BA0A-4E00-8AB9-0EB3E685904E}"/>
              </a:ext>
            </a:extLst>
          </p:cNvPr>
          <p:cNvSpPr>
            <a:spLocks noGrp="1" noChangeArrowheads="1"/>
          </p:cNvSpPr>
          <p:nvPr>
            <p:ph idx="1"/>
          </p:nvPr>
        </p:nvSpPr>
        <p:spPr/>
        <p:txBody>
          <a:bodyPr/>
          <a:lstStyle/>
          <a:p>
            <a:r>
              <a:rPr lang="en-US" altLang="en-US" dirty="0"/>
              <a:t>Reduced tax base</a:t>
            </a:r>
          </a:p>
          <a:p>
            <a:r>
              <a:rPr lang="en-US" altLang="en-US" dirty="0"/>
              <a:t>Indirect economic losses</a:t>
            </a:r>
          </a:p>
          <a:p>
            <a:r>
              <a:rPr lang="en-US" altLang="en-US" dirty="0"/>
              <a:t>Transfer payments: per OMB Circular A-94, insurance premiums (including flood insurance) are considered transfer payments and are thus not considered costs (or benefits)</a:t>
            </a:r>
          </a:p>
        </p:txBody>
      </p:sp>
      <p:sp>
        <p:nvSpPr>
          <p:cNvPr id="46084" name="Slide Number Placeholder 3">
            <a:extLst>
              <a:ext uri="{FF2B5EF4-FFF2-40B4-BE49-F238E27FC236}">
                <a16:creationId xmlns:a16="http://schemas.microsoft.com/office/drawing/2014/main" id="{78342EC4-713E-498F-A864-9C5560BBBDE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ACDF2B-6B56-4113-A6E7-09E73FCCC1CB}" type="slidenum">
              <a:rPr lang="en-US" altLang="en-US" smtClean="0">
                <a:solidFill>
                  <a:srgbClr val="005288"/>
                </a:solidFill>
              </a:rPr>
              <a:pPr/>
              <a:t>27</a:t>
            </a:fld>
            <a:endParaRPr lang="en-US" altLang="en-US">
              <a:solidFill>
                <a:srgbClr val="00528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7FDCF55-640F-40FB-823C-891C02185FB8}"/>
              </a:ext>
            </a:extLst>
          </p:cNvPr>
          <p:cNvSpPr>
            <a:spLocks noGrp="1" noChangeArrowheads="1"/>
          </p:cNvSpPr>
          <p:nvPr>
            <p:ph type="title"/>
          </p:nvPr>
        </p:nvSpPr>
        <p:spPr/>
        <p:txBody>
          <a:bodyPr/>
          <a:lstStyle/>
          <a:p>
            <a:r>
              <a:rPr lang="en-US" altLang="en-US" b="1"/>
              <a:t>The Benefit-Cost Model</a:t>
            </a:r>
          </a:p>
        </p:txBody>
      </p:sp>
      <p:sp>
        <p:nvSpPr>
          <p:cNvPr id="47107" name="Content Placeholder 2">
            <a:extLst>
              <a:ext uri="{FF2B5EF4-FFF2-40B4-BE49-F238E27FC236}">
                <a16:creationId xmlns:a16="http://schemas.microsoft.com/office/drawing/2014/main" id="{072ACFDA-DA9C-4578-9A95-52B420D3E7C0}"/>
              </a:ext>
            </a:extLst>
          </p:cNvPr>
          <p:cNvSpPr>
            <a:spLocks noGrp="1" noChangeArrowheads="1"/>
          </p:cNvSpPr>
          <p:nvPr>
            <p:ph idx="1"/>
          </p:nvPr>
        </p:nvSpPr>
        <p:spPr/>
        <p:txBody>
          <a:bodyPr/>
          <a:lstStyle/>
          <a:p>
            <a:r>
              <a:rPr lang="en-US" altLang="en-US" dirty="0"/>
              <a:t>We’ve discussed what can be counted as benefits and costs. Now, we’ll talk about other variables that factor into the BCR calculation, including:</a:t>
            </a:r>
          </a:p>
          <a:p>
            <a:pPr lvl="1"/>
            <a:r>
              <a:rPr lang="en-US" altLang="en-US" dirty="0"/>
              <a:t>Project Useful Life (PUL)</a:t>
            </a:r>
          </a:p>
          <a:p>
            <a:pPr lvl="1"/>
            <a:r>
              <a:rPr lang="en-US" altLang="en-US" dirty="0"/>
              <a:t>Recurrence interval (RI)</a:t>
            </a:r>
          </a:p>
          <a:p>
            <a:pPr lvl="1"/>
            <a:r>
              <a:rPr lang="en-US" altLang="en-US" dirty="0"/>
              <a:t>Project effectiveness</a:t>
            </a:r>
          </a:p>
        </p:txBody>
      </p:sp>
      <p:sp>
        <p:nvSpPr>
          <p:cNvPr id="47108" name="Slide Number Placeholder 3">
            <a:extLst>
              <a:ext uri="{FF2B5EF4-FFF2-40B4-BE49-F238E27FC236}">
                <a16:creationId xmlns:a16="http://schemas.microsoft.com/office/drawing/2014/main" id="{A102A87D-1B6B-4C70-B4DC-D2FF52624F1E}"/>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E3947E-041A-4678-9BB2-02FEE2F8B43F}" type="slidenum">
              <a:rPr lang="en-US" altLang="en-US" smtClean="0">
                <a:solidFill>
                  <a:srgbClr val="005288"/>
                </a:solidFill>
              </a:rPr>
              <a:pPr/>
              <a:t>28</a:t>
            </a:fld>
            <a:endParaRPr lang="en-US" altLang="en-US">
              <a:solidFill>
                <a:srgbClr val="00528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8338F6B-67C6-4663-8DDF-68965502FB43}"/>
              </a:ext>
            </a:extLst>
          </p:cNvPr>
          <p:cNvSpPr>
            <a:spLocks noGrp="1" noChangeArrowheads="1"/>
          </p:cNvSpPr>
          <p:nvPr>
            <p:ph type="title"/>
          </p:nvPr>
        </p:nvSpPr>
        <p:spPr/>
        <p:txBody>
          <a:bodyPr/>
          <a:lstStyle/>
          <a:p>
            <a:r>
              <a:rPr lang="en-US" altLang="en-US" b="1"/>
              <a:t>Project Useful Life (PUL)</a:t>
            </a:r>
          </a:p>
        </p:txBody>
      </p:sp>
      <p:sp>
        <p:nvSpPr>
          <p:cNvPr id="48131" name="Content Placeholder 2">
            <a:extLst>
              <a:ext uri="{FF2B5EF4-FFF2-40B4-BE49-F238E27FC236}">
                <a16:creationId xmlns:a16="http://schemas.microsoft.com/office/drawing/2014/main" id="{659A66CF-18A6-4146-B29A-2027C2561EDE}"/>
              </a:ext>
            </a:extLst>
          </p:cNvPr>
          <p:cNvSpPr>
            <a:spLocks noGrp="1" noChangeArrowheads="1"/>
          </p:cNvSpPr>
          <p:nvPr>
            <p:ph idx="1"/>
          </p:nvPr>
        </p:nvSpPr>
        <p:spPr/>
        <p:txBody>
          <a:bodyPr/>
          <a:lstStyle/>
          <a:p>
            <a:r>
              <a:rPr lang="en-US" altLang="en-US" b="1" dirty="0"/>
              <a:t>Project Useful Life (PUL) </a:t>
            </a:r>
            <a:r>
              <a:rPr lang="en-US" altLang="en-US" dirty="0"/>
              <a:t>is the estimated amount of time (in years) that the mitigation action will be effective. </a:t>
            </a:r>
          </a:p>
          <a:p>
            <a:r>
              <a:rPr lang="en-US" altLang="en-US" dirty="0"/>
              <a:t>The PUL is important in the calculation of the BCR because it establishes the timeframe to calculate benefits. </a:t>
            </a:r>
          </a:p>
          <a:p>
            <a:r>
              <a:rPr lang="en-US" altLang="en-US" dirty="0"/>
              <a:t>Higher PUL values extend the duration over which benefits are calculated, thus raising the final BCR.</a:t>
            </a:r>
          </a:p>
        </p:txBody>
      </p:sp>
      <p:sp>
        <p:nvSpPr>
          <p:cNvPr id="48132" name="Slide Number Placeholder 3">
            <a:extLst>
              <a:ext uri="{FF2B5EF4-FFF2-40B4-BE49-F238E27FC236}">
                <a16:creationId xmlns:a16="http://schemas.microsoft.com/office/drawing/2014/main" id="{F5AD5918-3B6E-4715-ABAC-DBFBA883B32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D5009B-2839-4A3B-BFB3-6F5B083D80BB}" type="slidenum">
              <a:rPr lang="en-US" altLang="en-US" smtClean="0">
                <a:solidFill>
                  <a:srgbClr val="005288"/>
                </a:solidFill>
              </a:rPr>
              <a:pPr/>
              <a:t>29</a:t>
            </a:fld>
            <a:endParaRPr lang="en-US" altLang="en-US">
              <a:solidFill>
                <a:srgbClr val="0052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06D108D-5389-4A7C-9A87-1E19BAAEB2AE}"/>
              </a:ext>
            </a:extLst>
          </p:cNvPr>
          <p:cNvSpPr>
            <a:spLocks noGrp="1" noChangeArrowheads="1"/>
          </p:cNvSpPr>
          <p:nvPr>
            <p:ph type="title"/>
          </p:nvPr>
        </p:nvSpPr>
        <p:spPr/>
        <p:txBody>
          <a:bodyPr/>
          <a:lstStyle/>
          <a:p>
            <a:r>
              <a:rPr lang="en-US" altLang="en-US" b="1"/>
              <a:t>Unit 3 Objectives</a:t>
            </a:r>
          </a:p>
        </p:txBody>
      </p:sp>
      <p:sp>
        <p:nvSpPr>
          <p:cNvPr id="9219" name="Content Placeholder 2">
            <a:extLst>
              <a:ext uri="{FF2B5EF4-FFF2-40B4-BE49-F238E27FC236}">
                <a16:creationId xmlns:a16="http://schemas.microsoft.com/office/drawing/2014/main" id="{9A9ABEFA-E638-45EB-9EC6-A612102FFEC4}"/>
              </a:ext>
            </a:extLst>
          </p:cNvPr>
          <p:cNvSpPr>
            <a:spLocks noGrp="1" noChangeArrowheads="1"/>
          </p:cNvSpPr>
          <p:nvPr>
            <p:ph idx="1"/>
          </p:nvPr>
        </p:nvSpPr>
        <p:spPr/>
        <p:txBody>
          <a:bodyPr/>
          <a:lstStyle/>
          <a:p>
            <a:r>
              <a:rPr lang="en-US" altLang="en-US" dirty="0"/>
              <a:t>Students should be able to describe what the Benefit-Cost Ratio (BCR) is for hazard mitigation projects. </a:t>
            </a:r>
          </a:p>
          <a:p>
            <a:r>
              <a:rPr lang="en-US" altLang="en-US" dirty="0"/>
              <a:t>Students should be able to list allowable benefits and costs for FEMA BCAs.</a:t>
            </a:r>
          </a:p>
          <a:p>
            <a:r>
              <a:rPr lang="en-US" altLang="en-US" dirty="0"/>
              <a:t>Students should be able to name the other variables that factor into the BCR calculation, and how they impact the result.</a:t>
            </a:r>
          </a:p>
        </p:txBody>
      </p:sp>
      <p:sp>
        <p:nvSpPr>
          <p:cNvPr id="9220" name="Slide Number Placeholder 3">
            <a:extLst>
              <a:ext uri="{FF2B5EF4-FFF2-40B4-BE49-F238E27FC236}">
                <a16:creationId xmlns:a16="http://schemas.microsoft.com/office/drawing/2014/main" id="{52F4490C-598D-4778-8500-174FA799990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5632AA-5B4F-4FB5-8217-74C77EAE8956}" type="slidenum">
              <a:rPr lang="en-US" altLang="en-US" smtClean="0">
                <a:solidFill>
                  <a:srgbClr val="005288"/>
                </a:solidFill>
              </a:rPr>
              <a:pPr/>
              <a:t>3</a:t>
            </a:fld>
            <a:endParaRPr lang="en-US" altLang="en-US">
              <a:solidFill>
                <a:srgbClr val="00528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9E70CA-6B40-4A28-86A2-B5EBB68A4AFF}"/>
              </a:ext>
            </a:extLst>
          </p:cNvPr>
          <p:cNvSpPr>
            <a:spLocks noGrp="1" noChangeArrowheads="1"/>
          </p:cNvSpPr>
          <p:nvPr>
            <p:ph type="title"/>
          </p:nvPr>
        </p:nvSpPr>
        <p:spPr/>
        <p:txBody>
          <a:bodyPr/>
          <a:lstStyle/>
          <a:p>
            <a:r>
              <a:rPr lang="en-US" altLang="en-US" b="1" dirty="0"/>
              <a:t>Project Useful Life (PUL), cont.</a:t>
            </a:r>
          </a:p>
        </p:txBody>
      </p:sp>
      <p:sp>
        <p:nvSpPr>
          <p:cNvPr id="50179" name="Content Placeholder 2">
            <a:extLst>
              <a:ext uri="{FF2B5EF4-FFF2-40B4-BE49-F238E27FC236}">
                <a16:creationId xmlns:a16="http://schemas.microsoft.com/office/drawing/2014/main" id="{98D537EF-9832-4862-AB88-9211F9CFA8CD}"/>
              </a:ext>
            </a:extLst>
          </p:cNvPr>
          <p:cNvSpPr>
            <a:spLocks noGrp="1" noChangeArrowheads="1"/>
          </p:cNvSpPr>
          <p:nvPr>
            <p:ph idx="1"/>
          </p:nvPr>
        </p:nvSpPr>
        <p:spPr/>
        <p:txBody>
          <a:bodyPr/>
          <a:lstStyle/>
          <a:p>
            <a:pPr marL="0" indent="0">
              <a:buNone/>
            </a:pPr>
            <a:r>
              <a:rPr lang="en-US" altLang="en-US" dirty="0"/>
              <a:t>Let’s think back to the example of the leaky toilet in Unit 1.</a:t>
            </a:r>
          </a:p>
          <a:p>
            <a:r>
              <a:rPr lang="en-US" altLang="en-US" dirty="0"/>
              <a:t>Let’s say I’ve decided to replace the toilet.</a:t>
            </a:r>
          </a:p>
          <a:p>
            <a:r>
              <a:rPr lang="en-US" altLang="en-US" dirty="0"/>
              <a:t>My PUL is the amount of time I expect the new toilet to last, assuming proper maintenance (the costs of which I must include in my overall project cost).</a:t>
            </a:r>
          </a:p>
          <a:p>
            <a:r>
              <a:rPr lang="en-US" altLang="en-US" dirty="0"/>
              <a:t>For this example, we will assume the PUL of the new toilet is 30 years.</a:t>
            </a:r>
          </a:p>
        </p:txBody>
      </p:sp>
      <p:sp>
        <p:nvSpPr>
          <p:cNvPr id="50180" name="Slide Number Placeholder 3">
            <a:extLst>
              <a:ext uri="{FF2B5EF4-FFF2-40B4-BE49-F238E27FC236}">
                <a16:creationId xmlns:a16="http://schemas.microsoft.com/office/drawing/2014/main" id="{1EE909E0-D6D3-42BD-ABF3-B6E2B22CC96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BE4D5-CBDD-4E67-9B1A-9B364C61B9B3}" type="slidenum">
              <a:rPr lang="en-US" altLang="en-US" smtClean="0">
                <a:solidFill>
                  <a:srgbClr val="005288"/>
                </a:solidFill>
              </a:rPr>
              <a:pPr/>
              <a:t>30</a:t>
            </a:fld>
            <a:endParaRPr lang="en-US" altLang="en-US">
              <a:solidFill>
                <a:srgbClr val="00528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9E70CA-6B40-4A28-86A2-B5EBB68A4AFF}"/>
              </a:ext>
            </a:extLst>
          </p:cNvPr>
          <p:cNvSpPr>
            <a:spLocks noGrp="1" noChangeArrowheads="1"/>
          </p:cNvSpPr>
          <p:nvPr>
            <p:ph type="title"/>
          </p:nvPr>
        </p:nvSpPr>
        <p:spPr/>
        <p:txBody>
          <a:bodyPr/>
          <a:lstStyle/>
          <a:p>
            <a:r>
              <a:rPr lang="en-US" altLang="en-US" b="1" dirty="0"/>
              <a:t>Recurrence interval (RI)</a:t>
            </a:r>
          </a:p>
        </p:txBody>
      </p:sp>
      <p:sp>
        <p:nvSpPr>
          <p:cNvPr id="50179" name="Content Placeholder 2">
            <a:extLst>
              <a:ext uri="{FF2B5EF4-FFF2-40B4-BE49-F238E27FC236}">
                <a16:creationId xmlns:a16="http://schemas.microsoft.com/office/drawing/2014/main" id="{98D537EF-9832-4862-AB88-9211F9CFA8CD}"/>
              </a:ext>
            </a:extLst>
          </p:cNvPr>
          <p:cNvSpPr>
            <a:spLocks noGrp="1" noChangeArrowheads="1"/>
          </p:cNvSpPr>
          <p:nvPr>
            <p:ph idx="1"/>
          </p:nvPr>
        </p:nvSpPr>
        <p:spPr/>
        <p:txBody>
          <a:bodyPr/>
          <a:lstStyle/>
          <a:p>
            <a:r>
              <a:rPr lang="en-US" altLang="en-US" dirty="0"/>
              <a:t>A </a:t>
            </a:r>
            <a:r>
              <a:rPr lang="en-US" altLang="en-US" b="1" dirty="0"/>
              <a:t>recurrence interval (RI)</a:t>
            </a:r>
            <a:r>
              <a:rPr lang="en-US" altLang="en-US" dirty="0"/>
              <a:t> is how often a hazard event of specific severity is likely to occur in a particular location.</a:t>
            </a:r>
          </a:p>
          <a:p>
            <a:r>
              <a:rPr lang="en-US" altLang="en-US" dirty="0"/>
              <a:t>A RI is often talked about as the “X-year” or “Y% annual chance” event.</a:t>
            </a:r>
          </a:p>
          <a:p>
            <a:pPr lvl="1"/>
            <a:r>
              <a:rPr lang="en-US" altLang="en-US" dirty="0"/>
              <a:t>For example, the “100-year flood” is the 1% annual chance flood, meaning that in any given year, there is a 1% chance it will occur. (The actual depth of the 1% chance annual flood varies by location.)</a:t>
            </a:r>
          </a:p>
          <a:p>
            <a:pPr lvl="1"/>
            <a:r>
              <a:rPr lang="en-US" altLang="en-US" dirty="0"/>
              <a:t>The percent annual chance is calculated by dividing 1 by X. Here, 1/100. </a:t>
            </a:r>
          </a:p>
          <a:p>
            <a:r>
              <a:rPr lang="en-US" altLang="en-US" dirty="0"/>
              <a:t>Projects that mitigate more frequent events are more likely to be cost-effective.</a:t>
            </a:r>
          </a:p>
        </p:txBody>
      </p:sp>
      <p:sp>
        <p:nvSpPr>
          <p:cNvPr id="50180" name="Slide Number Placeholder 3">
            <a:extLst>
              <a:ext uri="{FF2B5EF4-FFF2-40B4-BE49-F238E27FC236}">
                <a16:creationId xmlns:a16="http://schemas.microsoft.com/office/drawing/2014/main" id="{1EE909E0-D6D3-42BD-ABF3-B6E2B22CC96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BE4D5-CBDD-4E67-9B1A-9B364C61B9B3}" type="slidenum">
              <a:rPr lang="en-US" altLang="en-US" smtClean="0">
                <a:solidFill>
                  <a:srgbClr val="005288"/>
                </a:solidFill>
              </a:rPr>
              <a:pPr/>
              <a:t>31</a:t>
            </a:fld>
            <a:endParaRPr lang="en-US" altLang="en-US">
              <a:solidFill>
                <a:srgbClr val="005288"/>
              </a:solidFill>
            </a:endParaRPr>
          </a:p>
        </p:txBody>
      </p:sp>
    </p:spTree>
    <p:extLst>
      <p:ext uri="{BB962C8B-B14F-4D97-AF65-F5344CB8AC3E}">
        <p14:creationId xmlns:p14="http://schemas.microsoft.com/office/powerpoint/2010/main" val="30952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9E70CA-6B40-4A28-86A2-B5EBB68A4AFF}"/>
              </a:ext>
            </a:extLst>
          </p:cNvPr>
          <p:cNvSpPr>
            <a:spLocks noGrp="1" noChangeArrowheads="1"/>
          </p:cNvSpPr>
          <p:nvPr>
            <p:ph type="title"/>
          </p:nvPr>
        </p:nvSpPr>
        <p:spPr/>
        <p:txBody>
          <a:bodyPr/>
          <a:lstStyle/>
          <a:p>
            <a:r>
              <a:rPr lang="en-US" altLang="en-US" b="1" dirty="0"/>
              <a:t>Recurrence interval (RI), cont.</a:t>
            </a:r>
          </a:p>
        </p:txBody>
      </p:sp>
      <p:sp>
        <p:nvSpPr>
          <p:cNvPr id="50179" name="Content Placeholder 2">
            <a:extLst>
              <a:ext uri="{FF2B5EF4-FFF2-40B4-BE49-F238E27FC236}">
                <a16:creationId xmlns:a16="http://schemas.microsoft.com/office/drawing/2014/main" id="{98D537EF-9832-4862-AB88-9211F9CFA8CD}"/>
              </a:ext>
            </a:extLst>
          </p:cNvPr>
          <p:cNvSpPr>
            <a:spLocks noGrp="1" noChangeArrowheads="1"/>
          </p:cNvSpPr>
          <p:nvPr>
            <p:ph idx="1"/>
          </p:nvPr>
        </p:nvSpPr>
        <p:spPr/>
        <p:txBody>
          <a:bodyPr/>
          <a:lstStyle/>
          <a:p>
            <a:pPr marL="0" indent="0">
              <a:buNone/>
            </a:pPr>
            <a:r>
              <a:rPr lang="en-US" altLang="en-US" dirty="0"/>
              <a:t>Using the example of the leaky toilet:</a:t>
            </a:r>
          </a:p>
          <a:p>
            <a:r>
              <a:rPr lang="en-US" altLang="en-US" dirty="0"/>
              <a:t>Perhaps, just as with hazard events, my toilet does not leak all the time. The RI is </a:t>
            </a:r>
            <a:r>
              <a:rPr lang="en-US" altLang="en-US" b="1" u="sng" dirty="0"/>
              <a:t>how often</a:t>
            </a:r>
            <a:r>
              <a:rPr lang="en-US" altLang="en-US" dirty="0"/>
              <a:t> the toilet is leaking </a:t>
            </a:r>
            <a:r>
              <a:rPr lang="en-US" altLang="en-US" b="1" u="sng" dirty="0"/>
              <a:t>at a particular severity</a:t>
            </a:r>
            <a:r>
              <a:rPr lang="en-US" altLang="en-US" dirty="0"/>
              <a:t>, averaged over the life of the toilet.</a:t>
            </a:r>
          </a:p>
          <a:p>
            <a:r>
              <a:rPr lang="en-US" altLang="en-US" dirty="0"/>
              <a:t>For example, let’s say the toilet has been in my house for 20 years, and has leaked 5 times, but only 2 of those times it actually flooded the floor. </a:t>
            </a:r>
          </a:p>
          <a:p>
            <a:pPr lvl="1"/>
            <a:r>
              <a:rPr lang="en-US" altLang="en-US" dirty="0"/>
              <a:t>The RI for flooding the floor is 2 divided by 20, or 10%. This could be referred to as the “10-year” event.</a:t>
            </a:r>
          </a:p>
        </p:txBody>
      </p:sp>
      <p:sp>
        <p:nvSpPr>
          <p:cNvPr id="50180" name="Slide Number Placeholder 3">
            <a:extLst>
              <a:ext uri="{FF2B5EF4-FFF2-40B4-BE49-F238E27FC236}">
                <a16:creationId xmlns:a16="http://schemas.microsoft.com/office/drawing/2014/main" id="{1EE909E0-D6D3-42BD-ABF3-B6E2B22CC96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BE4D5-CBDD-4E67-9B1A-9B364C61B9B3}" type="slidenum">
              <a:rPr lang="en-US" altLang="en-US" smtClean="0">
                <a:solidFill>
                  <a:srgbClr val="005288"/>
                </a:solidFill>
              </a:rPr>
              <a:pPr/>
              <a:t>32</a:t>
            </a:fld>
            <a:endParaRPr lang="en-US" altLang="en-US">
              <a:solidFill>
                <a:srgbClr val="005288"/>
              </a:solidFill>
            </a:endParaRPr>
          </a:p>
        </p:txBody>
      </p:sp>
    </p:spTree>
    <p:extLst>
      <p:ext uri="{BB962C8B-B14F-4D97-AF65-F5344CB8AC3E}">
        <p14:creationId xmlns:p14="http://schemas.microsoft.com/office/powerpoint/2010/main" val="3608478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733900D-7A7B-4153-988B-09C2F5120D3B}"/>
              </a:ext>
            </a:extLst>
          </p:cNvPr>
          <p:cNvSpPr>
            <a:spLocks noGrp="1" noChangeArrowheads="1"/>
          </p:cNvSpPr>
          <p:nvPr>
            <p:ph type="title"/>
          </p:nvPr>
        </p:nvSpPr>
        <p:spPr>
          <a:xfrm>
            <a:off x="457200" y="1588"/>
            <a:ext cx="8610600" cy="1168400"/>
          </a:xfrm>
        </p:spPr>
        <p:txBody>
          <a:bodyPr/>
          <a:lstStyle/>
          <a:p>
            <a:r>
              <a:rPr lang="en-US" altLang="en-US" b="1" dirty="0"/>
              <a:t>Recurrence interval vs. Project Useful Life</a:t>
            </a:r>
          </a:p>
        </p:txBody>
      </p:sp>
      <p:sp>
        <p:nvSpPr>
          <p:cNvPr id="54275" name="Content Placeholder 2">
            <a:extLst>
              <a:ext uri="{FF2B5EF4-FFF2-40B4-BE49-F238E27FC236}">
                <a16:creationId xmlns:a16="http://schemas.microsoft.com/office/drawing/2014/main" id="{858C5B64-A4D7-4ADB-847D-B461451B0253}"/>
              </a:ext>
            </a:extLst>
          </p:cNvPr>
          <p:cNvSpPr>
            <a:spLocks noGrp="1" noChangeArrowheads="1"/>
          </p:cNvSpPr>
          <p:nvPr>
            <p:ph idx="1"/>
          </p:nvPr>
        </p:nvSpPr>
        <p:spPr/>
        <p:txBody>
          <a:bodyPr/>
          <a:lstStyle/>
          <a:p>
            <a:r>
              <a:rPr lang="en-US" altLang="en-US" dirty="0"/>
              <a:t>When calculating benefits and hazard probability, the relationship between the RI and the PUL is important to consider. If the PUL is 10 years but it protects against an event with a 500-year RI, is it likely to be cost-effective?</a:t>
            </a:r>
          </a:p>
          <a:p>
            <a:r>
              <a:rPr lang="en-US" altLang="en-US" dirty="0"/>
              <a:t>While these projects can be cost-effective if their benefits are large enough, it’s important to keep in mind that projects that protect against multiple, lower frequency events are more likely to be cost-effective.</a:t>
            </a:r>
          </a:p>
          <a:p>
            <a:r>
              <a:rPr lang="en-US" altLang="en-US" dirty="0"/>
              <a:t>RIs can change over time, however, so it’s important to use up-to-date information when possible.</a:t>
            </a:r>
          </a:p>
        </p:txBody>
      </p:sp>
      <p:sp>
        <p:nvSpPr>
          <p:cNvPr id="54276" name="Slide Number Placeholder 3">
            <a:extLst>
              <a:ext uri="{FF2B5EF4-FFF2-40B4-BE49-F238E27FC236}">
                <a16:creationId xmlns:a16="http://schemas.microsoft.com/office/drawing/2014/main" id="{8F916ADB-A68E-449D-9AD4-99D98E7D17A1}"/>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826DA1-60F0-4A9C-BC29-7627D2B66051}" type="slidenum">
              <a:rPr lang="en-US" altLang="en-US" smtClean="0">
                <a:solidFill>
                  <a:srgbClr val="005288"/>
                </a:solidFill>
              </a:rPr>
              <a:pPr/>
              <a:t>33</a:t>
            </a:fld>
            <a:endParaRPr lang="en-US" altLang="en-US">
              <a:solidFill>
                <a:srgbClr val="00528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37323B0-055A-42A2-919F-E7EE62A86684}"/>
              </a:ext>
            </a:extLst>
          </p:cNvPr>
          <p:cNvSpPr>
            <a:spLocks noGrp="1" noChangeArrowheads="1"/>
          </p:cNvSpPr>
          <p:nvPr>
            <p:ph type="title"/>
          </p:nvPr>
        </p:nvSpPr>
        <p:spPr/>
        <p:txBody>
          <a:bodyPr/>
          <a:lstStyle/>
          <a:p>
            <a:r>
              <a:rPr lang="en-US" altLang="en-US" b="1"/>
              <a:t>Project effectiveness</a:t>
            </a:r>
          </a:p>
        </p:txBody>
      </p:sp>
      <p:sp>
        <p:nvSpPr>
          <p:cNvPr id="55299" name="Content Placeholder 2">
            <a:extLst>
              <a:ext uri="{FF2B5EF4-FFF2-40B4-BE49-F238E27FC236}">
                <a16:creationId xmlns:a16="http://schemas.microsoft.com/office/drawing/2014/main" id="{738BDEAB-DBF9-4C4A-8167-9F2C46B00CAA}"/>
              </a:ext>
            </a:extLst>
          </p:cNvPr>
          <p:cNvSpPr>
            <a:spLocks noGrp="1" noChangeArrowheads="1"/>
          </p:cNvSpPr>
          <p:nvPr>
            <p:ph idx="1"/>
          </p:nvPr>
        </p:nvSpPr>
        <p:spPr/>
        <p:txBody>
          <a:bodyPr/>
          <a:lstStyle/>
          <a:p>
            <a:r>
              <a:rPr lang="en-US" altLang="en-US" dirty="0"/>
              <a:t>Recall that: </a:t>
            </a:r>
          </a:p>
          <a:p>
            <a:endParaRPr lang="en-US" altLang="en-US" dirty="0"/>
          </a:p>
          <a:p>
            <a:r>
              <a:rPr lang="en-US" altLang="en-US" dirty="0"/>
              <a:t>How do we know what the costs after mitigation are?</a:t>
            </a:r>
          </a:p>
          <a:p>
            <a:r>
              <a:rPr lang="en-US" altLang="en-US" b="1" dirty="0"/>
              <a:t>Project effectiveness </a:t>
            </a:r>
            <a:r>
              <a:rPr lang="en-US" altLang="en-US" dirty="0"/>
              <a:t>measures how well the project will reduce future damages. </a:t>
            </a:r>
          </a:p>
          <a:p>
            <a:pPr lvl="1"/>
            <a:r>
              <a:rPr lang="en-US" altLang="en-US" dirty="0"/>
              <a:t>Only structure acquisition/demolition projects are 100% effective</a:t>
            </a:r>
            <a:r>
              <a:rPr lang="en-US" altLang="en-US" b="1" dirty="0"/>
              <a:t> </a:t>
            </a:r>
            <a:r>
              <a:rPr lang="en-US" altLang="en-US" dirty="0"/>
              <a:t>– i.e., they have $0 costs after mitigation.</a:t>
            </a:r>
          </a:p>
          <a:p>
            <a:pPr lvl="1"/>
            <a:r>
              <a:rPr lang="en-US" altLang="en-US" dirty="0"/>
              <a:t>ALL other project types assume that there is still some (but reduced) hazard risk upon project completion—this is called </a:t>
            </a:r>
            <a:r>
              <a:rPr lang="en-US" altLang="en-US" b="1" dirty="0"/>
              <a:t>residual risk</a:t>
            </a:r>
            <a:r>
              <a:rPr lang="en-US" altLang="en-US" dirty="0"/>
              <a:t>.</a:t>
            </a:r>
          </a:p>
          <a:p>
            <a:pPr lvl="2"/>
            <a:r>
              <a:rPr lang="en-US" altLang="en-US" dirty="0"/>
              <a:t>For example, if a floodwall protects up to the 0.2% annual chance (500-year) flood, then it will no longer be effective in events exceeding the 500-year.</a:t>
            </a:r>
          </a:p>
          <a:p>
            <a:endParaRPr lang="en-US" altLang="en-US" dirty="0"/>
          </a:p>
          <a:p>
            <a:endParaRPr lang="en-US" altLang="en-US" dirty="0"/>
          </a:p>
        </p:txBody>
      </p:sp>
      <p:sp>
        <p:nvSpPr>
          <p:cNvPr id="55301" name="TextBox 2">
            <a:extLst>
              <a:ext uri="{FF2B5EF4-FFF2-40B4-BE49-F238E27FC236}">
                <a16:creationId xmlns:a16="http://schemas.microsoft.com/office/drawing/2014/main" id="{EF6D505C-1CC5-499B-AFB7-A06FE3038896}"/>
              </a:ext>
            </a:extLst>
          </p:cNvPr>
          <p:cNvSpPr txBox="1">
            <a:spLocks noChangeArrowheads="1"/>
          </p:cNvSpPr>
          <p:nvPr/>
        </p:nvSpPr>
        <p:spPr bwMode="auto">
          <a:xfrm>
            <a:off x="1447800" y="1905000"/>
            <a:ext cx="6722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dirty="0"/>
              <a:t>Benefits  =  Costs Before Mitigation – Costs After Mitigation</a:t>
            </a:r>
          </a:p>
        </p:txBody>
      </p:sp>
      <p:sp>
        <p:nvSpPr>
          <p:cNvPr id="55300" name="Slide Number Placeholder 3">
            <a:extLst>
              <a:ext uri="{FF2B5EF4-FFF2-40B4-BE49-F238E27FC236}">
                <a16:creationId xmlns:a16="http://schemas.microsoft.com/office/drawing/2014/main" id="{4307A627-4D47-4121-ACE8-83EA78332E1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FCA1D8-7D02-48CE-A472-AAA0CD43614D}" type="slidenum">
              <a:rPr lang="en-US" altLang="en-US" smtClean="0">
                <a:solidFill>
                  <a:srgbClr val="005288"/>
                </a:solidFill>
              </a:rPr>
              <a:pPr/>
              <a:t>34</a:t>
            </a:fld>
            <a:endParaRPr lang="en-US" altLang="en-US">
              <a:solidFill>
                <a:srgbClr val="00528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DA59AD4-6506-4F5B-88ED-B1D7F8357880}"/>
              </a:ext>
            </a:extLst>
          </p:cNvPr>
          <p:cNvSpPr>
            <a:spLocks noGrp="1" noChangeArrowheads="1"/>
          </p:cNvSpPr>
          <p:nvPr>
            <p:ph type="title"/>
          </p:nvPr>
        </p:nvSpPr>
        <p:spPr/>
        <p:txBody>
          <a:bodyPr/>
          <a:lstStyle/>
          <a:p>
            <a:r>
              <a:rPr lang="en-US" altLang="en-US" b="1" dirty="0"/>
              <a:t>Unit 3 Review, 1 of 3</a:t>
            </a:r>
          </a:p>
        </p:txBody>
      </p:sp>
      <p:sp>
        <p:nvSpPr>
          <p:cNvPr id="61443" name="Content Placeholder 2">
            <a:extLst>
              <a:ext uri="{FF2B5EF4-FFF2-40B4-BE49-F238E27FC236}">
                <a16:creationId xmlns:a16="http://schemas.microsoft.com/office/drawing/2014/main" id="{8A1B0729-F94A-4D53-A6BD-A32F1545EC61}"/>
              </a:ext>
            </a:extLst>
          </p:cNvPr>
          <p:cNvSpPr>
            <a:spLocks noGrp="1" noChangeArrowheads="1"/>
          </p:cNvSpPr>
          <p:nvPr>
            <p:ph idx="1"/>
          </p:nvPr>
        </p:nvSpPr>
        <p:spPr/>
        <p:txBody>
          <a:bodyPr/>
          <a:lstStyle/>
          <a:p>
            <a:r>
              <a:rPr lang="en-US" altLang="en-US" dirty="0"/>
              <a:t>What count as </a:t>
            </a:r>
            <a:r>
              <a:rPr lang="en-US" altLang="en-US" b="1" dirty="0"/>
              <a:t>benefits</a:t>
            </a:r>
            <a:r>
              <a:rPr lang="en-US" altLang="en-US" dirty="0"/>
              <a:t>?</a:t>
            </a:r>
          </a:p>
          <a:p>
            <a:pPr lvl="1"/>
            <a:r>
              <a:rPr lang="en-US" altLang="en-US" dirty="0"/>
              <a:t>Avoided physical damages</a:t>
            </a:r>
          </a:p>
          <a:p>
            <a:pPr lvl="1"/>
            <a:r>
              <a:rPr lang="en-US" altLang="en-US" dirty="0"/>
              <a:t>Avoided loss of service/function</a:t>
            </a:r>
          </a:p>
          <a:p>
            <a:pPr lvl="1"/>
            <a:r>
              <a:rPr lang="en-US" altLang="en-US" dirty="0"/>
              <a:t>Avoided injuries/deaths</a:t>
            </a:r>
          </a:p>
          <a:p>
            <a:pPr lvl="1"/>
            <a:r>
              <a:rPr lang="en-US" altLang="en-US" dirty="0"/>
              <a:t>Avoided displacement costs</a:t>
            </a:r>
          </a:p>
          <a:p>
            <a:pPr lvl="1"/>
            <a:r>
              <a:rPr lang="en-US" altLang="en-US" dirty="0"/>
              <a:t>Avoided emergency management costs</a:t>
            </a:r>
          </a:p>
          <a:p>
            <a:pPr lvl="1"/>
            <a:r>
              <a:rPr lang="en-US" altLang="en-US" dirty="0"/>
              <a:t>Avoided NFIP administration costs</a:t>
            </a:r>
          </a:p>
          <a:p>
            <a:pPr lvl="1"/>
            <a:r>
              <a:rPr lang="en-US" altLang="en-US" dirty="0"/>
              <a:t>Social benefits</a:t>
            </a:r>
          </a:p>
          <a:p>
            <a:pPr lvl="1"/>
            <a:r>
              <a:rPr lang="en-US" altLang="en-US" dirty="0"/>
              <a:t>Environmental benefits</a:t>
            </a:r>
          </a:p>
          <a:p>
            <a:pPr lvl="1"/>
            <a:endParaRPr lang="en-US" altLang="en-US" dirty="0"/>
          </a:p>
          <a:p>
            <a:pPr lvl="1"/>
            <a:endParaRPr lang="en-US" altLang="en-US" dirty="0"/>
          </a:p>
        </p:txBody>
      </p:sp>
      <p:sp>
        <p:nvSpPr>
          <p:cNvPr id="61444" name="Slide Number Placeholder 3">
            <a:extLst>
              <a:ext uri="{FF2B5EF4-FFF2-40B4-BE49-F238E27FC236}">
                <a16:creationId xmlns:a16="http://schemas.microsoft.com/office/drawing/2014/main" id="{06983641-BA3B-4CB2-A31D-515F7B88E68D}"/>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2610D7-2671-4BF2-87E1-1C278CA6688A}" type="slidenum">
              <a:rPr lang="en-US" altLang="en-US" smtClean="0">
                <a:solidFill>
                  <a:srgbClr val="005288"/>
                </a:solidFill>
              </a:rPr>
              <a:pPr/>
              <a:t>35</a:t>
            </a:fld>
            <a:endParaRPr lang="en-US" altLang="en-US">
              <a:solidFill>
                <a:srgbClr val="00528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6456B87-900C-4BAA-B6FF-9E9DB23C249F}"/>
              </a:ext>
            </a:extLst>
          </p:cNvPr>
          <p:cNvSpPr>
            <a:spLocks noGrp="1" noChangeArrowheads="1"/>
          </p:cNvSpPr>
          <p:nvPr>
            <p:ph type="title"/>
          </p:nvPr>
        </p:nvSpPr>
        <p:spPr/>
        <p:txBody>
          <a:bodyPr/>
          <a:lstStyle/>
          <a:p>
            <a:r>
              <a:rPr lang="en-US" altLang="en-US" b="1" dirty="0"/>
              <a:t>Unit 3 Review, 2 of 3</a:t>
            </a:r>
          </a:p>
        </p:txBody>
      </p:sp>
      <p:sp>
        <p:nvSpPr>
          <p:cNvPr id="62467" name="Content Placeholder 2">
            <a:extLst>
              <a:ext uri="{FF2B5EF4-FFF2-40B4-BE49-F238E27FC236}">
                <a16:creationId xmlns:a16="http://schemas.microsoft.com/office/drawing/2014/main" id="{B2579C2C-D03C-4A49-B643-979EA67EF583}"/>
              </a:ext>
            </a:extLst>
          </p:cNvPr>
          <p:cNvSpPr>
            <a:spLocks noGrp="1" noChangeArrowheads="1"/>
          </p:cNvSpPr>
          <p:nvPr>
            <p:ph idx="1"/>
          </p:nvPr>
        </p:nvSpPr>
        <p:spPr/>
        <p:txBody>
          <a:bodyPr/>
          <a:lstStyle/>
          <a:p>
            <a:r>
              <a:rPr lang="en-US" altLang="en-US" dirty="0"/>
              <a:t>What count as </a:t>
            </a:r>
            <a:r>
              <a:rPr lang="en-US" altLang="en-US" b="1" dirty="0"/>
              <a:t>costs</a:t>
            </a:r>
            <a:r>
              <a:rPr lang="en-US" altLang="en-US" dirty="0"/>
              <a:t>?</a:t>
            </a:r>
          </a:p>
          <a:p>
            <a:pPr lvl="1"/>
            <a:r>
              <a:rPr lang="en-US" altLang="en-US" dirty="0"/>
              <a:t>Construction costs</a:t>
            </a:r>
          </a:p>
          <a:p>
            <a:pPr lvl="1"/>
            <a:r>
              <a:rPr lang="en-US" altLang="en-US" dirty="0"/>
              <a:t>Other project-related costs</a:t>
            </a:r>
          </a:p>
          <a:p>
            <a:pPr lvl="1"/>
            <a:r>
              <a:rPr lang="en-US" altLang="en-US" dirty="0"/>
              <a:t>Maintenance costs</a:t>
            </a:r>
          </a:p>
          <a:p>
            <a:pPr lvl="1"/>
            <a:r>
              <a:rPr lang="en-US" altLang="en-US" dirty="0"/>
              <a:t>In-kind contributions/match</a:t>
            </a:r>
          </a:p>
          <a:p>
            <a:endParaRPr lang="en-US" altLang="en-US" dirty="0"/>
          </a:p>
          <a:p>
            <a:pPr lvl="1"/>
            <a:endParaRPr lang="en-US" altLang="en-US" dirty="0"/>
          </a:p>
          <a:p>
            <a:pPr lvl="1"/>
            <a:endParaRPr lang="en-US" altLang="en-US" dirty="0"/>
          </a:p>
        </p:txBody>
      </p:sp>
      <p:sp>
        <p:nvSpPr>
          <p:cNvPr id="62468" name="Slide Number Placeholder 3">
            <a:extLst>
              <a:ext uri="{FF2B5EF4-FFF2-40B4-BE49-F238E27FC236}">
                <a16:creationId xmlns:a16="http://schemas.microsoft.com/office/drawing/2014/main" id="{94054EE2-DEA2-486C-8F5C-6BC35801743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7207E-4683-458B-B798-565F398AEE68}" type="slidenum">
              <a:rPr lang="en-US" altLang="en-US" smtClean="0">
                <a:solidFill>
                  <a:srgbClr val="005288"/>
                </a:solidFill>
              </a:rPr>
              <a:pPr/>
              <a:t>36</a:t>
            </a:fld>
            <a:endParaRPr lang="en-US" altLang="en-US">
              <a:solidFill>
                <a:srgbClr val="00528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6F23064-C601-4C29-BFD2-91BE4B4942E5}"/>
              </a:ext>
            </a:extLst>
          </p:cNvPr>
          <p:cNvSpPr>
            <a:spLocks noGrp="1" noChangeArrowheads="1"/>
          </p:cNvSpPr>
          <p:nvPr>
            <p:ph type="title"/>
          </p:nvPr>
        </p:nvSpPr>
        <p:spPr/>
        <p:txBody>
          <a:bodyPr/>
          <a:lstStyle/>
          <a:p>
            <a:r>
              <a:rPr lang="en-US" altLang="en-US" b="1" dirty="0"/>
              <a:t>Unit 3 Review, 3 of 3</a:t>
            </a:r>
          </a:p>
        </p:txBody>
      </p:sp>
      <p:sp>
        <p:nvSpPr>
          <p:cNvPr id="63491" name="Content Placeholder 2">
            <a:extLst>
              <a:ext uri="{FF2B5EF4-FFF2-40B4-BE49-F238E27FC236}">
                <a16:creationId xmlns:a16="http://schemas.microsoft.com/office/drawing/2014/main" id="{1B2C1F2A-938A-4499-ADCC-5287FEB6E3A2}"/>
              </a:ext>
            </a:extLst>
          </p:cNvPr>
          <p:cNvSpPr>
            <a:spLocks noGrp="1" noChangeArrowheads="1"/>
          </p:cNvSpPr>
          <p:nvPr>
            <p:ph idx="1"/>
          </p:nvPr>
        </p:nvSpPr>
        <p:spPr/>
        <p:txBody>
          <a:bodyPr/>
          <a:lstStyle/>
          <a:p>
            <a:r>
              <a:rPr lang="en-US" altLang="en-US"/>
              <a:t>The BCR is calculated by estimating the difference between damages before mitigation and after mitigation. </a:t>
            </a:r>
          </a:p>
          <a:p>
            <a:r>
              <a:rPr lang="en-US" altLang="en-US"/>
              <a:t>The BCA Toolkit does this by using hazard/damage data, recurrence intervals for that hazard, and project information.</a:t>
            </a:r>
          </a:p>
          <a:p>
            <a:endParaRPr lang="en-US" altLang="en-US"/>
          </a:p>
          <a:p>
            <a:pPr lvl="1"/>
            <a:endParaRPr lang="en-US" altLang="en-US"/>
          </a:p>
          <a:p>
            <a:pPr lvl="1"/>
            <a:endParaRPr lang="en-US" altLang="en-US"/>
          </a:p>
        </p:txBody>
      </p:sp>
      <p:sp>
        <p:nvSpPr>
          <p:cNvPr id="63492" name="Slide Number Placeholder 3">
            <a:extLst>
              <a:ext uri="{FF2B5EF4-FFF2-40B4-BE49-F238E27FC236}">
                <a16:creationId xmlns:a16="http://schemas.microsoft.com/office/drawing/2014/main" id="{1F8F1B0C-BF9D-4C53-959F-D1989B91187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BC8B9F-AE4A-4B71-836B-F716F573E3E9}" type="slidenum">
              <a:rPr lang="en-US" altLang="en-US" smtClean="0">
                <a:solidFill>
                  <a:srgbClr val="005288"/>
                </a:solidFill>
              </a:rPr>
              <a:pPr/>
              <a:t>37</a:t>
            </a:fld>
            <a:endParaRPr lang="en-US" altLang="en-US">
              <a:solidFill>
                <a:srgbClr val="0052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AFCCFD9-4310-42CB-B8C7-72A369870BFA}"/>
              </a:ext>
            </a:extLst>
          </p:cNvPr>
          <p:cNvSpPr>
            <a:spLocks noGrp="1" noChangeArrowheads="1"/>
          </p:cNvSpPr>
          <p:nvPr>
            <p:ph type="title"/>
          </p:nvPr>
        </p:nvSpPr>
        <p:spPr/>
        <p:txBody>
          <a:bodyPr/>
          <a:lstStyle/>
          <a:p>
            <a:r>
              <a:rPr lang="en-US" altLang="en-US" b="1"/>
              <a:t>Benefit-Cost Ratio</a:t>
            </a:r>
          </a:p>
        </p:txBody>
      </p:sp>
      <p:sp>
        <p:nvSpPr>
          <p:cNvPr id="10243" name="Content Placeholder 2">
            <a:extLst>
              <a:ext uri="{FF2B5EF4-FFF2-40B4-BE49-F238E27FC236}">
                <a16:creationId xmlns:a16="http://schemas.microsoft.com/office/drawing/2014/main" id="{7B57871C-408C-441A-9D1C-06586797CF3D}"/>
              </a:ext>
            </a:extLst>
          </p:cNvPr>
          <p:cNvSpPr>
            <a:spLocks noGrp="1" noChangeArrowheads="1"/>
          </p:cNvSpPr>
          <p:nvPr>
            <p:ph idx="1"/>
          </p:nvPr>
        </p:nvSpPr>
        <p:spPr/>
        <p:txBody>
          <a:bodyPr/>
          <a:lstStyle/>
          <a:p>
            <a:r>
              <a:rPr lang="en-US" altLang="en-US" dirty="0"/>
              <a:t>Remember, to know whether a project is cost-effective, we must calculate the </a:t>
            </a:r>
            <a:r>
              <a:rPr lang="en-US" altLang="en-US" b="1" dirty="0"/>
              <a:t>Benefit-Cost Ratio (BCR)</a:t>
            </a:r>
            <a:r>
              <a:rPr lang="en-US" altLang="en-US" dirty="0"/>
              <a:t>.</a:t>
            </a:r>
          </a:p>
          <a:p>
            <a:r>
              <a:rPr lang="en-US" altLang="en-US" dirty="0"/>
              <a:t>To do this, we must first add up the benefits, then add up the costs, and divide.</a:t>
            </a:r>
          </a:p>
          <a:p>
            <a:endParaRPr lang="en-US" altLang="en-US" dirty="0"/>
          </a:p>
          <a:p>
            <a:endParaRPr lang="en-US" altLang="en-US" dirty="0"/>
          </a:p>
          <a:p>
            <a:endParaRPr lang="en-US" altLang="en-US" dirty="0"/>
          </a:p>
        </p:txBody>
      </p:sp>
      <p:grpSp>
        <p:nvGrpSpPr>
          <p:cNvPr id="10245" name="Group 8" descr="Equation for Benefits over costs equals Benefit Cost Ratio">
            <a:extLst>
              <a:ext uri="{FF2B5EF4-FFF2-40B4-BE49-F238E27FC236}">
                <a16:creationId xmlns:a16="http://schemas.microsoft.com/office/drawing/2014/main" id="{8517FC76-39B4-4F28-87A1-745FD3C62D78}"/>
              </a:ext>
            </a:extLst>
          </p:cNvPr>
          <p:cNvGrpSpPr>
            <a:grpSpLocks/>
          </p:cNvGrpSpPr>
          <p:nvPr/>
        </p:nvGrpSpPr>
        <p:grpSpPr bwMode="auto">
          <a:xfrm>
            <a:off x="3124200" y="3352800"/>
            <a:ext cx="2726199" cy="923925"/>
            <a:chOff x="457200" y="3505200"/>
            <a:chExt cx="2726868" cy="924143"/>
          </a:xfrm>
        </p:grpSpPr>
        <p:grpSp>
          <p:nvGrpSpPr>
            <p:cNvPr id="10246" name="Group 7">
              <a:extLst>
                <a:ext uri="{FF2B5EF4-FFF2-40B4-BE49-F238E27FC236}">
                  <a16:creationId xmlns:a16="http://schemas.microsoft.com/office/drawing/2014/main" id="{BD68E3E3-09BE-4C84-B118-014006C065F0}"/>
                </a:ext>
              </a:extLst>
            </p:cNvPr>
            <p:cNvGrpSpPr>
              <a:grpSpLocks/>
            </p:cNvGrpSpPr>
            <p:nvPr/>
          </p:nvGrpSpPr>
          <p:grpSpPr bwMode="auto">
            <a:xfrm>
              <a:off x="457200" y="3505200"/>
              <a:ext cx="2726868" cy="924143"/>
              <a:chOff x="457200" y="3505200"/>
              <a:chExt cx="2726868" cy="924143"/>
            </a:xfrm>
          </p:grpSpPr>
          <p:sp>
            <p:nvSpPr>
              <p:cNvPr id="10248" name="TextBox 1">
                <a:extLst>
                  <a:ext uri="{FF2B5EF4-FFF2-40B4-BE49-F238E27FC236}">
                    <a16:creationId xmlns:a16="http://schemas.microsoft.com/office/drawing/2014/main" id="{E40F50CB-60AF-4FC9-BF48-E94F18CB579C}"/>
                  </a:ext>
                </a:extLst>
              </p:cNvPr>
              <p:cNvSpPr txBox="1">
                <a:spLocks noChangeArrowheads="1"/>
              </p:cNvSpPr>
              <p:nvPr/>
            </p:nvSpPr>
            <p:spPr bwMode="auto">
              <a:xfrm>
                <a:off x="457200" y="3505200"/>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Benefits</a:t>
                </a:r>
              </a:p>
            </p:txBody>
          </p:sp>
          <p:sp>
            <p:nvSpPr>
              <p:cNvPr id="10249" name="TextBox 2">
                <a:extLst>
                  <a:ext uri="{FF2B5EF4-FFF2-40B4-BE49-F238E27FC236}">
                    <a16:creationId xmlns:a16="http://schemas.microsoft.com/office/drawing/2014/main" id="{A42D3A19-D767-48D7-AC37-239CD05500EA}"/>
                  </a:ext>
                </a:extLst>
              </p:cNvPr>
              <p:cNvSpPr txBox="1">
                <a:spLocks noChangeArrowheads="1"/>
              </p:cNvSpPr>
              <p:nvPr/>
            </p:nvSpPr>
            <p:spPr bwMode="auto">
              <a:xfrm>
                <a:off x="457200" y="3967678"/>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Costs</a:t>
                </a:r>
              </a:p>
            </p:txBody>
          </p:sp>
          <p:sp>
            <p:nvSpPr>
              <p:cNvPr id="10250" name="TextBox 3">
                <a:extLst>
                  <a:ext uri="{FF2B5EF4-FFF2-40B4-BE49-F238E27FC236}">
                    <a16:creationId xmlns:a16="http://schemas.microsoft.com/office/drawing/2014/main" id="{2EA76C7E-F204-4C5A-9DBA-46856FB99085}"/>
                  </a:ext>
                </a:extLst>
              </p:cNvPr>
              <p:cNvSpPr txBox="1">
                <a:spLocks noChangeArrowheads="1"/>
              </p:cNvSpPr>
              <p:nvPr/>
            </p:nvSpPr>
            <p:spPr bwMode="auto">
              <a:xfrm>
                <a:off x="1981200" y="3766066"/>
                <a:ext cx="1202868" cy="4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i="1" dirty="0"/>
                  <a:t>=  BCR</a:t>
                </a:r>
              </a:p>
            </p:txBody>
          </p:sp>
        </p:grpSp>
        <p:cxnSp>
          <p:nvCxnSpPr>
            <p:cNvPr id="6" name="Straight Connector 5">
              <a:extLst>
                <a:ext uri="{FF2B5EF4-FFF2-40B4-BE49-F238E27FC236}">
                  <a16:creationId xmlns:a16="http://schemas.microsoft.com/office/drawing/2014/main" id="{5D9241F3-16CD-4140-BFC4-9CA54DC4096D}"/>
                </a:ext>
              </a:extLst>
            </p:cNvPr>
            <p:cNvCxnSpPr/>
            <p:nvPr/>
          </p:nvCxnSpPr>
          <p:spPr>
            <a:xfrm>
              <a:off x="457200" y="3967272"/>
              <a:ext cx="13989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Slide Number Placeholder 3">
            <a:extLst>
              <a:ext uri="{FF2B5EF4-FFF2-40B4-BE49-F238E27FC236}">
                <a16:creationId xmlns:a16="http://schemas.microsoft.com/office/drawing/2014/main" id="{7F06BE3C-9A5C-4224-9D6A-02FBEDAE50F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0B0E2C-8C65-4417-ADF7-33BEBFE25315}" type="slidenum">
              <a:rPr lang="en-US" altLang="en-US" smtClean="0">
                <a:solidFill>
                  <a:srgbClr val="005288"/>
                </a:solidFill>
              </a:rPr>
              <a:pPr/>
              <a:t>4</a:t>
            </a:fld>
            <a:endParaRPr lang="en-US" altLang="en-US">
              <a:solidFill>
                <a:srgbClr val="0052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DF9B200-4CBE-4C04-AF6D-7C6E42D6E1D1}"/>
              </a:ext>
            </a:extLst>
          </p:cNvPr>
          <p:cNvSpPr>
            <a:spLocks noGrp="1" noChangeArrowheads="1"/>
          </p:cNvSpPr>
          <p:nvPr>
            <p:ph type="title"/>
          </p:nvPr>
        </p:nvSpPr>
        <p:spPr/>
        <p:txBody>
          <a:bodyPr/>
          <a:lstStyle/>
          <a:p>
            <a:r>
              <a:rPr lang="en-US" altLang="en-US" b="1"/>
              <a:t>Benefit-Cost Model</a:t>
            </a:r>
          </a:p>
        </p:txBody>
      </p:sp>
      <p:sp>
        <p:nvSpPr>
          <p:cNvPr id="11267" name="Content Placeholder 2">
            <a:extLst>
              <a:ext uri="{FF2B5EF4-FFF2-40B4-BE49-F238E27FC236}">
                <a16:creationId xmlns:a16="http://schemas.microsoft.com/office/drawing/2014/main" id="{5871EC20-D038-4103-B49B-1C03731A0BF2}"/>
              </a:ext>
            </a:extLst>
          </p:cNvPr>
          <p:cNvSpPr>
            <a:spLocks noGrp="1" noChangeArrowheads="1"/>
          </p:cNvSpPr>
          <p:nvPr>
            <p:ph idx="1"/>
          </p:nvPr>
        </p:nvSpPr>
        <p:spPr/>
        <p:txBody>
          <a:bodyPr/>
          <a:lstStyle/>
          <a:p>
            <a:endParaRPr lang="en-US" altLang="en-US" dirty="0"/>
          </a:p>
          <a:p>
            <a:pPr marL="0" indent="0">
              <a:buNone/>
            </a:pPr>
            <a:endParaRPr lang="en-US" altLang="en-US" dirty="0"/>
          </a:p>
          <a:p>
            <a:r>
              <a:rPr lang="en-US" altLang="en-US" dirty="0"/>
              <a:t>However, this equation is deceptively simple: </a:t>
            </a:r>
          </a:p>
          <a:p>
            <a:pPr lvl="1"/>
            <a:r>
              <a:rPr lang="en-US" altLang="en-US" dirty="0"/>
              <a:t>How do we know what counts as a benefit, and as a cost?</a:t>
            </a:r>
          </a:p>
          <a:p>
            <a:pPr lvl="1"/>
            <a:r>
              <a:rPr lang="en-US" altLang="en-US" dirty="0"/>
              <a:t>How do we account for the frequency of the hazard event, the project lifespan, and other factors impacting a project’s effectiveness?</a:t>
            </a:r>
          </a:p>
          <a:p>
            <a:r>
              <a:rPr lang="en-US" altLang="en-US" dirty="0"/>
              <a:t>We’ll discuss these questions in this unit.</a:t>
            </a:r>
          </a:p>
          <a:p>
            <a:r>
              <a:rPr lang="en-US" altLang="en-US" dirty="0"/>
              <a:t>Keep in mind that the BCR should be thought of as a range. Two different BCA analysts might get different BCRs even with the same basic project information.  </a:t>
            </a:r>
          </a:p>
          <a:p>
            <a:endParaRPr lang="en-US" altLang="en-US" dirty="0"/>
          </a:p>
        </p:txBody>
      </p:sp>
      <p:grpSp>
        <p:nvGrpSpPr>
          <p:cNvPr id="11269" name="Group 8" descr="Equation for Benefits over costs equals Benefit Cost Ratio">
            <a:extLst>
              <a:ext uri="{FF2B5EF4-FFF2-40B4-BE49-F238E27FC236}">
                <a16:creationId xmlns:a16="http://schemas.microsoft.com/office/drawing/2014/main" id="{576A187B-C7DF-4E08-9AA6-B3C28B022DF3}"/>
              </a:ext>
            </a:extLst>
          </p:cNvPr>
          <p:cNvGrpSpPr>
            <a:grpSpLocks/>
          </p:cNvGrpSpPr>
          <p:nvPr/>
        </p:nvGrpSpPr>
        <p:grpSpPr bwMode="auto">
          <a:xfrm>
            <a:off x="3124200" y="1447800"/>
            <a:ext cx="2726199" cy="923925"/>
            <a:chOff x="457200" y="3505200"/>
            <a:chExt cx="2726868" cy="924143"/>
          </a:xfrm>
        </p:grpSpPr>
        <p:grpSp>
          <p:nvGrpSpPr>
            <p:cNvPr id="11270" name="Group 7">
              <a:extLst>
                <a:ext uri="{FF2B5EF4-FFF2-40B4-BE49-F238E27FC236}">
                  <a16:creationId xmlns:a16="http://schemas.microsoft.com/office/drawing/2014/main" id="{49006295-A799-42D8-B414-4FD177B35A37}"/>
                </a:ext>
              </a:extLst>
            </p:cNvPr>
            <p:cNvGrpSpPr>
              <a:grpSpLocks/>
            </p:cNvGrpSpPr>
            <p:nvPr/>
          </p:nvGrpSpPr>
          <p:grpSpPr bwMode="auto">
            <a:xfrm>
              <a:off x="457200" y="3505200"/>
              <a:ext cx="2726868" cy="924143"/>
              <a:chOff x="457200" y="3505200"/>
              <a:chExt cx="2726868" cy="924143"/>
            </a:xfrm>
          </p:grpSpPr>
          <p:sp>
            <p:nvSpPr>
              <p:cNvPr id="11272" name="TextBox 1">
                <a:extLst>
                  <a:ext uri="{FF2B5EF4-FFF2-40B4-BE49-F238E27FC236}">
                    <a16:creationId xmlns:a16="http://schemas.microsoft.com/office/drawing/2014/main" id="{1977F225-1E52-4D86-A2A5-34D5B01F8D0B}"/>
                  </a:ext>
                </a:extLst>
              </p:cNvPr>
              <p:cNvSpPr txBox="1">
                <a:spLocks noChangeArrowheads="1"/>
              </p:cNvSpPr>
              <p:nvPr/>
            </p:nvSpPr>
            <p:spPr bwMode="auto">
              <a:xfrm>
                <a:off x="457200" y="3505200"/>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Benefits</a:t>
                </a:r>
              </a:p>
            </p:txBody>
          </p:sp>
          <p:sp>
            <p:nvSpPr>
              <p:cNvPr id="11273" name="TextBox 2">
                <a:extLst>
                  <a:ext uri="{FF2B5EF4-FFF2-40B4-BE49-F238E27FC236}">
                    <a16:creationId xmlns:a16="http://schemas.microsoft.com/office/drawing/2014/main" id="{0DB4B50A-905E-486E-AFDB-CB8CA90387C5}"/>
                  </a:ext>
                </a:extLst>
              </p:cNvPr>
              <p:cNvSpPr txBox="1">
                <a:spLocks noChangeArrowheads="1"/>
              </p:cNvSpPr>
              <p:nvPr/>
            </p:nvSpPr>
            <p:spPr bwMode="auto">
              <a:xfrm>
                <a:off x="457200" y="3967678"/>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Costs</a:t>
                </a:r>
              </a:p>
            </p:txBody>
          </p:sp>
          <p:sp>
            <p:nvSpPr>
              <p:cNvPr id="11274" name="TextBox 3">
                <a:extLst>
                  <a:ext uri="{FF2B5EF4-FFF2-40B4-BE49-F238E27FC236}">
                    <a16:creationId xmlns:a16="http://schemas.microsoft.com/office/drawing/2014/main" id="{46B7D4DB-8B8D-4B99-8344-38142A4F5170}"/>
                  </a:ext>
                </a:extLst>
              </p:cNvPr>
              <p:cNvSpPr txBox="1">
                <a:spLocks noChangeArrowheads="1"/>
              </p:cNvSpPr>
              <p:nvPr/>
            </p:nvSpPr>
            <p:spPr bwMode="auto">
              <a:xfrm>
                <a:off x="1981200" y="3766066"/>
                <a:ext cx="1202868" cy="4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i="1" dirty="0"/>
                  <a:t>=  BCR</a:t>
                </a:r>
              </a:p>
            </p:txBody>
          </p:sp>
        </p:grpSp>
        <p:cxnSp>
          <p:nvCxnSpPr>
            <p:cNvPr id="6" name="Straight Connector 5">
              <a:extLst>
                <a:ext uri="{FF2B5EF4-FFF2-40B4-BE49-F238E27FC236}">
                  <a16:creationId xmlns:a16="http://schemas.microsoft.com/office/drawing/2014/main" id="{07FCB3D6-8B4D-4948-9655-96CD19E40E57}"/>
                </a:ext>
              </a:extLst>
            </p:cNvPr>
            <p:cNvCxnSpPr/>
            <p:nvPr/>
          </p:nvCxnSpPr>
          <p:spPr>
            <a:xfrm>
              <a:off x="457200" y="3967272"/>
              <a:ext cx="13989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Slide Number Placeholder 3">
            <a:extLst>
              <a:ext uri="{FF2B5EF4-FFF2-40B4-BE49-F238E27FC236}">
                <a16:creationId xmlns:a16="http://schemas.microsoft.com/office/drawing/2014/main" id="{FBD8A9AD-15AE-41DD-A5B0-A5DA4CCFBF0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C7838A-7806-4B93-9473-821C01EE3468}" type="slidenum">
              <a:rPr lang="en-US" altLang="en-US" smtClean="0">
                <a:solidFill>
                  <a:srgbClr val="005288"/>
                </a:solidFill>
              </a:rPr>
              <a:pPr/>
              <a:t>5</a:t>
            </a:fld>
            <a:endParaRPr lang="en-US" altLang="en-US">
              <a:solidFill>
                <a:srgbClr val="0052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A959EA7-EAAE-46B9-ADC2-FC0E27BAD691}"/>
              </a:ext>
            </a:extLst>
          </p:cNvPr>
          <p:cNvSpPr>
            <a:spLocks noGrp="1" noChangeArrowheads="1"/>
          </p:cNvSpPr>
          <p:nvPr>
            <p:ph type="title"/>
          </p:nvPr>
        </p:nvSpPr>
        <p:spPr/>
        <p:txBody>
          <a:bodyPr/>
          <a:lstStyle/>
          <a:p>
            <a:r>
              <a:rPr lang="en-US" altLang="en-US" b="1" dirty="0"/>
              <a:t>Benefits</a:t>
            </a:r>
          </a:p>
        </p:txBody>
      </p:sp>
      <p:sp>
        <p:nvSpPr>
          <p:cNvPr id="11267" name="Content Placeholder 2">
            <a:extLst>
              <a:ext uri="{FF2B5EF4-FFF2-40B4-BE49-F238E27FC236}">
                <a16:creationId xmlns:a16="http://schemas.microsoft.com/office/drawing/2014/main" id="{32BE199D-9BC5-4010-AB8E-65DFA9EB9BE3}"/>
              </a:ext>
            </a:extLst>
          </p:cNvPr>
          <p:cNvSpPr>
            <a:spLocks noGrp="1"/>
          </p:cNvSpPr>
          <p:nvPr>
            <p:ph idx="1"/>
          </p:nvPr>
        </p:nvSpPr>
        <p:spPr/>
        <p:txBody>
          <a:bodyPr/>
          <a:lstStyle/>
          <a:p>
            <a:pPr>
              <a:defRPr/>
            </a:pPr>
            <a:r>
              <a:rPr lang="en-US" altLang="en-US" b="1" dirty="0"/>
              <a:t>Benefits</a:t>
            </a:r>
            <a:r>
              <a:rPr lang="en-US" altLang="en-US" dirty="0"/>
              <a:t> are any future costs or losses that can be avoided by completing a mitigation project. </a:t>
            </a:r>
          </a:p>
          <a:p>
            <a:pPr lvl="1">
              <a:defRPr/>
            </a:pPr>
            <a:r>
              <a:rPr lang="en-US" altLang="en-US" dirty="0"/>
              <a:t>i.e., the difference in the costs before mitigation and costs after mitigation.</a:t>
            </a:r>
          </a:p>
          <a:p>
            <a:pPr lvl="1">
              <a:defRPr/>
            </a:pPr>
            <a:endParaRPr lang="en-US" altLang="en-US" dirty="0"/>
          </a:p>
          <a:p>
            <a:pPr lvl="1">
              <a:defRPr/>
            </a:pPr>
            <a:endParaRPr lang="en-US" altLang="en-US" dirty="0"/>
          </a:p>
          <a:p>
            <a:pPr lvl="1">
              <a:defRPr/>
            </a:pPr>
            <a:endParaRPr lang="en-US" altLang="en-US" dirty="0"/>
          </a:p>
          <a:p>
            <a:pPr lvl="1">
              <a:defRPr/>
            </a:pPr>
            <a:endParaRPr lang="en-US" altLang="en-US" dirty="0"/>
          </a:p>
          <a:p>
            <a:pPr marL="350838" lvl="1" indent="0">
              <a:buFont typeface="Arial" panose="020B0604020202020204" pitchFamily="34" charset="0"/>
              <a:buNone/>
              <a:defRPr/>
            </a:pPr>
            <a:endParaRPr lang="en-US" altLang="en-US" sz="1600" dirty="0"/>
          </a:p>
          <a:p>
            <a:pPr marL="350838" lvl="1" indent="0">
              <a:buFont typeface="Arial" panose="020B0604020202020204" pitchFamily="34" charset="0"/>
              <a:buNone/>
              <a:defRPr/>
            </a:pPr>
            <a:endParaRPr lang="en-US" altLang="en-US" sz="1600" dirty="0"/>
          </a:p>
          <a:p>
            <a:pPr lvl="1">
              <a:defRPr/>
            </a:pPr>
            <a:r>
              <a:rPr lang="en-US" altLang="en-US" dirty="0"/>
              <a:t>Future costs should be counted regardless of who pays for them, whether federal, state/local, or property owner.</a:t>
            </a:r>
          </a:p>
        </p:txBody>
      </p:sp>
      <p:grpSp>
        <p:nvGrpSpPr>
          <p:cNvPr id="12293" name="Group 8" descr="Equation for Benefits over costs equals Benefit Cost Ratio">
            <a:extLst>
              <a:ext uri="{FF2B5EF4-FFF2-40B4-BE49-F238E27FC236}">
                <a16:creationId xmlns:a16="http://schemas.microsoft.com/office/drawing/2014/main" id="{2D70EFBB-F9BF-4D4F-8355-5E9E2AC98A7C}"/>
              </a:ext>
            </a:extLst>
          </p:cNvPr>
          <p:cNvGrpSpPr>
            <a:grpSpLocks/>
          </p:cNvGrpSpPr>
          <p:nvPr/>
        </p:nvGrpSpPr>
        <p:grpSpPr bwMode="auto">
          <a:xfrm>
            <a:off x="3186113" y="2765425"/>
            <a:ext cx="2726199" cy="923925"/>
            <a:chOff x="457200" y="3505200"/>
            <a:chExt cx="2726868" cy="924143"/>
          </a:xfrm>
        </p:grpSpPr>
        <p:grpSp>
          <p:nvGrpSpPr>
            <p:cNvPr id="12298" name="Group 7">
              <a:extLst>
                <a:ext uri="{FF2B5EF4-FFF2-40B4-BE49-F238E27FC236}">
                  <a16:creationId xmlns:a16="http://schemas.microsoft.com/office/drawing/2014/main" id="{30917D22-039D-4E50-B844-591A267F99F1}"/>
                </a:ext>
              </a:extLst>
            </p:cNvPr>
            <p:cNvGrpSpPr>
              <a:grpSpLocks/>
            </p:cNvGrpSpPr>
            <p:nvPr/>
          </p:nvGrpSpPr>
          <p:grpSpPr bwMode="auto">
            <a:xfrm>
              <a:off x="457200" y="3505200"/>
              <a:ext cx="2726868" cy="924143"/>
              <a:chOff x="457200" y="3505200"/>
              <a:chExt cx="2726868" cy="924143"/>
            </a:xfrm>
          </p:grpSpPr>
          <p:sp>
            <p:nvSpPr>
              <p:cNvPr id="12300" name="TextBox 1">
                <a:extLst>
                  <a:ext uri="{FF2B5EF4-FFF2-40B4-BE49-F238E27FC236}">
                    <a16:creationId xmlns:a16="http://schemas.microsoft.com/office/drawing/2014/main" id="{58E90A84-ABFD-4793-8800-B7DC9C2ABFCD}"/>
                  </a:ext>
                </a:extLst>
              </p:cNvPr>
              <p:cNvSpPr txBox="1">
                <a:spLocks noChangeArrowheads="1"/>
              </p:cNvSpPr>
              <p:nvPr/>
            </p:nvSpPr>
            <p:spPr bwMode="auto">
              <a:xfrm>
                <a:off x="457200" y="3505200"/>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Benefits</a:t>
                </a:r>
              </a:p>
            </p:txBody>
          </p:sp>
          <p:sp>
            <p:nvSpPr>
              <p:cNvPr id="12301" name="TextBox 2">
                <a:extLst>
                  <a:ext uri="{FF2B5EF4-FFF2-40B4-BE49-F238E27FC236}">
                    <a16:creationId xmlns:a16="http://schemas.microsoft.com/office/drawing/2014/main" id="{B427A0FD-7E6D-42D9-8470-E83800B5EA0F}"/>
                  </a:ext>
                </a:extLst>
              </p:cNvPr>
              <p:cNvSpPr txBox="1">
                <a:spLocks noChangeArrowheads="1"/>
              </p:cNvSpPr>
              <p:nvPr/>
            </p:nvSpPr>
            <p:spPr bwMode="auto">
              <a:xfrm>
                <a:off x="457200" y="3967678"/>
                <a:ext cx="1399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i="1" dirty="0"/>
                  <a:t>Costs</a:t>
                </a:r>
              </a:p>
            </p:txBody>
          </p:sp>
          <p:sp>
            <p:nvSpPr>
              <p:cNvPr id="12302" name="TextBox 3">
                <a:extLst>
                  <a:ext uri="{FF2B5EF4-FFF2-40B4-BE49-F238E27FC236}">
                    <a16:creationId xmlns:a16="http://schemas.microsoft.com/office/drawing/2014/main" id="{7157A724-3674-4C18-AD3B-7CDBBDBD1E43}"/>
                  </a:ext>
                </a:extLst>
              </p:cNvPr>
              <p:cNvSpPr txBox="1">
                <a:spLocks noChangeArrowheads="1"/>
              </p:cNvSpPr>
              <p:nvPr/>
            </p:nvSpPr>
            <p:spPr bwMode="auto">
              <a:xfrm>
                <a:off x="1981200" y="3766066"/>
                <a:ext cx="1202868" cy="4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i="1" dirty="0"/>
                  <a:t>=  BCR</a:t>
                </a:r>
              </a:p>
            </p:txBody>
          </p:sp>
        </p:grpSp>
        <p:cxnSp>
          <p:nvCxnSpPr>
            <p:cNvPr id="8" name="Straight Connector 7">
              <a:extLst>
                <a:ext uri="{FF2B5EF4-FFF2-40B4-BE49-F238E27FC236}">
                  <a16:creationId xmlns:a16="http://schemas.microsoft.com/office/drawing/2014/main" id="{6FEF1287-CC93-4D86-8979-B3ACFF720035}"/>
                </a:ext>
              </a:extLst>
            </p:cNvPr>
            <p:cNvCxnSpPr/>
            <p:nvPr/>
          </p:nvCxnSpPr>
          <p:spPr>
            <a:xfrm>
              <a:off x="457200" y="3967272"/>
              <a:ext cx="1398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descr="A gold circle surrounds the word Benefits and is linked to the word Benefits in an equation below.">
            <a:extLst>
              <a:ext uri="{FF2B5EF4-FFF2-40B4-BE49-F238E27FC236}">
                <a16:creationId xmlns:a16="http://schemas.microsoft.com/office/drawing/2014/main" id="{3CCE2115-E89C-4D61-A068-D81B4B045BE2}"/>
              </a:ext>
            </a:extLst>
          </p:cNvPr>
          <p:cNvGrpSpPr/>
          <p:nvPr/>
        </p:nvGrpSpPr>
        <p:grpSpPr>
          <a:xfrm>
            <a:off x="685800" y="2736850"/>
            <a:ext cx="3870325" cy="1785823"/>
            <a:chOff x="685800" y="2736850"/>
            <a:chExt cx="3870325" cy="1785823"/>
          </a:xfrm>
        </p:grpSpPr>
        <p:sp>
          <p:nvSpPr>
            <p:cNvPr id="4" name="Oval 3" descr="Gold oval highlighting Benefits in benefit cost ratio equation">
              <a:extLst>
                <a:ext uri="{FF2B5EF4-FFF2-40B4-BE49-F238E27FC236}">
                  <a16:creationId xmlns:a16="http://schemas.microsoft.com/office/drawing/2014/main" id="{443373A4-979B-4CEF-8D1F-55E8921B21E4}"/>
                </a:ext>
              </a:extLst>
            </p:cNvPr>
            <p:cNvSpPr/>
            <p:nvPr/>
          </p:nvSpPr>
          <p:spPr>
            <a:xfrm>
              <a:off x="3157538" y="2736850"/>
              <a:ext cx="1398587" cy="49053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 name="Curved Connector 11" descr="Gold line connecting two highlighting where the benefits in the benefit cost ratio equation originate">
              <a:extLst>
                <a:ext uri="{FF2B5EF4-FFF2-40B4-BE49-F238E27FC236}">
                  <a16:creationId xmlns:a16="http://schemas.microsoft.com/office/drawing/2014/main" id="{111FEC2C-9C9F-4556-A999-485845AC41BC}"/>
                </a:ext>
              </a:extLst>
            </p:cNvPr>
            <p:cNvCxnSpPr>
              <a:cxnSpLocks/>
              <a:stCxn id="4" idx="2"/>
            </p:cNvCxnSpPr>
            <p:nvPr/>
          </p:nvCxnSpPr>
          <p:spPr>
            <a:xfrm rot="10800000" flipV="1">
              <a:off x="1828800" y="2982118"/>
              <a:ext cx="1328738" cy="1048429"/>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descr="gold oval highlighting the benefits in the benefit equation">
              <a:extLst>
                <a:ext uri="{FF2B5EF4-FFF2-40B4-BE49-F238E27FC236}">
                  <a16:creationId xmlns:a16="http://schemas.microsoft.com/office/drawing/2014/main" id="{F6FF8051-8540-44E1-A31D-7FA88892FD00}"/>
                </a:ext>
              </a:extLst>
            </p:cNvPr>
            <p:cNvSpPr/>
            <p:nvPr/>
          </p:nvSpPr>
          <p:spPr>
            <a:xfrm>
              <a:off x="685800" y="4030548"/>
              <a:ext cx="1398588" cy="4921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2294" name="TextBox 2">
            <a:extLst>
              <a:ext uri="{FF2B5EF4-FFF2-40B4-BE49-F238E27FC236}">
                <a16:creationId xmlns:a16="http://schemas.microsoft.com/office/drawing/2014/main" id="{7B587069-9E20-49BA-B463-3A355904F491}"/>
              </a:ext>
            </a:extLst>
          </p:cNvPr>
          <p:cNvSpPr txBox="1">
            <a:spLocks noChangeArrowheads="1"/>
          </p:cNvSpPr>
          <p:nvPr/>
        </p:nvSpPr>
        <p:spPr bwMode="auto">
          <a:xfrm>
            <a:off x="780730" y="4071084"/>
            <a:ext cx="7438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i="1" dirty="0"/>
              <a:t>Benefits  =  Costs Before Mitigation – Costs After Mitigation</a:t>
            </a:r>
          </a:p>
        </p:txBody>
      </p:sp>
      <p:sp>
        <p:nvSpPr>
          <p:cNvPr id="12292" name="Slide Number Placeholder 3">
            <a:extLst>
              <a:ext uri="{FF2B5EF4-FFF2-40B4-BE49-F238E27FC236}">
                <a16:creationId xmlns:a16="http://schemas.microsoft.com/office/drawing/2014/main" id="{6265C208-1289-4A94-8408-78758612352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7DE6B6-68BD-46EF-AA87-3F37717B48F3}" type="slidenum">
              <a:rPr lang="en-US" altLang="en-US" smtClean="0">
                <a:solidFill>
                  <a:srgbClr val="005288"/>
                </a:solidFill>
              </a:rPr>
              <a:pPr/>
              <a:t>6</a:t>
            </a:fld>
            <a:endParaRPr lang="en-US" altLang="en-US">
              <a:solidFill>
                <a:srgbClr val="00528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0000A61-BA24-4001-BE2F-583B9D46896D}"/>
              </a:ext>
            </a:extLst>
          </p:cNvPr>
          <p:cNvSpPr>
            <a:spLocks noGrp="1" noChangeArrowheads="1"/>
          </p:cNvSpPr>
          <p:nvPr>
            <p:ph type="title"/>
          </p:nvPr>
        </p:nvSpPr>
        <p:spPr/>
        <p:txBody>
          <a:bodyPr/>
          <a:lstStyle/>
          <a:p>
            <a:r>
              <a:rPr lang="en-US" altLang="en-US" b="1"/>
              <a:t>Annualized benefits</a:t>
            </a:r>
          </a:p>
        </p:txBody>
      </p:sp>
      <p:sp>
        <p:nvSpPr>
          <p:cNvPr id="57347" name="Content Placeholder 2">
            <a:extLst>
              <a:ext uri="{FF2B5EF4-FFF2-40B4-BE49-F238E27FC236}">
                <a16:creationId xmlns:a16="http://schemas.microsoft.com/office/drawing/2014/main" id="{B5FAC8BD-E01B-45E4-844F-C10528FB711E}"/>
              </a:ext>
            </a:extLst>
          </p:cNvPr>
          <p:cNvSpPr>
            <a:spLocks noGrp="1" noChangeArrowheads="1"/>
          </p:cNvSpPr>
          <p:nvPr>
            <p:ph idx="1"/>
          </p:nvPr>
        </p:nvSpPr>
        <p:spPr/>
        <p:txBody>
          <a:bodyPr/>
          <a:lstStyle/>
          <a:p>
            <a:r>
              <a:rPr lang="en-US" altLang="en-US" dirty="0"/>
              <a:t>Due to the unpredictable nature of hazard events, we estimate the benefits of a hazard mitigation project on an annual basis rather than in specific years.</a:t>
            </a:r>
          </a:p>
          <a:p>
            <a:r>
              <a:rPr lang="en-US" altLang="en-US" dirty="0"/>
              <a:t>The BCA Toolkit uses hazard frequency, damage data, and project effectiveness to estimate:</a:t>
            </a:r>
          </a:p>
          <a:p>
            <a:pPr lvl="1"/>
            <a:r>
              <a:rPr lang="en-US" altLang="en-US" dirty="0"/>
              <a:t>Annual costs before mitigation</a:t>
            </a:r>
          </a:p>
          <a:p>
            <a:pPr lvl="1"/>
            <a:r>
              <a:rPr lang="en-US" altLang="en-US" dirty="0"/>
              <a:t>Annual costs after mitigation</a:t>
            </a:r>
          </a:p>
        </p:txBody>
      </p:sp>
      <p:grpSp>
        <p:nvGrpSpPr>
          <p:cNvPr id="57349" name="Group 1" descr="Equation demonstrating how Annual benefits are calculated">
            <a:extLst>
              <a:ext uri="{FF2B5EF4-FFF2-40B4-BE49-F238E27FC236}">
                <a16:creationId xmlns:a16="http://schemas.microsoft.com/office/drawing/2014/main" id="{1553F929-553F-4B7C-9168-8E8FEC971A0F}"/>
              </a:ext>
            </a:extLst>
          </p:cNvPr>
          <p:cNvGrpSpPr>
            <a:grpSpLocks/>
          </p:cNvGrpSpPr>
          <p:nvPr/>
        </p:nvGrpSpPr>
        <p:grpSpPr bwMode="auto">
          <a:xfrm>
            <a:off x="644525" y="4571999"/>
            <a:ext cx="7801657" cy="707886"/>
            <a:chOff x="228600" y="4615933"/>
            <a:chExt cx="7801286" cy="708512"/>
          </a:xfrm>
        </p:grpSpPr>
        <p:sp>
          <p:nvSpPr>
            <p:cNvPr id="57350" name="TextBox 2">
              <a:extLst>
                <a:ext uri="{FF2B5EF4-FFF2-40B4-BE49-F238E27FC236}">
                  <a16:creationId xmlns:a16="http://schemas.microsoft.com/office/drawing/2014/main" id="{C719137E-FE38-470F-A2F3-548461E88AC6}"/>
                </a:ext>
              </a:extLst>
            </p:cNvPr>
            <p:cNvSpPr txBox="1">
              <a:spLocks noChangeArrowheads="1"/>
            </p:cNvSpPr>
            <p:nvPr/>
          </p:nvSpPr>
          <p:spPr bwMode="auto">
            <a:xfrm>
              <a:off x="228600" y="4800600"/>
              <a:ext cx="2427153" cy="4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i="1" dirty="0"/>
                <a:t>Annual Benefits  =</a:t>
              </a:r>
            </a:p>
          </p:txBody>
        </p:sp>
        <p:sp>
          <p:nvSpPr>
            <p:cNvPr id="57351" name="TextBox 2">
              <a:extLst>
                <a:ext uri="{FF2B5EF4-FFF2-40B4-BE49-F238E27FC236}">
                  <a16:creationId xmlns:a16="http://schemas.microsoft.com/office/drawing/2014/main" id="{48D2C2CA-A501-4D16-90D1-3494CED2D3ED}"/>
                </a:ext>
              </a:extLst>
            </p:cNvPr>
            <p:cNvSpPr txBox="1">
              <a:spLocks noChangeArrowheads="1"/>
            </p:cNvSpPr>
            <p:nvPr/>
          </p:nvSpPr>
          <p:spPr bwMode="auto">
            <a:xfrm>
              <a:off x="3030224" y="4615933"/>
              <a:ext cx="2276476" cy="7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i="1" dirty="0"/>
                <a:t>Annual Costs </a:t>
              </a:r>
            </a:p>
            <a:p>
              <a:pPr algn="ctr"/>
              <a:r>
                <a:rPr lang="en-US" altLang="en-US" sz="2000" b="1" i="1" dirty="0"/>
                <a:t>Before Mitigation</a:t>
              </a:r>
            </a:p>
          </p:txBody>
        </p:sp>
        <p:sp>
          <p:nvSpPr>
            <p:cNvPr id="57352" name="TextBox 2">
              <a:extLst>
                <a:ext uri="{FF2B5EF4-FFF2-40B4-BE49-F238E27FC236}">
                  <a16:creationId xmlns:a16="http://schemas.microsoft.com/office/drawing/2014/main" id="{38884806-4BF2-4907-A341-91596648967D}"/>
                </a:ext>
              </a:extLst>
            </p:cNvPr>
            <p:cNvSpPr txBox="1">
              <a:spLocks noChangeArrowheads="1"/>
            </p:cNvSpPr>
            <p:nvPr/>
          </p:nvSpPr>
          <p:spPr bwMode="auto">
            <a:xfrm>
              <a:off x="5968202" y="4615933"/>
              <a:ext cx="2061684" cy="7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i="1"/>
                <a:t>Annual Costs </a:t>
              </a:r>
            </a:p>
            <a:p>
              <a:pPr algn="ctr"/>
              <a:r>
                <a:rPr lang="en-US" altLang="en-US" sz="2000" b="1" i="1"/>
                <a:t>After Mitigation</a:t>
              </a:r>
            </a:p>
          </p:txBody>
        </p:sp>
        <p:sp>
          <p:nvSpPr>
            <p:cNvPr id="57353" name="TextBox 2">
              <a:extLst>
                <a:ext uri="{FF2B5EF4-FFF2-40B4-BE49-F238E27FC236}">
                  <a16:creationId xmlns:a16="http://schemas.microsoft.com/office/drawing/2014/main" id="{CB8FBAD7-53C0-4EBB-B74B-349F29B78289}"/>
                </a:ext>
              </a:extLst>
            </p:cNvPr>
            <p:cNvSpPr txBox="1">
              <a:spLocks noChangeArrowheads="1"/>
            </p:cNvSpPr>
            <p:nvPr/>
          </p:nvSpPr>
          <p:spPr bwMode="auto">
            <a:xfrm>
              <a:off x="5513467" y="4800597"/>
              <a:ext cx="269613" cy="4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i="1"/>
                <a:t>-</a:t>
              </a:r>
            </a:p>
          </p:txBody>
        </p:sp>
      </p:grpSp>
      <p:sp>
        <p:nvSpPr>
          <p:cNvPr id="57348" name="Slide Number Placeholder 3">
            <a:extLst>
              <a:ext uri="{FF2B5EF4-FFF2-40B4-BE49-F238E27FC236}">
                <a16:creationId xmlns:a16="http://schemas.microsoft.com/office/drawing/2014/main" id="{61A67AA5-B86A-485C-AB6E-54CBBFFE4AF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9E612A-1E7B-4B6C-8044-D05F754DEC93}" type="slidenum">
              <a:rPr lang="en-US" altLang="en-US" smtClean="0">
                <a:solidFill>
                  <a:srgbClr val="005288"/>
                </a:solidFill>
              </a:rPr>
              <a:pPr/>
              <a:t>7</a:t>
            </a:fld>
            <a:endParaRPr lang="en-US" altLang="en-US">
              <a:solidFill>
                <a:srgbClr val="005288"/>
              </a:solidFill>
            </a:endParaRPr>
          </a:p>
        </p:txBody>
      </p:sp>
    </p:spTree>
    <p:extLst>
      <p:ext uri="{BB962C8B-B14F-4D97-AF65-F5344CB8AC3E}">
        <p14:creationId xmlns:p14="http://schemas.microsoft.com/office/powerpoint/2010/main" val="257060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AD85698-8183-4C7D-9719-2AC67CFD0484}"/>
              </a:ext>
            </a:extLst>
          </p:cNvPr>
          <p:cNvSpPr>
            <a:spLocks noGrp="1" noChangeArrowheads="1"/>
          </p:cNvSpPr>
          <p:nvPr>
            <p:ph type="title"/>
          </p:nvPr>
        </p:nvSpPr>
        <p:spPr/>
        <p:txBody>
          <a:bodyPr/>
          <a:lstStyle/>
          <a:p>
            <a:r>
              <a:rPr lang="en-US" altLang="en-US" b="1"/>
              <a:t>What are considered benefits?</a:t>
            </a:r>
          </a:p>
        </p:txBody>
      </p:sp>
      <p:sp>
        <p:nvSpPr>
          <p:cNvPr id="14339" name="Content Placeholder 2">
            <a:extLst>
              <a:ext uri="{FF2B5EF4-FFF2-40B4-BE49-F238E27FC236}">
                <a16:creationId xmlns:a16="http://schemas.microsoft.com/office/drawing/2014/main" id="{FBBF9B9F-F172-4262-90F4-728FF33F184A}"/>
              </a:ext>
            </a:extLst>
          </p:cNvPr>
          <p:cNvSpPr>
            <a:spLocks noGrp="1" noChangeArrowheads="1"/>
          </p:cNvSpPr>
          <p:nvPr>
            <p:ph idx="1"/>
          </p:nvPr>
        </p:nvSpPr>
        <p:spPr>
          <a:xfrm>
            <a:off x="838200" y="1371600"/>
            <a:ext cx="3810000" cy="4343400"/>
          </a:xfrm>
        </p:spPr>
        <p:txBody>
          <a:bodyPr/>
          <a:lstStyle/>
          <a:p>
            <a:r>
              <a:rPr lang="en-US" altLang="en-US" dirty="0"/>
              <a:t>Avoided future costs/losses can include:</a:t>
            </a:r>
          </a:p>
          <a:p>
            <a:pPr lvl="1"/>
            <a:r>
              <a:rPr lang="en-US" altLang="en-US" dirty="0"/>
              <a:t>Physical damage</a:t>
            </a:r>
          </a:p>
          <a:p>
            <a:pPr lvl="1"/>
            <a:r>
              <a:rPr lang="en-US" altLang="en-US" dirty="0"/>
              <a:t>Loss of service/function</a:t>
            </a:r>
          </a:p>
          <a:p>
            <a:pPr lvl="1"/>
            <a:r>
              <a:rPr lang="en-US" altLang="en-US" dirty="0"/>
              <a:t>Injury or death</a:t>
            </a:r>
          </a:p>
          <a:p>
            <a:pPr lvl="1"/>
            <a:r>
              <a:rPr lang="en-US" altLang="en-US" dirty="0"/>
              <a:t>Displacement costs</a:t>
            </a:r>
          </a:p>
          <a:p>
            <a:pPr lvl="1"/>
            <a:r>
              <a:rPr lang="en-US" altLang="en-US" dirty="0"/>
              <a:t>Emergency management costs </a:t>
            </a:r>
          </a:p>
          <a:p>
            <a:pPr lvl="1"/>
            <a:r>
              <a:rPr lang="en-US" altLang="en-US" dirty="0"/>
              <a:t>NFIP administration costs</a:t>
            </a:r>
          </a:p>
          <a:p>
            <a:r>
              <a:rPr lang="en-US" altLang="en-US" dirty="0"/>
              <a:t>Let’s discuss each of these.</a:t>
            </a:r>
          </a:p>
        </p:txBody>
      </p:sp>
      <p:pic>
        <p:nvPicPr>
          <p:cNvPr id="13317" name="Picture 1" descr="Photograph of a house that has physical damages">
            <a:extLst>
              <a:ext uri="{FF2B5EF4-FFF2-40B4-BE49-F238E27FC236}">
                <a16:creationId xmlns:a16="http://schemas.microsoft.com/office/drawing/2014/main" id="{3219660D-9906-4A8A-B417-B0DD7B0A64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75" y="1371600"/>
            <a:ext cx="3654425" cy="241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340" name="Slide Number Placeholder 3">
            <a:extLst>
              <a:ext uri="{FF2B5EF4-FFF2-40B4-BE49-F238E27FC236}">
                <a16:creationId xmlns:a16="http://schemas.microsoft.com/office/drawing/2014/main" id="{97BD5F42-1CB9-4292-975A-121CC01879F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7083AA-8FF8-4D5C-B203-19C2C9803DCE}" type="slidenum">
              <a:rPr lang="en-US" altLang="en-US" smtClean="0">
                <a:solidFill>
                  <a:srgbClr val="005288"/>
                </a:solidFill>
              </a:rPr>
              <a:pPr/>
              <a:t>8</a:t>
            </a:fld>
            <a:endParaRPr lang="en-US" altLang="en-US">
              <a:solidFill>
                <a:srgbClr val="0052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E909BF3-5E10-43FE-AD51-F48AAEC5394A}"/>
              </a:ext>
            </a:extLst>
          </p:cNvPr>
          <p:cNvSpPr>
            <a:spLocks noGrp="1" noChangeArrowheads="1"/>
          </p:cNvSpPr>
          <p:nvPr>
            <p:ph type="title"/>
          </p:nvPr>
        </p:nvSpPr>
        <p:spPr/>
        <p:txBody>
          <a:bodyPr/>
          <a:lstStyle/>
          <a:p>
            <a:r>
              <a:rPr lang="en-US" altLang="en-US" b="1"/>
              <a:t>Avoided physical damages</a:t>
            </a:r>
          </a:p>
        </p:txBody>
      </p:sp>
      <p:sp>
        <p:nvSpPr>
          <p:cNvPr id="15363" name="Content Placeholder 2">
            <a:extLst>
              <a:ext uri="{FF2B5EF4-FFF2-40B4-BE49-F238E27FC236}">
                <a16:creationId xmlns:a16="http://schemas.microsoft.com/office/drawing/2014/main" id="{38E2FA42-DA69-44C0-AEB6-3730D42EC6FC}"/>
              </a:ext>
            </a:extLst>
          </p:cNvPr>
          <p:cNvSpPr>
            <a:spLocks noGrp="1" noChangeArrowheads="1"/>
          </p:cNvSpPr>
          <p:nvPr>
            <p:ph idx="1"/>
          </p:nvPr>
        </p:nvSpPr>
        <p:spPr/>
        <p:txBody>
          <a:bodyPr/>
          <a:lstStyle/>
          <a:p>
            <a:r>
              <a:rPr lang="en-US" altLang="en-US"/>
              <a:t>One of the primary benefits of a hazard mitigation project is avoided physical damages.</a:t>
            </a:r>
          </a:p>
          <a:p>
            <a:pPr lvl="1"/>
            <a:r>
              <a:rPr lang="en-US" altLang="en-US"/>
              <a:t>For example, if a property is acquired and demolished, it can no longer be damaged by flood or any other hazard. </a:t>
            </a:r>
          </a:p>
          <a:p>
            <a:pPr lvl="1"/>
            <a:r>
              <a:rPr lang="en-US" altLang="en-US"/>
              <a:t>Likewise, if a structure is elevated, it will not flood unless the floodwaters rise higher than the lowest floor.</a:t>
            </a:r>
          </a:p>
          <a:p>
            <a:r>
              <a:rPr lang="en-US" altLang="en-US"/>
              <a:t>Physical damages can include: </a:t>
            </a:r>
          </a:p>
          <a:p>
            <a:pPr lvl="1"/>
            <a:r>
              <a:rPr lang="en-US" altLang="en-US"/>
              <a:t>Structural damage to buildings or infrastructure</a:t>
            </a:r>
          </a:p>
          <a:p>
            <a:pPr lvl="1"/>
            <a:r>
              <a:rPr lang="en-US" altLang="en-US"/>
              <a:t>Contents damage</a:t>
            </a:r>
          </a:p>
          <a:p>
            <a:pPr lvl="1"/>
            <a:r>
              <a:rPr lang="en-US" altLang="en-US"/>
              <a:t>Damage to historic/cultural resources</a:t>
            </a:r>
          </a:p>
          <a:p>
            <a:pPr lvl="1"/>
            <a:r>
              <a:rPr lang="en-US" altLang="en-US"/>
              <a:t>Site contamination</a:t>
            </a:r>
          </a:p>
        </p:txBody>
      </p:sp>
      <p:sp>
        <p:nvSpPr>
          <p:cNvPr id="15364" name="Slide Number Placeholder 3">
            <a:extLst>
              <a:ext uri="{FF2B5EF4-FFF2-40B4-BE49-F238E27FC236}">
                <a16:creationId xmlns:a16="http://schemas.microsoft.com/office/drawing/2014/main" id="{40BB2CA1-3182-40F8-ACF2-311A13D597EF}"/>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7B6CAB-337C-4082-B235-46AAA72C8C8C}" type="slidenum">
              <a:rPr lang="en-US" altLang="en-US" smtClean="0">
                <a:solidFill>
                  <a:srgbClr val="005288"/>
                </a:solidFill>
              </a:rPr>
              <a:pPr/>
              <a:t>9</a:t>
            </a:fld>
            <a:endParaRPr lang="en-US" altLang="en-US">
              <a:solidFill>
                <a:srgbClr val="005288"/>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Unit 3: The Benefit-Cost Model&amp;quot;&quot;/&gt;&lt;property id=&quot;20307&quot; value=&quot;463&quot;/&gt;&lt;/object&gt;&lt;object type=&quot;3&quot; unique_id=&quot;10004&quot;&gt;&lt;property id=&quot;20148&quot; value=&quot;5&quot;/&gt;&lt;property id=&quot;20300&quot; value=&quot;Slide 2 - &amp;quot;Unit 3 Overview&amp;quot;&quot;/&gt;&lt;property id=&quot;20307&quot; value=&quot;487&quot;/&gt;&lt;/object&gt;&lt;object type=&quot;3&quot; unique_id=&quot;10005&quot;&gt;&lt;property id=&quot;20148&quot; value=&quot;5&quot;/&gt;&lt;property id=&quot;20300&quot; value=&quot;Slide 3 - &amp;quot;Unit 3 Objectives&amp;quot;&quot;/&gt;&lt;property id=&quot;20307&quot; value=&quot;488&quot;/&gt;&lt;/object&gt;&lt;object type=&quot;3&quot; unique_id=&quot;10006&quot;&gt;&lt;property id=&quot;20148&quot; value=&quot;5&quot;/&gt;&lt;property id=&quot;20300&quot; value=&quot;Slide 4 - &amp;quot;Benefit-Cost Ratio&amp;quot;&quot;/&gt;&lt;property id=&quot;20307&quot; value=&quot;490&quot;/&gt;&lt;/object&gt;&lt;object type=&quot;3&quot; unique_id=&quot;10007&quot;&gt;&lt;property id=&quot;20148&quot; value=&quot;5&quot;/&gt;&lt;property id=&quot;20300&quot; value=&quot;Slide 5 - &amp;quot;Benefit-Cost Model&amp;quot;&quot;/&gt;&lt;property id=&quot;20307&quot; value=&quot;540&quot;/&gt;&lt;/object&gt;&lt;object type=&quot;3&quot; unique_id=&quot;10008&quot;&gt;&lt;property id=&quot;20148&quot; value=&quot;5&quot;/&gt;&lt;property id=&quot;20300&quot; value=&quot;Slide 6 - &amp;quot;Benefits&amp;quot;&quot;/&gt;&lt;property id=&quot;20307&quot; value=&quot;493&quot;/&gt;&lt;/object&gt;&lt;object type=&quot;3&quot; unique_id=&quot;10009&quot;&gt;&lt;property id=&quot;20148&quot; value=&quot;5&quot;/&gt;&lt;property id=&quot;20300&quot; value=&quot;Slide 7 - &amp;quot;Annualized benefits&amp;quot;&quot;/&gt;&lt;property id=&quot;20307&quot; value=&quot;539&quot;/&gt;&lt;/object&gt;&lt;object type=&quot;3&quot; unique_id=&quot;10010&quot;&gt;&lt;property id=&quot;20148&quot; value=&quot;5&quot;/&gt;&lt;property id=&quot;20300&quot; value=&quot;Slide 8 - &amp;quot;What are considered benefits?&amp;quot;&quot;/&gt;&lt;property id=&quot;20307&quot; value=&quot;542&quot;/&gt;&lt;/object&gt;&lt;object type=&quot;3&quot; unique_id=&quot;10011&quot;&gt;&lt;property id=&quot;20148&quot; value=&quot;5&quot;/&gt;&lt;property id=&quot;20300&quot; value=&quot;Slide 9 - &amp;quot;Avoided physical damages&amp;quot;&quot;/&gt;&lt;property id=&quot;20307&quot; value=&quot;471&quot;/&gt;&lt;/object&gt;&lt;object type=&quot;3&quot; unique_id=&quot;10012&quot;&gt;&lt;property id=&quot;20148&quot; value=&quot;5&quot;/&gt;&lt;property id=&quot;20300&quot; value=&quot;Slide 10 - &amp;quot;Avoided physical damages, cont.&amp;quot;&quot;/&gt;&lt;property id=&quot;20307&quot; value=&quot;474&quot;/&gt;&lt;/object&gt;&lt;object type=&quot;3&quot; unique_id=&quot;10013&quot;&gt;&lt;property id=&quot;20148&quot; value=&quot;5&quot;/&gt;&lt;property id=&quot;20300&quot; value=&quot;Slide 11 - &amp;quot;Avoided loss of service/function, 1 of 3&amp;quot;&quot;/&gt;&lt;property id=&quot;20307&quot; value=&quot;470&quot;/&gt;&lt;/object&gt;&lt;object type=&quot;3&quot; unique_id=&quot;10014&quot;&gt;&lt;property id=&quot;20148&quot; value=&quot;5&quot;/&gt;&lt;property id=&quot;20300&quot; value=&quot;Slide 12 - &amp;quot;Avoided loss of service/function, 2 of 3&amp;quot;&quot;/&gt;&lt;property id=&quot;20307&quot; value=&quot;475&quot;/&gt;&lt;/object&gt;&lt;object type=&quot;3&quot; unique_id=&quot;10015&quot;&gt;&lt;property id=&quot;20148&quot; value=&quot;5&quot;/&gt;&lt;property id=&quot;20300&quot; value=&quot;Slide 13 - &amp;quot;Avoided loss of service/function, 3 of 3&amp;quot;&quot;/&gt;&lt;property id=&quot;20307&quot; value=&quot;544&quot;/&gt;&lt;/object&gt;&lt;object type=&quot;3&quot; unique_id=&quot;10016&quot;&gt;&lt;property id=&quot;20148&quot; value=&quot;5&quot;/&gt;&lt;property id=&quot;20300&quot; value=&quot;Slide 14 - &amp;quot;Avoided fatalities/casualties&amp;quot;&quot;/&gt;&lt;property id=&quot;20307&quot; value=&quot;476&quot;/&gt;&lt;/object&gt;&lt;object type=&quot;3&quot; unique_id=&quot;10017&quot;&gt;&lt;property id=&quot;20148&quot; value=&quot;5&quot;/&gt;&lt;property id=&quot;20300&quot; value=&quot;Slide 15 - &amp;quot;Avoided fatalities/casualties, cont.&amp;quot;&quot;/&gt;&lt;property id=&quot;20307&quot; value=&quot;477&quot;/&gt;&lt;/object&gt;&lt;object type=&quot;3&quot; unique_id=&quot;10018&quot;&gt;&lt;property id=&quot;20148&quot; value=&quot;5&quot;/&gt;&lt;property id=&quot;20300&quot; value=&quot;Slide 16 - &amp;quot;Avoided displacement costs&amp;quot;&quot;/&gt;&lt;property id=&quot;20307&quot; value=&quot;478&quot;/&gt;&lt;/object&gt;&lt;object type=&quot;3&quot; unique_id=&quot;10019&quot;&gt;&lt;property id=&quot;20148&quot; value=&quot;5&quot;/&gt;&lt;property id=&quot;20300&quot; value=&quot;Slide 17 - &amp;quot;Avoided emergency management costs&amp;quot;&quot;/&gt;&lt;property id=&quot;20307&quot; value=&quot;481&quot;/&gt;&lt;/object&gt;&lt;object type=&quot;3&quot; unique_id=&quot;10020&quot;&gt;&lt;property id=&quot;20148&quot; value=&quot;5&quot;/&gt;&lt;property id=&quot;20300&quot; value=&quot;Slide 18 - &amp;quot;Avoided NFIP administration costs&amp;quot;&quot;/&gt;&lt;property id=&quot;20307&quot; value=&quot;543&quot;/&gt;&lt;/object&gt;&lt;object type=&quot;3&quot; unique_id=&quot;10021&quot;&gt;&lt;property id=&quot;20148&quot; value=&quot;5&quot;/&gt;&lt;property id=&quot;20300&quot; value=&quot;Slide 19 - &amp;quot;Other benefits&amp;quot;&quot;/&gt;&lt;property id=&quot;20307&quot; value=&quot;482&quot;/&gt;&lt;/object&gt;&lt;object type=&quot;3&quot; unique_id=&quot;10022&quot;&gt;&lt;property id=&quot;20148&quot; value=&quot;5&quot;/&gt;&lt;property id=&quot;20300&quot; value=&quot;Slide 20 - &amp;quot;Social benefits&amp;quot;&quot;/&gt;&lt;property id=&quot;20307&quot; value=&quot;484&quot;/&gt;&lt;/object&gt;&lt;object type=&quot;3&quot; unique_id=&quot;10023&quot;&gt;&lt;property id=&quot;20148&quot; value=&quot;5&quot;/&gt;&lt;property id=&quot;20300&quot; value=&quot;Slide 21 - &amp;quot;Environmental benefits&amp;quot;&quot;/&gt;&lt;property id=&quot;20307&quot; value=&quot;485&quot;/&gt;&lt;/object&gt;&lt;object type=&quot;3&quot; unique_id=&quot;10024&quot;&gt;&lt;property id=&quot;20148&quot; value=&quot;5&quot;/&gt;&lt;property id=&quot;20300&quot; value=&quot;Slide 22 - &amp;quot;Environmental benefits, cont.&amp;quot;&quot;/&gt;&lt;property id=&quot;20307&quot; value=&quot;501&quot;/&gt;&lt;/object&gt;&lt;object type=&quot;3&quot; unique_id=&quot;10025&quot;&gt;&lt;property id=&quot;20148&quot; value=&quot;5&quot;/&gt;&lt;property id=&quot;20300&quot; value=&quot;Slide 23 - &amp;quot;What are NOT considered benefits?&amp;quot;&quot;/&gt;&lt;property id=&quot;20307&quot; value=&quot;483&quot;/&gt;&lt;/object&gt;&lt;object type=&quot;3&quot; unique_id=&quot;10026&quot;&gt;&lt;property id=&quot;20148&quot; value=&quot;5&quot;/&gt;&lt;property id=&quot;20300&quot; value=&quot;Slide 24 - &amp;quot;Duplication of benefits and programs&amp;quot;&quot;/&gt;&lt;property id=&quot;20307&quot; value=&quot;552&quot;/&gt;&lt;/object&gt;&lt;object type=&quot;3&quot; unique_id=&quot;10027&quot;&gt;&lt;property id=&quot;20148&quot; value=&quot;5&quot;/&gt;&lt;property id=&quot;20300&quot; value=&quot;Slide 25 - &amp;quot;Aggregating project benefits&amp;quot;&quot;/&gt;&lt;property id=&quot;20307&quot; value=&quot;553&quot;/&gt;&lt;/object&gt;&lt;object type=&quot;3&quot; unique_id=&quot;10028&quot;&gt;&lt;property id=&quot;20148&quot; value=&quot;5&quot;/&gt;&lt;property id=&quot;20300&quot; value=&quot;Slide 26 - &amp;quot;What are considered costs?&amp;quot;&quot;/&gt;&lt;property id=&quot;20307&quot; value=&quot;489&quot;/&gt;&lt;/object&gt;&lt;object type=&quot;3&quot; unique_id=&quot;10029&quot;&gt;&lt;property id=&quot;20148&quot; value=&quot;5&quot;/&gt;&lt;property id=&quot;20300&quot; value=&quot;Slide 27 - &amp;quot;What are NOT considered costs?&amp;quot;&quot;/&gt;&lt;property id=&quot;20307&quot; value=&quot;494&quot;/&gt;&lt;/object&gt;&lt;object type=&quot;3&quot; unique_id=&quot;10030&quot;&gt;&lt;property id=&quot;20148&quot; value=&quot;5&quot;/&gt;&lt;property id=&quot;20300&quot; value=&quot;Slide 28 - &amp;quot;The Benefit-Cost Model&amp;quot;&quot;/&gt;&lt;property id=&quot;20307&quot; value=&quot;541&quot;/&gt;&lt;/object&gt;&lt;object type=&quot;3&quot; unique_id=&quot;10031&quot;&gt;&lt;property id=&quot;20148&quot; value=&quot;5&quot;/&gt;&lt;property id=&quot;20300&quot; value=&quot;Slide 29 - &amp;quot;Project Useful Life (PUL)&amp;quot;&quot;/&gt;&lt;property id=&quot;20307&quot; value=&quot;537&quot;/&gt;&lt;/object&gt;&lt;object type=&quot;3&quot; unique_id=&quot;10032&quot;&gt;&lt;property id=&quot;20148&quot; value=&quot;5&quot;/&gt;&lt;property id=&quot;20300&quot; value=&quot;Slide 30 - &amp;quot;Project Useful Life (PUL), cont.&amp;quot;&quot;/&gt;&lt;property id=&quot;20307&quot; value=&quot;550&quot;/&gt;&lt;/object&gt;&lt;object type=&quot;3&quot; unique_id=&quot;10033&quot;&gt;&lt;property id=&quot;20148&quot; value=&quot;5&quot;/&gt;&lt;property id=&quot;20300&quot; value=&quot;Slide 31 - &amp;quot;Recurrence interval (RI)&amp;quot;&quot;/&gt;&lt;property id=&quot;20307&quot; value=&quot;555&quot;/&gt;&lt;/object&gt;&lt;object type=&quot;3&quot; unique_id=&quot;10034&quot;&gt;&lt;property id=&quot;20148&quot; value=&quot;5&quot;/&gt;&lt;property id=&quot;20300&quot; value=&quot;Slide 32 - &amp;quot;Recurrence interval (RI), cont.&amp;quot;&quot;/&gt;&lt;property id=&quot;20307&quot; value=&quot;556&quot;/&gt;&lt;/object&gt;&lt;object type=&quot;3&quot; unique_id=&quot;10035&quot;&gt;&lt;property id=&quot;20148&quot; value=&quot;5&quot;/&gt;&lt;property id=&quot;20300&quot; value=&quot;Slide 33 - &amp;quot;Recurrence interval vs. Project Useful Life&amp;quot;&quot;/&gt;&lt;property id=&quot;20307&quot; value=&quot;554&quot;/&gt;&lt;/object&gt;&lt;object type=&quot;3&quot; unique_id=&quot;10036&quot;&gt;&lt;property id=&quot;20148&quot; value=&quot;5&quot;/&gt;&lt;property id=&quot;20300&quot; value=&quot;Slide 34 - &amp;quot;Project effectiveness&amp;quot;&quot;/&gt;&lt;property id=&quot;20307&quot; value=&quot;549&quot;/&gt;&lt;/object&gt;&lt;object type=&quot;3&quot; unique_id=&quot;10037&quot;&gt;&lt;property id=&quot;20148&quot; value=&quot;5&quot;/&gt;&lt;property id=&quot;20300&quot; value=&quot;Slide 35 - &amp;quot;Unit 3 Review, 1 of 3&amp;quot;&quot;/&gt;&lt;property id=&quot;20307&quot; value=&quot;498&quot;/&gt;&lt;/object&gt;&lt;object type=&quot;3&quot; unique_id=&quot;10038&quot;&gt;&lt;property id=&quot;20148&quot; value=&quot;5&quot;/&gt;&lt;property id=&quot;20300&quot; value=&quot;Slide 36 - &amp;quot;Unit 3 Review, 2 of 3&amp;quot;&quot;/&gt;&lt;property id=&quot;20307&quot; value=&quot;499&quot;/&gt;&lt;/object&gt;&lt;object type=&quot;3&quot; unique_id=&quot;10039&quot;&gt;&lt;property id=&quot;20148&quot; value=&quot;5&quot;/&gt;&lt;property id=&quot;20300&quot; value=&quot;Slide 37 - &amp;quot;Unit 3 Review, 3 of 3&amp;quot;&quot;/&gt;&lt;property id=&quot;20307&quot; value=&quot;548&quot;/&gt;&lt;/object&gt;&lt;/object&gt;&lt;object type=&quot;8&quot; unique_id=&quot;10078&quot;&gt;&lt;/object&gt;&lt;/object&gt;&lt;/database&gt;"/>
  <p:tag name="SECTOMILLISECCONVERTED" val="1"/>
</p:tagLst>
</file>

<file path=ppt/theme/theme1.xml><?xml version="1.0" encoding="utf-8"?>
<a:theme xmlns:a="http://schemas.openxmlformats.org/drawingml/2006/main" name="DHS_Template">
  <a:themeElements>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4">
        <a:dk1>
          <a:srgbClr val="000000"/>
        </a:dk1>
        <a:lt1>
          <a:srgbClr val="FFFFFF"/>
        </a:lt1>
        <a:dk2>
          <a:srgbClr val="002F80"/>
        </a:dk2>
        <a:lt2>
          <a:srgbClr val="B0B1B3"/>
        </a:lt2>
        <a:accent1>
          <a:srgbClr val="FFDB00"/>
        </a:accent1>
        <a:accent2>
          <a:srgbClr val="6EC800"/>
        </a:accent2>
        <a:accent3>
          <a:srgbClr val="FFFFFF"/>
        </a:accent3>
        <a:accent4>
          <a:srgbClr val="000000"/>
        </a:accent4>
        <a:accent5>
          <a:srgbClr val="FFEA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5">
        <a:dk1>
          <a:srgbClr val="000000"/>
        </a:dk1>
        <a:lt1>
          <a:srgbClr val="FFFFFF"/>
        </a:lt1>
        <a:dk2>
          <a:srgbClr val="002F80"/>
        </a:dk2>
        <a:lt2>
          <a:srgbClr val="B0B1B3"/>
        </a:lt2>
        <a:accent1>
          <a:srgbClr val="FFC901"/>
        </a:accent1>
        <a:accent2>
          <a:srgbClr val="6EC800"/>
        </a:accent2>
        <a:accent3>
          <a:srgbClr val="FFFFFF"/>
        </a:accent3>
        <a:accent4>
          <a:srgbClr val="000000"/>
        </a:accent4>
        <a:accent5>
          <a:srgbClr val="FFE1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6">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87053E9744B4E9E610DC83F8386C8" ma:contentTypeVersion="2" ma:contentTypeDescription="Create a new document." ma:contentTypeScope="" ma:versionID="1bbea3f27a86a6eeaf2769335f14551e">
  <xsd:schema xmlns:xsd="http://www.w3.org/2001/XMLSchema" xmlns:xs="http://www.w3.org/2001/XMLSchema" xmlns:p="http://schemas.microsoft.com/office/2006/metadata/properties" xmlns:ns2="9e5403c9-1d21-49f6-a7cf-a7d72a5210ee" targetNamespace="http://schemas.microsoft.com/office/2006/metadata/properties" ma:root="true" ma:fieldsID="5bf1f9195e6a25e897b12a30a3e6c265" ns2:_="">
    <xsd:import namespace="9e5403c9-1d21-49f6-a7cf-a7d72a5210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03c9-1d21-49f6-a7cf-a7d72a52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80AF7-9232-4EC6-A8FD-05E5BB9505F8}"/>
</file>

<file path=customXml/itemProps2.xml><?xml version="1.0" encoding="utf-8"?>
<ds:datastoreItem xmlns:ds="http://schemas.openxmlformats.org/officeDocument/2006/customXml" ds:itemID="{0A360BF9-56FC-4E8C-827A-D17F2A5A7FF4}">
  <ds:schemaRefs>
    <ds:schemaRef ds:uri="http://schemas.microsoft.com/sharepoint/v3/contenttype/forms"/>
  </ds:schemaRefs>
</ds:datastoreItem>
</file>

<file path=customXml/itemProps3.xml><?xml version="1.0" encoding="utf-8"?>
<ds:datastoreItem xmlns:ds="http://schemas.openxmlformats.org/officeDocument/2006/customXml" ds:itemID="{00DDBCBB-4BE8-4354-A622-AEAD2480735F}">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 ds:uri="http://www.w3.org/XML/1998/namespace"/>
    <ds:schemaRef ds:uri="eb430661-b6c5-4603-883d-3a15ffbdfabd"/>
    <ds:schemaRef ds:uri="http://schemas.microsoft.com/office/2006/documentManagement/types"/>
    <ds:schemaRef ds:uri="0a64980f-032d-419c-9834-6d2b5f05ae57"/>
  </ds:schemaRefs>
</ds:datastoreItem>
</file>

<file path=docProps/app.xml><?xml version="1.0" encoding="utf-8"?>
<Properties xmlns="http://schemas.openxmlformats.org/officeDocument/2006/extended-properties" xmlns:vt="http://schemas.openxmlformats.org/officeDocument/2006/docPropsVTypes">
  <Template/>
  <TotalTime>15224</TotalTime>
  <Words>5711</Words>
  <Application>Microsoft Office PowerPoint</Application>
  <PresentationFormat>On-screen Show (4:3)</PresentationFormat>
  <Paragraphs>504</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DHS_Template</vt:lpstr>
      <vt:lpstr> Unit 3: The Benefit-Cost Model</vt:lpstr>
      <vt:lpstr>Unit 3 Overview</vt:lpstr>
      <vt:lpstr>Unit 3 Objectives</vt:lpstr>
      <vt:lpstr>Benefit-Cost Ratio</vt:lpstr>
      <vt:lpstr>Benefit-Cost Model</vt:lpstr>
      <vt:lpstr>Benefits</vt:lpstr>
      <vt:lpstr>Annualized benefits</vt:lpstr>
      <vt:lpstr>What are considered benefits?</vt:lpstr>
      <vt:lpstr>Avoided physical damages</vt:lpstr>
      <vt:lpstr>Avoided physical damages, cont.</vt:lpstr>
      <vt:lpstr>Avoided loss of service/function, 1 of 3</vt:lpstr>
      <vt:lpstr>Avoided loss of service/function, 2 of 3</vt:lpstr>
      <vt:lpstr>Avoided loss of service/function, 3 of 3</vt:lpstr>
      <vt:lpstr>Avoided fatalities/casualties</vt:lpstr>
      <vt:lpstr>Avoided fatalities/casualties, cont.</vt:lpstr>
      <vt:lpstr>Avoided displacement costs</vt:lpstr>
      <vt:lpstr>Avoided emergency management costs</vt:lpstr>
      <vt:lpstr>Avoided NFIP administration costs</vt:lpstr>
      <vt:lpstr>Other benefits</vt:lpstr>
      <vt:lpstr>Social benefits</vt:lpstr>
      <vt:lpstr>Environmental benefits</vt:lpstr>
      <vt:lpstr>Environmental benefits, cont.</vt:lpstr>
      <vt:lpstr>What are NOT considered benefits?</vt:lpstr>
      <vt:lpstr>Duplication of benefits and programs</vt:lpstr>
      <vt:lpstr>Aggregating project benefits</vt:lpstr>
      <vt:lpstr>What are considered costs?</vt:lpstr>
      <vt:lpstr>What are NOT considered costs?</vt:lpstr>
      <vt:lpstr>The Benefit-Cost Model</vt:lpstr>
      <vt:lpstr>Project Useful Life (PUL)</vt:lpstr>
      <vt:lpstr>Project Useful Life (PUL), cont.</vt:lpstr>
      <vt:lpstr>Recurrence interval (RI)</vt:lpstr>
      <vt:lpstr>Recurrence interval (RI), cont.</vt:lpstr>
      <vt:lpstr>Recurrence interval vs. Project Useful Life</vt:lpstr>
      <vt:lpstr>Project effectiveness</vt:lpstr>
      <vt:lpstr>Unit 3 Review, 1 of 3</vt:lpstr>
      <vt:lpstr>Unit 3 Review, 2 of 3</vt:lpstr>
      <vt:lpstr>Unit 3 Review, 3 of 3</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subject>Basic Concepts in Benefit-Cost Analysis (BCA)</dc:subject>
  <dc:creator>FEMA</dc:creator>
  <cp:keywords>Benefit Cost Analysis, BCA</cp:keywords>
  <cp:lastModifiedBy>Tammie Middleton</cp:lastModifiedBy>
  <cp:revision>894</cp:revision>
  <dcterms:created xsi:type="dcterms:W3CDTF">2007-07-17T13:35:05Z</dcterms:created>
  <dcterms:modified xsi:type="dcterms:W3CDTF">2020-03-24T15:24:15Z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0x0101002A087053E9744B4E9E610DC83F8386C8</vt:lpwstr>
  </property>
  <property fmtid="{D5CDD505-2E9C-101B-9397-08002B2CF9AE}" pid="3" name="AuthorIds_UIVersion_512">
    <vt:lpwstr>4</vt:lpwstr>
  </property>
  <property fmtid="{D5CDD505-2E9C-101B-9397-08002B2CF9AE}" pid="4" name="Order">
    <vt:r8>6300</vt:r8>
  </property>
  <property fmtid="{D5CDD505-2E9C-101B-9397-08002B2CF9AE}" pid="5" name="ComplianceAssetId">
    <vt:lpwstr/>
  </property>
</Properties>
</file>